
<file path=[Content_Types].xml><?xml version="1.0" encoding="utf-8"?>
<Types xmlns="http://schemas.openxmlformats.org/package/2006/content-types">
  <Override PartName="/word/footer59.xml" ContentType="application/vnd.openxmlformats-officedocument.wordprocessingml.footer+xml"/>
  <Override PartName="/customXml/itemProps1.xml" ContentType="application/vnd.openxmlformats-officedocument.customXmlProperties+xml"/>
  <Override PartName="/word/footer48.xml" ContentType="application/vnd.openxmlformats-officedocument.wordprocessingml.footer+xml"/>
  <Override PartName="/word/footer7.xml" ContentType="application/vnd.openxmlformats-officedocument.wordprocessingml.footer+xml"/>
  <Override PartName="/word/footer19.xml" ContentType="application/vnd.openxmlformats-officedocument.wordprocessingml.footer+xml"/>
  <Override PartName="/word/footer37.xml" ContentType="application/vnd.openxmlformats-officedocument.wordprocessingml.footer+xml"/>
  <Override PartName="/word/footer55.xml" ContentType="application/vnd.openxmlformats-officedocument.wordprocessingml.footer+xml"/>
  <Default Extension="xml" ContentType="application/xml"/>
  <Override PartName="/word/document.xml" ContentType="application/vnd.openxmlformats-officedocument.wordprocessingml.document.main+xml"/>
  <Override PartName="/word/styles.xml" ContentType="application/vnd.openxmlformats-officedocument.wordprocessingml.styles+xml"/>
  <Override PartName="/word/footer26.xml" ContentType="application/vnd.openxmlformats-officedocument.wordprocessingml.footer+xml"/>
  <Override PartName="/word/footer44.xml" ContentType="application/vnd.openxmlformats-officedocument.wordprocessingml.footer+xml"/>
  <Override PartName="/word/footer3.xml" ContentType="application/vnd.openxmlformats-officedocument.wordprocessingml.footer+xml"/>
  <Override PartName="/word/footer15.xml" ContentType="application/vnd.openxmlformats-officedocument.wordprocessingml.footer+xml"/>
  <Override PartName="/word/footer33.xml" ContentType="application/vnd.openxmlformats-officedocument.wordprocessingml.footer+xml"/>
  <Override PartName="/word/footer51.xml" ContentType="application/vnd.openxmlformats-officedocument.wordprocessingml.footer+xml"/>
  <Override PartName="/word/footer62.xml" ContentType="application/vnd.openxmlformats-officedocument.wordprocessingml.footer+xml"/>
  <Override PartName="/docProps/custom.xml" ContentType="application/vnd.openxmlformats-officedocument.custom-properties+xml"/>
  <Override PartName="/word/footer1.xml" ContentType="application/vnd.openxmlformats-officedocument.wordprocessingml.footer+xml"/>
  <Override PartName="/word/footer11.xml" ContentType="application/vnd.openxmlformats-officedocument.wordprocessingml.footer+xml"/>
  <Override PartName="/word/footer22.xml" ContentType="application/vnd.openxmlformats-officedocument.wordprocessingml.footer+xml"/>
  <Override PartName="/word/footer31.xml" ContentType="application/vnd.openxmlformats-officedocument.wordprocessingml.footer+xml"/>
  <Override PartName="/word/footer40.xml" ContentType="application/vnd.openxmlformats-officedocument.wordprocessingml.footer+xml"/>
  <Override PartName="/word/footer20.xml" ContentType="application/vnd.openxmlformats-officedocument.wordprocessingml.footer+xml"/>
  <Override PartName="/customXml/itemProps4.xml" ContentType="application/vnd.openxmlformats-officedocument.customXmlProperties+xml"/>
  <Override PartName="/customXml/itemProps2.xml" ContentType="application/vnd.openxmlformats-officedocument.customXmlProperties+xml"/>
  <Override PartName="/word/footer8.xml" ContentType="application/vnd.openxmlformats-officedocument.wordprocessingml.footer+xml"/>
  <Override PartName="/word/footer29.xml" ContentType="application/vnd.openxmlformats-officedocument.wordprocessingml.footer+xml"/>
  <Override PartName="/word/footer49.xml" ContentType="application/vnd.openxmlformats-officedocument.wordprocessingml.footer+xml"/>
  <Override PartName="/word/footer58.xml" ContentType="application/vnd.openxmlformats-officedocument.wordprocessingml.footer+xml"/>
  <Default Extension="jpeg" ContentType="image/jpeg"/>
  <Override PartName="/word/footer6.xml" ContentType="application/vnd.openxmlformats-officedocument.wordprocessingml.footer+xml"/>
  <Override PartName="/word/footer18.xml" ContentType="application/vnd.openxmlformats-officedocument.wordprocessingml.footer+xml"/>
  <Override PartName="/word/footer27.xml" ContentType="application/vnd.openxmlformats-officedocument.wordprocessingml.footer+xml"/>
  <Override PartName="/word/footer36.xml" ContentType="application/vnd.openxmlformats-officedocument.wordprocessingml.footer+xml"/>
  <Override PartName="/word/footer38.xml" ContentType="application/vnd.openxmlformats-officedocument.wordprocessingml.footer+xml"/>
  <Override PartName="/word/footer47.xml" ContentType="application/vnd.openxmlformats-officedocument.wordprocessingml.footer+xml"/>
  <Override PartName="/word/footer56.xml" ContentType="application/vnd.openxmlformats-officedocument.wordprocessingml.footer+xml"/>
  <Override PartName="/word/numbering.xml" ContentType="application/vnd.openxmlformats-officedocument.wordprocessingml.numbering+xml"/>
  <Override PartName="/word/endnotes.xml" ContentType="application/vnd.openxmlformats-officedocument.wordprocessingml.endnotes+xml"/>
  <Override PartName="/word/footer4.xml" ContentType="application/vnd.openxmlformats-officedocument.wordprocessingml.footer+xml"/>
  <Override PartName="/word/footer16.xml" ContentType="application/vnd.openxmlformats-officedocument.wordprocessingml.footer+xml"/>
  <Override PartName="/word/footer25.xml" ContentType="application/vnd.openxmlformats-officedocument.wordprocessingml.footer+xml"/>
  <Override PartName="/word/footer34.xml" ContentType="application/vnd.openxmlformats-officedocument.wordprocessingml.footer+xml"/>
  <Override PartName="/word/footer45.xml" ContentType="application/vnd.openxmlformats-officedocument.wordprocessingml.footer+xml"/>
  <Override PartName="/word/footer54.xml" ContentType="application/vnd.openxmlformats-officedocument.wordprocessingml.footer+xml"/>
  <Override PartName="/docProps/app.xml" ContentType="application/vnd.openxmlformats-officedocument.extended-properties+xml"/>
  <Override PartName="/word/settings.xml" ContentType="application/vnd.openxmlformats-officedocument.wordprocessingml.settings+xml"/>
  <Override PartName="/word/footer2.xml" ContentType="application/vnd.openxmlformats-officedocument.wordprocessingml.footer+xml"/>
  <Override PartName="/word/footer14.xml" ContentType="application/vnd.openxmlformats-officedocument.wordprocessingml.footer+xml"/>
  <Override PartName="/word/footer23.xml" ContentType="application/vnd.openxmlformats-officedocument.wordprocessingml.footer+xml"/>
  <Override PartName="/word/footer32.xml" ContentType="application/vnd.openxmlformats-officedocument.wordprocessingml.footer+xml"/>
  <Override PartName="/word/footer43.xml" ContentType="application/vnd.openxmlformats-officedocument.wordprocessingml.footer+xml"/>
  <Override PartName="/word/footer52.xml" ContentType="application/vnd.openxmlformats-officedocument.wordprocessingml.footer+xml"/>
  <Override PartName="/word/footer61.xml" ContentType="application/vnd.openxmlformats-officedocument.wordprocessingml.footer+xml"/>
  <Override PartName="/word/footer12.xml" ContentType="application/vnd.openxmlformats-officedocument.wordprocessingml.footer+xml"/>
  <Override PartName="/word/footer21.xml" ContentType="application/vnd.openxmlformats-officedocument.wordprocessingml.footer+xml"/>
  <Override PartName="/word/footer30.xml" ContentType="application/vnd.openxmlformats-officedocument.wordprocessingml.footer+xml"/>
  <Override PartName="/word/footer41.xml" ContentType="application/vnd.openxmlformats-officedocument.wordprocessingml.footer+xml"/>
  <Override PartName="/word/footer50.xml" ContentType="application/vnd.openxmlformats-officedocument.wordprocessingml.footer+xml"/>
  <Override PartName="/word/theme/theme1.xml" ContentType="application/vnd.openxmlformats-officedocument.theme+xml"/>
  <Override PartName="/word/footer10.xml" ContentType="application/vnd.openxmlformats-officedocument.wordprocessingml.footer+xml"/>
  <Override PartName="/word/fontTable.xml" ContentType="application/vnd.openxmlformats-officedocument.wordprocessingml.fontTable+xml"/>
  <Override PartName="/word/webSettings.xml" ContentType="application/vnd.openxmlformats-officedocument.wordprocessingml.webSettings+xml"/>
  <Override PartName="/docProps/core.xml" ContentType="application/vnd.openxmlformats-package.core-properties+xml"/>
  <Override PartName="/word/footnotes.xml" ContentType="application/vnd.openxmlformats-officedocument.wordprocessingml.footnotes+xml"/>
  <Override PartName="/customXml/itemProps3.xml" ContentType="application/vnd.openxmlformats-officedocument.customXmlProperties+xml"/>
  <Override PartName="/word/footer9.xml" ContentType="application/vnd.openxmlformats-officedocument.wordprocessingml.footer+xml"/>
  <Override PartName="/word/footer39.xml" ContentType="application/vnd.openxmlformats-officedocument.wordprocessingml.footer+xml"/>
  <Override PartName="/word/footer57.xml" ContentType="application/vnd.openxmlformats-officedocument.wordprocessingml.footer+xml"/>
  <Override PartName="/word/footer28.xml" ContentType="application/vnd.openxmlformats-officedocument.wordprocessingml.footer+xml"/>
  <Override PartName="/word/footer46.xml" ContentType="application/vnd.openxmlformats-officedocument.wordprocessingml.footer+xml"/>
  <Default Extension="rels" ContentType="application/vnd.openxmlformats-package.relationships+xml"/>
  <Override PartName="/word/footer5.xml" ContentType="application/vnd.openxmlformats-officedocument.wordprocessingml.footer+xml"/>
  <Override PartName="/word/footer17.xml" ContentType="application/vnd.openxmlformats-officedocument.wordprocessingml.footer+xml"/>
  <Override PartName="/word/footer35.xml" ContentType="application/vnd.openxmlformats-officedocument.wordprocessingml.footer+xml"/>
  <Override PartName="/word/footer53.xml" ContentType="application/vnd.openxmlformats-officedocument.wordprocessingml.footer+xml"/>
  <Override PartName="/word/footer13.xml" ContentType="application/vnd.openxmlformats-officedocument.wordprocessingml.footer+xml"/>
  <Override PartName="/word/footer24.xml" ContentType="application/vnd.openxmlformats-officedocument.wordprocessingml.footer+xml"/>
  <Override PartName="/word/footer42.xml" ContentType="application/vnd.openxmlformats-officedocument.wordprocessingml.footer+xml"/>
  <Override PartName="/word/footer60.xml" ContentType="application/vnd.openxmlformats-officedocument.wordprocessingml.footer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body>
    <w:p w:rsidR="00EB345F" w:rsidRDefault="005E0EA6">
      <w:pPr>
        <w:spacing w:line="360" w:lineRule="exact"/>
      </w:pPr>
      <w:r>
        <w:pict>
          <v:shapetype id="_x0000_t75" coordsize="21600,21600" o:spt="75" o:preferrelative="t" path="m@4@5l@4@11@9@11@9@5xe" filled="f" stroked="f">
            <v:stroke joinstyle="miter"/>
            <v:formulas>
              <v:f eqn="if lineDrawn pixelLineWidth 0"/>
              <v:f eqn="sum @0 1 0"/>
              <v:f eqn="sum 0 0 @1"/>
              <v:f eqn="prod @2 1 2"/>
              <v:f eqn="prod @3 21600 pixelWidth"/>
              <v:f eqn="prod @3 21600 pixelHeight"/>
              <v:f eqn="sum @0 0 1"/>
              <v:f eqn="prod @6 1 2"/>
              <v:f eqn="prod @7 21600 pixelWidth"/>
              <v:f eqn="sum @8 21600 0"/>
              <v:f eqn="prod @7 21600 pixelHeight"/>
              <v:f eqn="sum @10 21600 0"/>
            </v:formulas>
            <v:path o:extrusionok="f" gradientshapeok="t" o:connecttype="rect"/>
            <o:lock v:ext="edit" aspectratio="t"/>
          </v:shapetype>
          <v:shape id="_x0000_s1026" type="#_x0000_t75" style="position:absolute;margin-left:0;margin-top:0;width:420.7pt;height:608.15pt;z-index:-251658752;mso-wrap-distance-left:5pt;mso-wrap-distance-right:5pt;mso-position-horizontal:center;mso-position-horizontal-relative:margin" wrapcoords="-42 0 -42 21573 21600 21573 21600 0 -42 0">
            <v:imagedata r:id="rId8" o:title="image1"/>
            <w10:wrap type="tight" anchorx="margin"/>
          </v:shape>
        </w:pict>
      </w:r>
    </w:p>
    <w:p w:rsidR="00EB345F" w:rsidRDefault="00EB345F">
      <w:pPr>
        <w:rPr>
          <w:sz w:val="2"/>
          <w:szCs w:val="2"/>
        </w:rPr>
        <w:sectPr w:rsidR="00EB345F">
          <w:type w:val="continuous"/>
          <w:pgSz w:w="8391" w:h="11909"/>
          <w:pgMar w:top="0" w:right="341" w:bottom="0" w:left="341" w:header="0" w:footer="3" w:gutter="0"/>
          <w:cols w:space="720"/>
          <w:noEndnote/>
          <w:docGrid w:linePitch="360"/>
        </w:sectPr>
      </w:pPr>
    </w:p>
    <w:p w:rsidR="00EB345F" w:rsidRDefault="0002303A" w:rsidP="0002303A">
      <w:pPr>
        <w:pStyle w:val="Cuerpodeltexto40"/>
        <w:shd w:val="clear" w:color="auto" w:fill="auto"/>
        <w:spacing w:after="381"/>
        <w:ind w:left="20" w:right="-1"/>
      </w:pPr>
      <w:r>
        <w:lastRenderedPageBreak/>
        <w:t>COLECCION LETRAS</w:t>
      </w:r>
      <w:r>
        <w:br/>
        <w:t>DIFERENTES</w:t>
      </w:r>
    </w:p>
    <w:p w:rsidR="00EB345F" w:rsidRDefault="0002303A">
      <w:pPr>
        <w:pStyle w:val="Cuerpodeltexto50"/>
        <w:numPr>
          <w:ilvl w:val="0"/>
          <w:numId w:val="1"/>
        </w:numPr>
        <w:shd w:val="clear" w:color="auto" w:fill="auto"/>
        <w:tabs>
          <w:tab w:val="left" w:pos="361"/>
        </w:tabs>
        <w:spacing w:before="0" w:line="180" w:lineRule="exact"/>
        <w:ind w:left="360"/>
      </w:pPr>
      <w:r>
        <w:rPr>
          <w:rStyle w:val="Cuerpodeltexto51"/>
        </w:rPr>
        <w:tab/>
        <w:t>LUCES Y SOMBRAS:</w:t>
      </w:r>
    </w:p>
    <w:p w:rsidR="00EB345F" w:rsidRDefault="0002303A">
      <w:pPr>
        <w:pStyle w:val="Cuerpodeltexto50"/>
        <w:shd w:val="clear" w:color="auto" w:fill="auto"/>
        <w:spacing w:before="0" w:after="360"/>
        <w:ind w:left="360" w:right="400" w:firstLine="0"/>
      </w:pPr>
      <w:r>
        <w:rPr>
          <w:rStyle w:val="Cuerpodeltexto51"/>
        </w:rPr>
        <w:t>EL CIEGO EN LA</w:t>
      </w:r>
      <w:r>
        <w:rPr>
          <w:rStyle w:val="Cuerpodeltexto51"/>
        </w:rPr>
        <w:br/>
        <w:t>LITERATURA HISPANICA</w:t>
      </w:r>
      <w:r>
        <w:rPr>
          <w:rStyle w:val="Cuerpodeltexto51"/>
        </w:rPr>
        <w:br/>
      </w:r>
      <w:r>
        <w:rPr>
          <w:rStyle w:val="Cuerpodeltexto585ptoNegrita"/>
        </w:rPr>
        <w:t>Juan Cruz Mendizábal</w:t>
      </w:r>
    </w:p>
    <w:p w:rsidR="00EB345F" w:rsidRDefault="0002303A">
      <w:pPr>
        <w:pStyle w:val="Cuerpodeltexto50"/>
        <w:numPr>
          <w:ilvl w:val="0"/>
          <w:numId w:val="1"/>
        </w:numPr>
        <w:shd w:val="clear" w:color="auto" w:fill="auto"/>
        <w:tabs>
          <w:tab w:val="left" w:pos="361"/>
        </w:tabs>
        <w:spacing w:before="0" w:after="374"/>
        <w:ind w:left="360" w:right="560"/>
      </w:pPr>
      <w:r>
        <w:rPr>
          <w:rStyle w:val="Cuerpodeltexto51"/>
        </w:rPr>
        <w:tab/>
        <w:t>LOS EXPULSADOS</w:t>
      </w:r>
      <w:r>
        <w:rPr>
          <w:rStyle w:val="Cuerpodeltexto51"/>
        </w:rPr>
        <w:br/>
        <w:t>DEL PARAISO</w:t>
      </w:r>
      <w:r>
        <w:rPr>
          <w:rStyle w:val="Cuerpodeltexto51"/>
        </w:rPr>
        <w:br/>
      </w:r>
      <w:r>
        <w:rPr>
          <w:rStyle w:val="Cuerpodeltexto585ptoNegrita"/>
        </w:rPr>
        <w:t>Agustín Sánchez Vidal</w:t>
      </w:r>
    </w:p>
    <w:p w:rsidR="00EB345F" w:rsidRDefault="0002303A">
      <w:pPr>
        <w:pStyle w:val="Cuerpodeltexto50"/>
        <w:numPr>
          <w:ilvl w:val="0"/>
          <w:numId w:val="1"/>
        </w:numPr>
        <w:shd w:val="clear" w:color="auto" w:fill="auto"/>
        <w:tabs>
          <w:tab w:val="left" w:pos="361"/>
        </w:tabs>
        <w:spacing w:before="0" w:line="180" w:lineRule="exact"/>
        <w:ind w:left="360"/>
      </w:pPr>
      <w:r>
        <w:rPr>
          <w:rStyle w:val="Cuerpodeltexto51"/>
        </w:rPr>
        <w:tab/>
        <w:t>MIRIAM (Novela)</w:t>
      </w:r>
    </w:p>
    <w:p w:rsidR="00EB345F" w:rsidRDefault="0002303A" w:rsidP="00B946AE">
      <w:pPr>
        <w:pStyle w:val="Cuerpodeltexto40"/>
        <w:shd w:val="clear" w:color="auto" w:fill="auto"/>
        <w:spacing w:after="303" w:line="170" w:lineRule="exact"/>
        <w:ind w:left="360"/>
        <w:jc w:val="both"/>
      </w:pPr>
      <w:r>
        <w:t>Ramón Hernández</w:t>
      </w:r>
    </w:p>
    <w:p w:rsidR="00EB345F" w:rsidRDefault="0002303A">
      <w:pPr>
        <w:pStyle w:val="Cuerpodeltexto50"/>
        <w:numPr>
          <w:ilvl w:val="0"/>
          <w:numId w:val="1"/>
        </w:numPr>
        <w:shd w:val="clear" w:color="auto" w:fill="auto"/>
        <w:tabs>
          <w:tab w:val="left" w:pos="370"/>
        </w:tabs>
        <w:spacing w:before="0"/>
        <w:ind w:left="360" w:right="840"/>
        <w:jc w:val="both"/>
      </w:pPr>
      <w:r>
        <w:rPr>
          <w:rStyle w:val="Cuerpodeltexto51"/>
        </w:rPr>
        <w:tab/>
        <w:t>FIGURAS DEL OTRO</w:t>
      </w:r>
      <w:r>
        <w:rPr>
          <w:rStyle w:val="Cuerpodeltexto51"/>
        </w:rPr>
        <w:br/>
        <w:t>EN LA ILUSTRACION</w:t>
      </w:r>
      <w:r>
        <w:rPr>
          <w:rStyle w:val="Cuerpodeltexto51"/>
        </w:rPr>
        <w:br/>
        <w:t>FRANCESA</w:t>
      </w:r>
    </w:p>
    <w:p w:rsidR="00EB345F" w:rsidRDefault="0002303A">
      <w:pPr>
        <w:pStyle w:val="Cuerpodeltexto40"/>
        <w:shd w:val="clear" w:color="auto" w:fill="auto"/>
        <w:spacing w:line="197" w:lineRule="exact"/>
        <w:ind w:left="360" w:right="160"/>
      </w:pPr>
      <w:r>
        <w:t>Diderot y otros autores</w:t>
      </w:r>
      <w:r>
        <w:br/>
        <w:t>Estudio preliminar,</w:t>
      </w:r>
      <w:r>
        <w:br/>
        <w:t>traducción y notas</w:t>
      </w:r>
      <w:r>
        <w:br/>
        <w:t>de Alicia H. Puleo</w:t>
      </w:r>
    </w:p>
    <w:p w:rsidR="00EB345F" w:rsidRDefault="0002303A" w:rsidP="00B946AE">
      <w:pPr>
        <w:pStyle w:val="Cuerpodeltexto50"/>
        <w:numPr>
          <w:ilvl w:val="0"/>
          <w:numId w:val="1"/>
        </w:numPr>
        <w:shd w:val="clear" w:color="auto" w:fill="auto"/>
        <w:tabs>
          <w:tab w:val="left" w:pos="361"/>
        </w:tabs>
        <w:spacing w:before="0"/>
        <w:ind w:left="360"/>
      </w:pPr>
      <w:r>
        <w:rPr>
          <w:rStyle w:val="Cuerpodeltexto51"/>
        </w:rPr>
        <w:t>PERSONAJES ROTOS</w:t>
      </w:r>
      <w:r>
        <w:rPr>
          <w:rStyle w:val="Cuerpodeltexto51"/>
        </w:rPr>
        <w:br/>
        <w:t>DE LA LITERATURA</w:t>
      </w:r>
      <w:r>
        <w:rPr>
          <w:rStyle w:val="Cuerpodeltexto51"/>
        </w:rPr>
        <w:br/>
        <w:t>UNIVERSAL</w:t>
      </w:r>
    </w:p>
    <w:p w:rsidR="00EB345F" w:rsidRDefault="0002303A">
      <w:pPr>
        <w:pStyle w:val="Cuerpodeltexto40"/>
        <w:shd w:val="clear" w:color="auto" w:fill="auto"/>
        <w:spacing w:after="364" w:line="197" w:lineRule="exact"/>
        <w:ind w:left="360" w:right="160"/>
      </w:pPr>
      <w:r>
        <w:t>Fernando Martínez Garrido,</w:t>
      </w:r>
      <w:r>
        <w:br/>
        <w:t>Mario Grande Esteban y</w:t>
      </w:r>
      <w:r>
        <w:br/>
        <w:t>Mercedes Escolar Arévalo</w:t>
      </w:r>
    </w:p>
    <w:p w:rsidR="00EB345F" w:rsidRDefault="0002303A">
      <w:pPr>
        <w:pStyle w:val="Cuerpodeltexto50"/>
        <w:numPr>
          <w:ilvl w:val="0"/>
          <w:numId w:val="1"/>
        </w:numPr>
        <w:shd w:val="clear" w:color="auto" w:fill="auto"/>
        <w:tabs>
          <w:tab w:val="left" w:pos="370"/>
        </w:tabs>
        <w:spacing w:before="0" w:line="192" w:lineRule="exact"/>
        <w:ind w:left="360" w:right="560"/>
        <w:sectPr w:rsidR="00EB345F" w:rsidSect="00B946AE">
          <w:pgSz w:w="8391" w:h="11909"/>
          <w:pgMar w:top="1679" w:right="3855" w:bottom="1737" w:left="1418" w:header="0" w:footer="3" w:gutter="0"/>
          <w:cols w:space="720"/>
          <w:noEndnote/>
          <w:docGrid w:linePitch="360"/>
        </w:sectPr>
      </w:pPr>
      <w:r>
        <w:rPr>
          <w:rStyle w:val="Cuerpodeltexto51"/>
        </w:rPr>
        <w:tab/>
        <w:t>EL CIEGO Y SUS COPLAS</w:t>
      </w:r>
      <w:r>
        <w:rPr>
          <w:rStyle w:val="Cuerpodeltexto51"/>
        </w:rPr>
        <w:br/>
        <w:t>SELECCION DE PLIEGOS</w:t>
      </w:r>
      <w:r>
        <w:rPr>
          <w:rStyle w:val="Cuerpodeltexto51"/>
        </w:rPr>
        <w:br/>
        <w:t>EN EL SIGLO XIX</w:t>
      </w:r>
      <w:r>
        <w:rPr>
          <w:rStyle w:val="Cuerpodeltexto51"/>
        </w:rPr>
        <w:br/>
      </w:r>
      <w:r>
        <w:rPr>
          <w:rStyle w:val="Cuerpodeltexto585ptoNegrita"/>
        </w:rPr>
        <w:t>Joaquín Díaz</w:t>
      </w:r>
    </w:p>
    <w:p w:rsidR="00EB345F" w:rsidRDefault="0002303A" w:rsidP="00B946AE">
      <w:pPr>
        <w:pStyle w:val="Cuerpodeltexto60"/>
        <w:shd w:val="clear" w:color="auto" w:fill="auto"/>
        <w:spacing w:after="271"/>
      </w:pPr>
      <w:r>
        <w:lastRenderedPageBreak/>
        <w:t>FIGURAS DEL OTRO</w:t>
      </w:r>
      <w:r>
        <w:br/>
        <w:t>EN LA ILUSTRACION FRANCESA</w:t>
      </w:r>
    </w:p>
    <w:p w:rsidR="00EB345F" w:rsidRDefault="0002303A" w:rsidP="00B946AE">
      <w:pPr>
        <w:pStyle w:val="Cuerpodeltexto60"/>
        <w:shd w:val="clear" w:color="auto" w:fill="auto"/>
        <w:spacing w:after="0" w:line="240" w:lineRule="exact"/>
        <w:sectPr w:rsidR="00EB345F" w:rsidSect="00B946AE">
          <w:pgSz w:w="8391" w:h="11909"/>
          <w:pgMar w:top="2137" w:right="2154" w:bottom="7892" w:left="1843" w:header="0" w:footer="3" w:gutter="0"/>
          <w:cols w:space="720"/>
          <w:noEndnote/>
          <w:docGrid w:linePitch="360"/>
        </w:sectPr>
      </w:pPr>
      <w:r>
        <w:t>Diderot y otros autores</w:t>
      </w:r>
    </w:p>
    <w:p w:rsidR="00EB345F" w:rsidRDefault="0002303A">
      <w:pPr>
        <w:pStyle w:val="Cuerpodeltexto60"/>
        <w:shd w:val="clear" w:color="auto" w:fill="auto"/>
        <w:spacing w:after="1671" w:line="250" w:lineRule="exact"/>
        <w:ind w:left="1640" w:right="100"/>
        <w:jc w:val="right"/>
      </w:pPr>
      <w:r>
        <w:rPr>
          <w:rStyle w:val="Cuerpodeltexto6125ptoSinnegrita"/>
        </w:rPr>
        <w:lastRenderedPageBreak/>
        <w:t>Colección</w:t>
      </w:r>
      <w:r>
        <w:rPr>
          <w:rStyle w:val="Cuerpodeltexto6125ptoSinnegrita"/>
        </w:rPr>
        <w:br/>
        <w:t>LETRAS DIFERENTES</w:t>
      </w:r>
    </w:p>
    <w:p w:rsidR="00EB345F" w:rsidRDefault="005E0EA6">
      <w:pPr>
        <w:pStyle w:val="Ttulo10"/>
        <w:keepNext/>
        <w:keepLines/>
        <w:shd w:val="clear" w:color="auto" w:fill="auto"/>
        <w:spacing w:before="0" w:after="0"/>
        <w:ind w:left="80"/>
      </w:pPr>
      <w:r>
        <w:pict>
          <v:shape id="_x0000_s1027" type="#_x0000_t75" style="position:absolute;left:0;text-align:left;margin-left:223.7pt;margin-top:-20.05pt;width:52.3pt;height:58.55pt;z-index:-125829376;mso-wrap-distance-left:5pt;mso-wrap-distance-right:5pt;mso-position-horizontal-relative:margin;mso-position-vertical-relative:margin" wrapcoords="0 0 21600 0 21600 21600 0 21600 0 0">
            <v:imagedata r:id="rId9" o:title="image2"/>
            <w10:wrap type="tight" anchorx="margin" anchory="margin"/>
          </v:shape>
        </w:pict>
      </w:r>
      <w:bookmarkStart w:id="0" w:name="bookmark0"/>
      <w:r w:rsidR="0002303A">
        <w:t>FIGURAS DEL OTRO</w:t>
      </w:r>
      <w:r w:rsidR="0002303A">
        <w:br/>
        <w:t>EN LA ILUSTRACION</w:t>
      </w:r>
      <w:r w:rsidR="0002303A">
        <w:br/>
        <w:t>FRANCESA</w:t>
      </w:r>
      <w:bookmarkEnd w:id="0"/>
    </w:p>
    <w:p w:rsidR="00EB345F" w:rsidRDefault="0002303A">
      <w:pPr>
        <w:pStyle w:val="Ttulo220"/>
        <w:keepNext/>
        <w:keepLines/>
        <w:shd w:val="clear" w:color="auto" w:fill="auto"/>
        <w:spacing w:after="1569" w:line="300" w:lineRule="exact"/>
        <w:ind w:left="80"/>
      </w:pPr>
      <w:bookmarkStart w:id="1" w:name="bookmark1"/>
      <w:r>
        <w:t>Diderot y otros autores</w:t>
      </w:r>
      <w:bookmarkEnd w:id="1"/>
    </w:p>
    <w:p w:rsidR="00EB345F" w:rsidRDefault="005E0EA6">
      <w:pPr>
        <w:pStyle w:val="Cuerpodeltexto60"/>
        <w:shd w:val="clear" w:color="auto" w:fill="auto"/>
        <w:spacing w:after="0" w:line="317" w:lineRule="exact"/>
        <w:ind w:left="80"/>
        <w:sectPr w:rsidR="00EB345F">
          <w:pgSz w:w="8391" w:h="11909"/>
          <w:pgMar w:top="1279" w:right="1582" w:bottom="3338" w:left="1452" w:header="0" w:footer="3" w:gutter="0"/>
          <w:cols w:space="720"/>
          <w:noEndnote/>
          <w:docGrid w:linePitch="360"/>
        </w:sectPr>
      </w:pPr>
      <w:r>
        <w:pict>
          <v:shape id="_x0000_s1028" type="#_x0000_t75" style="position:absolute;left:0;text-align:left;margin-left:101.75pt;margin-top:61.9pt;width:48pt;height:49.9pt;z-index:-125829375;mso-wrap-distance-left:5pt;mso-wrap-distance-right:5pt;mso-position-horizontal-relative:margin" wrapcoords="0 0 21600 0 21600 21600 0 21600 0 0">
            <v:imagedata r:id="rId10" o:title="image3"/>
            <w10:wrap type="tight" anchorx="margin"/>
          </v:shape>
        </w:pict>
      </w:r>
      <w:r>
        <w:pict>
          <v:shapetype id="_x0000_t202" coordsize="21600,21600" o:spt="202" path="m,l,21600r21600,l21600,xe">
            <v:stroke joinstyle="miter"/>
            <v:path gradientshapeok="t" o:connecttype="rect"/>
          </v:shapetype>
          <v:shape id="_x0000_s1029" type="#_x0000_t202" style="position:absolute;left:0;text-align:left;margin-left:43.6pt;margin-top:119.6pt;width:163.6pt;height:45.95pt;z-index:-125829374;mso-wrap-distance-left:5pt;mso-wrap-distance-right:5pt;mso-position-horizontal-relative:margin" filled="f" stroked="f">
            <v:textbox style="mso-next-textbox:#_x0000_s1029;mso-fit-shape-to-text:t" inset="0,0,0,0">
              <w:txbxContent>
                <w:p w:rsidR="00295667" w:rsidRDefault="00295667">
                  <w:pPr>
                    <w:pStyle w:val="Cuerpodeltexto24"/>
                    <w:shd w:val="clear" w:color="auto" w:fill="auto"/>
                    <w:spacing w:before="0" w:after="19" w:line="190" w:lineRule="exact"/>
                  </w:pPr>
                  <w:r>
                    <w:rPr>
                      <w:rStyle w:val="Cuerpodeltexto24Espaciado0ptoExact"/>
                      <w:spacing w:val="0"/>
                    </w:rPr>
                    <w:t>ESCUELA LIBRE EDITORIAL</w:t>
                  </w:r>
                </w:p>
                <w:p w:rsidR="00295667" w:rsidRDefault="00295667">
                  <w:pPr>
                    <w:pStyle w:val="Cuerpodeltexto24"/>
                    <w:shd w:val="clear" w:color="auto" w:fill="auto"/>
                    <w:spacing w:before="0" w:after="212" w:line="190" w:lineRule="exact"/>
                  </w:pPr>
                  <w:r>
                    <w:rPr>
                      <w:rStyle w:val="Cuerpodeltexto24Espaciado0ptoExact"/>
                      <w:spacing w:val="0"/>
                    </w:rPr>
                    <w:t>Madrid, 1996</w:t>
                  </w:r>
                </w:p>
                <w:p w:rsidR="00295667" w:rsidRDefault="00295667">
                  <w:pPr>
                    <w:pStyle w:val="Cuerpodeltexto7"/>
                    <w:shd w:val="clear" w:color="auto" w:fill="auto"/>
                    <w:spacing w:before="0" w:line="210" w:lineRule="exact"/>
                  </w:pPr>
                  <w:r>
                    <w:rPr>
                      <w:spacing w:val="70"/>
                    </w:rPr>
                    <w:t>FUNDACION ONCE</w:t>
                  </w:r>
                </w:p>
              </w:txbxContent>
            </v:textbox>
            <w10:wrap type="square" anchorx="margin"/>
          </v:shape>
        </w:pict>
      </w:r>
      <w:r w:rsidR="0002303A">
        <w:rPr>
          <w:rStyle w:val="Cuerpodeltexto6125ptoSinnegrita"/>
        </w:rPr>
        <w:t>Estudio preliminar, traducción y notas</w:t>
      </w:r>
      <w:r w:rsidR="0002303A">
        <w:rPr>
          <w:rStyle w:val="Cuerpodeltexto6125ptoSinnegrita"/>
        </w:rPr>
        <w:br/>
        <w:t>de Alicia H. Puleo</w:t>
      </w:r>
    </w:p>
    <w:p w:rsidR="00EB345F" w:rsidRDefault="0002303A" w:rsidP="00B946AE">
      <w:pPr>
        <w:pStyle w:val="Cuerpodeltexto80"/>
        <w:shd w:val="clear" w:color="auto" w:fill="auto"/>
        <w:spacing w:after="108" w:line="210" w:lineRule="exact"/>
        <w:jc w:val="left"/>
      </w:pPr>
      <w:r>
        <w:lastRenderedPageBreak/>
        <w:t>COLECCION LETRAS DIFERENTES</w:t>
      </w:r>
    </w:p>
    <w:p w:rsidR="00EB345F" w:rsidRPr="00B946AE" w:rsidRDefault="0002303A" w:rsidP="00B946AE">
      <w:pPr>
        <w:pStyle w:val="Cuerpodeltexto40"/>
        <w:shd w:val="clear" w:color="auto" w:fill="auto"/>
        <w:spacing w:after="0" w:line="211" w:lineRule="exact"/>
        <w:rPr>
          <w:b w:val="0"/>
        </w:rPr>
      </w:pPr>
      <w:r w:rsidRPr="00B946AE">
        <w:rPr>
          <w:b w:val="0"/>
        </w:rPr>
        <w:t>Directores:</w:t>
      </w:r>
    </w:p>
    <w:p w:rsidR="00EB345F" w:rsidRPr="00B946AE" w:rsidRDefault="0002303A" w:rsidP="00B946AE">
      <w:pPr>
        <w:pStyle w:val="Cuerpodeltexto50"/>
        <w:shd w:val="clear" w:color="auto" w:fill="auto"/>
        <w:spacing w:before="0" w:line="211" w:lineRule="exact"/>
        <w:ind w:left="400" w:right="740" w:firstLine="0"/>
      </w:pPr>
      <w:r w:rsidRPr="00B946AE">
        <w:t>JOSE MARIA ARROYO ZARZOSA</w:t>
      </w:r>
      <w:r w:rsidRPr="00B946AE">
        <w:br/>
        <w:t>RAFAEL DE LORENZO GARCIA</w:t>
      </w:r>
    </w:p>
    <w:p w:rsidR="00EB345F" w:rsidRPr="00B946AE" w:rsidRDefault="0002303A" w:rsidP="00B946AE">
      <w:pPr>
        <w:pStyle w:val="Cuerpodeltexto40"/>
        <w:shd w:val="clear" w:color="auto" w:fill="auto"/>
        <w:spacing w:after="0" w:line="170" w:lineRule="exact"/>
        <w:rPr>
          <w:b w:val="0"/>
        </w:rPr>
      </w:pPr>
      <w:r w:rsidRPr="00B946AE">
        <w:rPr>
          <w:b w:val="0"/>
        </w:rPr>
        <w:t>Asesor Literario:</w:t>
      </w:r>
    </w:p>
    <w:p w:rsidR="00EB345F" w:rsidRPr="00B946AE" w:rsidRDefault="0002303A" w:rsidP="00B946AE">
      <w:pPr>
        <w:pStyle w:val="Cuerpodeltexto50"/>
        <w:shd w:val="clear" w:color="auto" w:fill="auto"/>
        <w:spacing w:before="0" w:after="138" w:line="180" w:lineRule="exact"/>
        <w:ind w:left="400" w:firstLine="0"/>
      </w:pPr>
      <w:r w:rsidRPr="00B946AE">
        <w:t>RICARDO DE LA FUENTE</w:t>
      </w:r>
    </w:p>
    <w:p w:rsidR="00EB345F" w:rsidRPr="00B946AE" w:rsidRDefault="0002303A" w:rsidP="00B946AE">
      <w:pPr>
        <w:pStyle w:val="Cuerpodeltexto40"/>
        <w:shd w:val="clear" w:color="auto" w:fill="auto"/>
        <w:spacing w:after="0" w:line="170" w:lineRule="exact"/>
        <w:rPr>
          <w:b w:val="0"/>
        </w:rPr>
      </w:pPr>
      <w:r w:rsidRPr="00B946AE">
        <w:rPr>
          <w:b w:val="0"/>
        </w:rPr>
        <w:t>Coordinador editorial:</w:t>
      </w:r>
    </w:p>
    <w:p w:rsidR="00EB345F" w:rsidRPr="00B946AE" w:rsidRDefault="0002303A" w:rsidP="00B946AE">
      <w:pPr>
        <w:pStyle w:val="Cuerpodeltexto50"/>
        <w:shd w:val="clear" w:color="auto" w:fill="auto"/>
        <w:spacing w:before="0" w:after="158" w:line="180" w:lineRule="exact"/>
        <w:ind w:firstLine="0"/>
      </w:pPr>
      <w:r w:rsidRPr="00B946AE">
        <w:t xml:space="preserve">GREGORIO BURGUEÑO </w:t>
      </w:r>
      <w:r w:rsidRPr="00B946AE">
        <w:rPr>
          <w:lang w:val="fr-FR"/>
        </w:rPr>
        <w:t>ALVAREZ</w:t>
      </w:r>
    </w:p>
    <w:p w:rsidR="00EB345F" w:rsidRPr="00B946AE" w:rsidRDefault="0002303A" w:rsidP="00B946AE">
      <w:pPr>
        <w:pStyle w:val="Cuerpodeltexto50"/>
        <w:shd w:val="clear" w:color="auto" w:fill="auto"/>
        <w:spacing w:before="0" w:after="109" w:line="180" w:lineRule="exact"/>
        <w:ind w:firstLine="0"/>
      </w:pPr>
      <w:r w:rsidRPr="00B946AE">
        <w:t>© Alicia H. Puleo, 1996</w:t>
      </w:r>
    </w:p>
    <w:p w:rsidR="00EB345F" w:rsidRPr="00B946AE" w:rsidRDefault="0002303A" w:rsidP="00B946AE">
      <w:pPr>
        <w:pStyle w:val="Cuerpodeltexto50"/>
        <w:shd w:val="clear" w:color="auto" w:fill="auto"/>
        <w:spacing w:before="0" w:after="205" w:line="211" w:lineRule="exact"/>
        <w:ind w:right="740" w:firstLine="0"/>
      </w:pPr>
      <w:r w:rsidRPr="00B946AE">
        <w:t>ISBN: 84-88816-16-2</w:t>
      </w:r>
      <w:r w:rsidRPr="00B946AE">
        <w:br/>
        <w:t>Depósito legal: M-23455-1996</w:t>
      </w:r>
    </w:p>
    <w:p w:rsidR="00EB345F" w:rsidRPr="00B946AE" w:rsidRDefault="0002303A" w:rsidP="00B946AE">
      <w:pPr>
        <w:pStyle w:val="Cuerpodeltexto50"/>
        <w:shd w:val="clear" w:color="auto" w:fill="auto"/>
        <w:spacing w:before="0" w:line="180" w:lineRule="exact"/>
        <w:ind w:firstLine="0"/>
      </w:pPr>
      <w:r w:rsidRPr="00B946AE">
        <w:t xml:space="preserve">Impresión: </w:t>
      </w:r>
      <w:r w:rsidRPr="0085551A">
        <w:rPr>
          <w:rStyle w:val="Cuerpodeltexto565ptoVersales"/>
          <w:sz w:val="20"/>
          <w:szCs w:val="20"/>
        </w:rPr>
        <w:t>Rumagraf</w:t>
      </w:r>
      <w:r w:rsidRPr="00B946AE">
        <w:rPr>
          <w:rStyle w:val="Cuerpodeltexto565ptoVersales"/>
        </w:rPr>
        <w:t xml:space="preserve">, </w:t>
      </w:r>
      <w:r w:rsidRPr="00B946AE">
        <w:t>S. A.</w:t>
      </w:r>
    </w:p>
    <w:p w:rsidR="00EB345F" w:rsidRPr="00B946AE" w:rsidRDefault="0002303A">
      <w:pPr>
        <w:pStyle w:val="Cuerpodeltexto50"/>
        <w:shd w:val="clear" w:color="auto" w:fill="auto"/>
        <w:spacing w:before="0" w:line="180" w:lineRule="exact"/>
        <w:ind w:firstLine="0"/>
      </w:pPr>
      <w:r w:rsidRPr="00B946AE">
        <w:t>Nicolás Morales, 34 - 28019 Madrid</w:t>
      </w:r>
      <w:r w:rsidRPr="00B946AE">
        <w:br w:type="page"/>
      </w:r>
    </w:p>
    <w:p w:rsidR="00EB345F" w:rsidRPr="0085551A" w:rsidRDefault="0002303A" w:rsidP="0085551A">
      <w:pPr>
        <w:pStyle w:val="Cuerpodeltexto90"/>
        <w:shd w:val="clear" w:color="auto" w:fill="auto"/>
        <w:spacing w:after="212"/>
        <w:ind w:left="2410" w:firstLine="240"/>
        <w:jc w:val="right"/>
        <w:rPr>
          <w:sz w:val="20"/>
          <w:szCs w:val="20"/>
        </w:rPr>
      </w:pPr>
      <w:r w:rsidRPr="0085551A">
        <w:rPr>
          <w:sz w:val="20"/>
          <w:szCs w:val="20"/>
        </w:rPr>
        <w:lastRenderedPageBreak/>
        <w:t>A mi madre y a mis tíos Luisa</w:t>
      </w:r>
      <w:r w:rsidRPr="0085551A">
        <w:rPr>
          <w:sz w:val="20"/>
          <w:szCs w:val="20"/>
        </w:rPr>
        <w:br/>
        <w:t>y Carlos, que me iniciaron en la</w:t>
      </w:r>
      <w:r w:rsidRPr="0085551A">
        <w:rPr>
          <w:sz w:val="20"/>
          <w:szCs w:val="20"/>
        </w:rPr>
        <w:br/>
        <w:t>literatura y en la filosofía.</w:t>
      </w:r>
    </w:p>
    <w:p w:rsidR="00EB345F" w:rsidRDefault="0002303A" w:rsidP="0085551A">
      <w:pPr>
        <w:pStyle w:val="Cuerpodeltexto90"/>
        <w:shd w:val="clear" w:color="auto" w:fill="auto"/>
        <w:spacing w:after="0" w:line="210" w:lineRule="exact"/>
        <w:ind w:left="2410" w:firstLine="240"/>
        <w:jc w:val="right"/>
        <w:sectPr w:rsidR="00EB345F" w:rsidSect="0085551A">
          <w:pgSz w:w="8391" w:h="11909"/>
          <w:pgMar w:top="4962" w:right="1870" w:bottom="1418" w:left="1276" w:header="0" w:footer="3" w:gutter="0"/>
          <w:cols w:space="720"/>
          <w:noEndnote/>
          <w:docGrid w:linePitch="360"/>
        </w:sectPr>
      </w:pPr>
      <w:r w:rsidRPr="0085551A">
        <w:rPr>
          <w:sz w:val="20"/>
          <w:szCs w:val="20"/>
        </w:rPr>
        <w:t>A Patricia, in memoriam.</w:t>
      </w:r>
      <w:r>
        <w:br w:type="page"/>
      </w:r>
    </w:p>
    <w:p w:rsidR="00EB345F" w:rsidRDefault="0002303A">
      <w:pPr>
        <w:pStyle w:val="Ttulo40"/>
        <w:keepNext/>
        <w:keepLines/>
        <w:shd w:val="clear" w:color="auto" w:fill="auto"/>
        <w:spacing w:after="579" w:line="240" w:lineRule="exact"/>
        <w:ind w:right="20"/>
      </w:pPr>
      <w:bookmarkStart w:id="2" w:name="bookmark2"/>
      <w:r>
        <w:lastRenderedPageBreak/>
        <w:t>ESTUDIO PRELIMINAR</w:t>
      </w:r>
      <w:bookmarkEnd w:id="2"/>
    </w:p>
    <w:p w:rsidR="00EB345F" w:rsidRPr="0085551A" w:rsidRDefault="0002303A">
      <w:pPr>
        <w:pStyle w:val="Cuerpodeltexto0"/>
        <w:shd w:val="clear" w:color="auto" w:fill="auto"/>
        <w:spacing w:before="0"/>
        <w:ind w:left="20" w:right="20" w:firstLine="300"/>
        <w:rPr>
          <w:sz w:val="20"/>
          <w:szCs w:val="20"/>
        </w:rPr>
      </w:pPr>
      <w:r w:rsidRPr="0085551A">
        <w:rPr>
          <w:sz w:val="20"/>
          <w:szCs w:val="20"/>
        </w:rPr>
        <w:t>Todos somos un poco postmodernos, reconoce Javier</w:t>
      </w:r>
      <w:r w:rsidRPr="0085551A">
        <w:rPr>
          <w:sz w:val="20"/>
          <w:szCs w:val="20"/>
        </w:rPr>
        <w:br/>
        <w:t>Muguerza (1), en este siglo xx que ha dado tantos desmen-</w:t>
      </w:r>
      <w:r w:rsidRPr="0085551A">
        <w:rPr>
          <w:sz w:val="20"/>
          <w:szCs w:val="20"/>
        </w:rPr>
        <w:br/>
        <w:t>tidos a la creencia en el progreso de la Historia. Las dos</w:t>
      </w:r>
      <w:r w:rsidRPr="0085551A">
        <w:rPr>
          <w:sz w:val="20"/>
          <w:szCs w:val="20"/>
        </w:rPr>
        <w:br/>
        <w:t>guerras mundiales, los conflictos bélicos que aún conti-</w:t>
      </w:r>
      <w:r w:rsidRPr="0085551A">
        <w:rPr>
          <w:sz w:val="20"/>
          <w:szCs w:val="20"/>
        </w:rPr>
        <w:br/>
        <w:t>núan, los genocidios, la destrucción sistemática del plane-</w:t>
      </w:r>
      <w:r w:rsidRPr="0085551A">
        <w:rPr>
          <w:sz w:val="20"/>
          <w:szCs w:val="20"/>
        </w:rPr>
        <w:br/>
        <w:t>ta con vistas al dominio y el enriquecimiento inmediatos</w:t>
      </w:r>
      <w:r w:rsidRPr="0085551A">
        <w:rPr>
          <w:sz w:val="20"/>
          <w:szCs w:val="20"/>
        </w:rPr>
        <w:br/>
        <w:t>sin pensar en las generaciones futuras, el avance tecnoló-</w:t>
      </w:r>
      <w:r w:rsidRPr="0085551A">
        <w:rPr>
          <w:sz w:val="20"/>
          <w:szCs w:val="20"/>
        </w:rPr>
        <w:br/>
        <w:t>gico acompañado de estancamiento o incluso de involu-</w:t>
      </w:r>
      <w:r w:rsidRPr="0085551A">
        <w:rPr>
          <w:sz w:val="20"/>
          <w:szCs w:val="20"/>
        </w:rPr>
        <w:br/>
        <w:t>ción ética son algunas de las muchas razones que tenemos</w:t>
      </w:r>
      <w:r w:rsidRPr="0085551A">
        <w:rPr>
          <w:sz w:val="20"/>
          <w:szCs w:val="20"/>
        </w:rPr>
        <w:br/>
        <w:t>para desconfiar de la capacidad humana de progreso ba-</w:t>
      </w:r>
      <w:r w:rsidRPr="0085551A">
        <w:rPr>
          <w:sz w:val="20"/>
          <w:szCs w:val="20"/>
        </w:rPr>
        <w:br/>
        <w:t>sado en la razón.</w:t>
      </w:r>
    </w:p>
    <w:p w:rsidR="00EB345F" w:rsidRPr="0085551A" w:rsidRDefault="0002303A">
      <w:pPr>
        <w:pStyle w:val="Cuerpodeltexto0"/>
        <w:shd w:val="clear" w:color="auto" w:fill="auto"/>
        <w:spacing w:before="0" w:after="215"/>
        <w:ind w:left="20" w:right="20" w:firstLine="300"/>
        <w:rPr>
          <w:sz w:val="20"/>
          <w:szCs w:val="20"/>
        </w:rPr>
      </w:pPr>
      <w:r w:rsidRPr="0085551A">
        <w:rPr>
          <w:sz w:val="20"/>
          <w:szCs w:val="20"/>
        </w:rPr>
        <w:t>El siglo XVIII puso sus esperanzas en la luz de la razón,</w:t>
      </w:r>
      <w:r w:rsidRPr="0085551A">
        <w:rPr>
          <w:sz w:val="20"/>
          <w:szCs w:val="20"/>
        </w:rPr>
        <w:br/>
        <w:t>de la educación, para avanzar hacia la felicidad, la liber-</w:t>
      </w:r>
      <w:r w:rsidRPr="0085551A">
        <w:rPr>
          <w:sz w:val="20"/>
          <w:szCs w:val="20"/>
        </w:rPr>
        <w:br/>
        <w:t>tad y la justicia. Esto no significa que el optimismo de los</w:t>
      </w:r>
      <w:r w:rsidRPr="0085551A">
        <w:rPr>
          <w:sz w:val="20"/>
          <w:szCs w:val="20"/>
        </w:rPr>
        <w:br/>
        <w:t>ilustrados fuera total y absoluto; por el contrario, podemos</w:t>
      </w:r>
      <w:r w:rsidRPr="0085551A">
        <w:rPr>
          <w:sz w:val="20"/>
          <w:szCs w:val="20"/>
        </w:rPr>
        <w:br/>
        <w:t>decir que cultivaron un cierto pesimismo o que su optimis-</w:t>
      </w:r>
      <w:r w:rsidRPr="0085551A">
        <w:rPr>
          <w:sz w:val="20"/>
          <w:szCs w:val="20"/>
        </w:rPr>
        <w:br/>
        <w:t>mo era moderado por la observación psicológica de los in-</w:t>
      </w:r>
      <w:r w:rsidRPr="0085551A">
        <w:rPr>
          <w:sz w:val="20"/>
          <w:szCs w:val="20"/>
        </w:rPr>
        <w:br/>
        <w:t>dividuos. Poseían, sin embargo, la voluntad de intervenir</w:t>
      </w:r>
      <w:r w:rsidRPr="0085551A">
        <w:rPr>
          <w:sz w:val="20"/>
          <w:szCs w:val="20"/>
        </w:rPr>
        <w:br/>
        <w:t xml:space="preserve">activamente en el proceso histórico. El lema </w:t>
      </w:r>
      <w:r w:rsidRPr="0085551A">
        <w:rPr>
          <w:sz w:val="20"/>
          <w:szCs w:val="20"/>
          <w:lang w:val="fr-FR"/>
        </w:rPr>
        <w:t>de Voltaire,</w:t>
      </w:r>
      <w:r w:rsidRPr="0085551A">
        <w:rPr>
          <w:sz w:val="20"/>
          <w:szCs w:val="20"/>
          <w:lang w:val="fr-FR"/>
        </w:rPr>
        <w:br/>
      </w:r>
      <w:r w:rsidRPr="0085551A">
        <w:rPr>
          <w:sz w:val="20"/>
          <w:szCs w:val="20"/>
        </w:rPr>
        <w:t xml:space="preserve">«aplastad al infame» </w:t>
      </w:r>
      <w:r w:rsidRPr="0085551A">
        <w:rPr>
          <w:rStyle w:val="CuerpodeltextoCursiva"/>
          <w:sz w:val="20"/>
          <w:szCs w:val="20"/>
          <w:lang w:val="fr-FR"/>
        </w:rPr>
        <w:t>(écrasez l’infâme),</w:t>
      </w:r>
      <w:r w:rsidRPr="0085551A">
        <w:rPr>
          <w:sz w:val="20"/>
          <w:szCs w:val="20"/>
          <w:lang w:val="fr-FR"/>
        </w:rPr>
        <w:t xml:space="preserve"> </w:t>
      </w:r>
      <w:r w:rsidRPr="0085551A">
        <w:rPr>
          <w:sz w:val="20"/>
          <w:szCs w:val="20"/>
        </w:rPr>
        <w:t>era un llama-</w:t>
      </w:r>
      <w:r w:rsidRPr="0085551A">
        <w:rPr>
          <w:sz w:val="20"/>
          <w:szCs w:val="20"/>
        </w:rPr>
        <w:br/>
        <w:t>miento a las fuerzas progresistas para oponerse conjunta-</w:t>
      </w:r>
      <w:r w:rsidRPr="0085551A">
        <w:rPr>
          <w:sz w:val="20"/>
          <w:szCs w:val="20"/>
        </w:rPr>
        <w:br/>
        <w:t>mente al fanatismo y a la intolerancia. Quizás hoy, des-</w:t>
      </w:r>
      <w:r w:rsidRPr="0085551A">
        <w:rPr>
          <w:sz w:val="20"/>
          <w:szCs w:val="20"/>
        </w:rPr>
        <w:br/>
        <w:t>pués de varios años de postmodernidad, ha llegado el mo-</w:t>
      </w:r>
      <w:r w:rsidRPr="0085551A">
        <w:rPr>
          <w:sz w:val="20"/>
          <w:szCs w:val="20"/>
        </w:rPr>
        <w:br/>
        <w:t>mento de retornar seriamente a este espíritu del «Siglo de</w:t>
      </w:r>
      <w:r w:rsidRPr="0085551A">
        <w:rPr>
          <w:sz w:val="20"/>
          <w:szCs w:val="20"/>
        </w:rPr>
        <w:br/>
        <w:t>las Luces», dejando de lado una indiferencia estetizante</w:t>
      </w:r>
      <w:r w:rsidRPr="0085551A">
        <w:rPr>
          <w:sz w:val="20"/>
          <w:szCs w:val="20"/>
        </w:rPr>
        <w:br/>
        <w:t>que puede ser suicida.</w:t>
      </w:r>
    </w:p>
    <w:p w:rsidR="00EB345F" w:rsidRDefault="0002303A">
      <w:pPr>
        <w:pStyle w:val="Cuerpodeltexto50"/>
        <w:numPr>
          <w:ilvl w:val="0"/>
          <w:numId w:val="2"/>
        </w:numPr>
        <w:shd w:val="clear" w:color="auto" w:fill="auto"/>
        <w:tabs>
          <w:tab w:val="left" w:pos="591"/>
        </w:tabs>
        <w:spacing w:before="0" w:line="202" w:lineRule="exact"/>
        <w:ind w:left="20" w:right="20" w:firstLine="300"/>
        <w:jc w:val="both"/>
      </w:pPr>
      <w:r>
        <w:rPr>
          <w:rStyle w:val="Cuerpodeltexto575ptoNegritaVersalesEscala80"/>
        </w:rPr>
        <w:t xml:space="preserve">Muguerza, </w:t>
      </w:r>
      <w:r>
        <w:t>Javier: «Proyecto de una nueva guía (ilustrada) de</w:t>
      </w:r>
      <w:r>
        <w:br/>
        <w:t xml:space="preserve">perplejos», en </w:t>
      </w:r>
      <w:r>
        <w:rPr>
          <w:rStyle w:val="Cuerpodeltexto5Cursiva"/>
        </w:rPr>
        <w:t>Desde la perplejidad. Ensayos sobre la ética, la razón</w:t>
      </w:r>
      <w:r>
        <w:rPr>
          <w:rStyle w:val="Cuerpodeltexto5Cursiva"/>
        </w:rPr>
        <w:br/>
        <w:t>y el diálogo,</w:t>
      </w:r>
      <w:r>
        <w:t xml:space="preserve"> México-Madrid, FCE, 1990, pp. 21-49.</w:t>
      </w:r>
      <w:r>
        <w:br w:type="page"/>
      </w:r>
    </w:p>
    <w:p w:rsidR="00EB345F" w:rsidRDefault="0002303A">
      <w:pPr>
        <w:pStyle w:val="Cuerpodeltexto0"/>
        <w:shd w:val="clear" w:color="auto" w:fill="auto"/>
        <w:spacing w:before="0" w:line="254" w:lineRule="exact"/>
        <w:ind w:left="20" w:right="20" w:firstLine="300"/>
      </w:pPr>
      <w:r>
        <w:rPr>
          <w:rStyle w:val="Cuerpodeltexto10pto"/>
        </w:rPr>
        <w:lastRenderedPageBreak/>
        <w:t>Con el ideal emancipatorio ilustrado surge un nuevo</w:t>
      </w:r>
      <w:r>
        <w:rPr>
          <w:rStyle w:val="Cuerpodeltexto10pto"/>
        </w:rPr>
        <w:br/>
        <w:t>tipo de filósofo, más mundano, más directamente compro-</w:t>
      </w:r>
      <w:r>
        <w:rPr>
          <w:rStyle w:val="Cuerpodeltexto10pto"/>
        </w:rPr>
        <w:br/>
        <w:t>metido con los cambios sociales. La campaña de folletos</w:t>
      </w:r>
      <w:r>
        <w:rPr>
          <w:rStyle w:val="Cuerpodeltexto10pto"/>
        </w:rPr>
        <w:br/>
        <w:t>de Voltaire para la rehabilitación de la familia Calas, tras</w:t>
      </w:r>
      <w:r>
        <w:rPr>
          <w:rStyle w:val="Cuerpodeltexto10pto"/>
        </w:rPr>
        <w:br/>
        <w:t>la tortura, condena y ejecución injustas del padre, es un</w:t>
      </w:r>
      <w:r>
        <w:rPr>
          <w:rStyle w:val="Cuerpodeltexto10pto"/>
        </w:rPr>
        <w:br/>
        <w:t>ejemplo de ello. La fuerza de la razón crítica ya no se limi-</w:t>
      </w:r>
      <w:r>
        <w:rPr>
          <w:rStyle w:val="Cuerpodeltexto10pto"/>
        </w:rPr>
        <w:br/>
        <w:t>ta a los problemas epistemológicos y pasa a aplicarse a la</w:t>
      </w:r>
      <w:r>
        <w:rPr>
          <w:rStyle w:val="Cuerpodeltexto10pto"/>
        </w:rPr>
        <w:br/>
        <w:t>cotidianeidad.</w:t>
      </w:r>
    </w:p>
    <w:p w:rsidR="00EB345F" w:rsidRDefault="0002303A">
      <w:pPr>
        <w:pStyle w:val="Cuerpodeltexto0"/>
        <w:shd w:val="clear" w:color="auto" w:fill="auto"/>
        <w:spacing w:before="0" w:line="254" w:lineRule="exact"/>
        <w:ind w:left="20" w:right="20" w:firstLine="300"/>
      </w:pPr>
      <w:r>
        <w:rPr>
          <w:rStyle w:val="Cuerpodeltexto10pto"/>
        </w:rPr>
        <w:t>Entre las principales características del filósofo de la</w:t>
      </w:r>
      <w:r>
        <w:rPr>
          <w:rStyle w:val="Cuerpodeltexto10pto"/>
        </w:rPr>
        <w:br/>
        <w:t>Ilustración se han puesto de relieve (2) el espíritu crítico</w:t>
      </w:r>
      <w:r>
        <w:rPr>
          <w:rStyle w:val="Cuerpodeltexto10pto"/>
        </w:rPr>
        <w:br/>
        <w:t>frente a la pura erudición, la claridad expositiva corres-</w:t>
      </w:r>
      <w:r>
        <w:rPr>
          <w:rStyle w:val="Cuerpodeltexto10pto"/>
        </w:rPr>
        <w:br/>
        <w:t>pondiente a su voluntad de comunicar y favorecer el análi-</w:t>
      </w:r>
      <w:r>
        <w:rPr>
          <w:rStyle w:val="Cuerpodeltexto10pto"/>
        </w:rPr>
        <w:br/>
        <w:t>sis, la autocrítica, el anticonformismo y un filosofar en el</w:t>
      </w:r>
      <w:r>
        <w:rPr>
          <w:rStyle w:val="Cuerpodeltexto10pto"/>
        </w:rPr>
        <w:br/>
        <w:t>fragor del combate contra las tradiciones de lo que podría-</w:t>
      </w:r>
      <w:r>
        <w:rPr>
          <w:rStyle w:val="Cuerpodeltexto10pto"/>
        </w:rPr>
        <w:br/>
        <w:t>mos llamar la «Europa negra» de la violencia, el fanatis-</w:t>
      </w:r>
      <w:r>
        <w:rPr>
          <w:rStyle w:val="Cuerpodeltexto10pto"/>
        </w:rPr>
        <w:br/>
        <w:t>mo y la crueldad.</w:t>
      </w:r>
    </w:p>
    <w:p w:rsidR="00EB345F" w:rsidRDefault="0002303A">
      <w:pPr>
        <w:pStyle w:val="Cuerpodeltexto0"/>
        <w:shd w:val="clear" w:color="auto" w:fill="auto"/>
        <w:spacing w:before="0" w:line="254" w:lineRule="exact"/>
        <w:ind w:left="20" w:right="20" w:firstLine="300"/>
      </w:pPr>
      <w:r>
        <w:rPr>
          <w:rStyle w:val="Cuerpodeltexto10pto"/>
        </w:rPr>
        <w:t>Para esta lucha, el pensador —o pensadora, como en el</w:t>
      </w:r>
      <w:r>
        <w:rPr>
          <w:rStyle w:val="Cuerpodeltexto10pto"/>
        </w:rPr>
        <w:br/>
        <w:t>caso de Olimpia de Gouges— utiliza diferentes armas. Una</w:t>
      </w:r>
      <w:r>
        <w:rPr>
          <w:rStyle w:val="Cuerpodeltexto10pto"/>
        </w:rPr>
        <w:br/>
        <w:t>de ellas es la figura del Otro, de aquel que por su diferen-</w:t>
      </w:r>
      <w:r>
        <w:rPr>
          <w:rStyle w:val="Cuerpodeltexto10pto"/>
        </w:rPr>
        <w:br/>
        <w:t>cia permite un mismo enfoque, ofrece datos insospecha-</w:t>
      </w:r>
      <w:r>
        <w:rPr>
          <w:rStyle w:val="Cuerpodeltexto10pto"/>
        </w:rPr>
        <w:br/>
        <w:t>dos e impugna las creencias establecidas.</w:t>
      </w:r>
    </w:p>
    <w:p w:rsidR="00EB345F" w:rsidRDefault="0002303A">
      <w:pPr>
        <w:pStyle w:val="Cuerpodeltexto0"/>
        <w:shd w:val="clear" w:color="auto" w:fill="auto"/>
        <w:spacing w:before="0" w:after="342" w:line="254" w:lineRule="exact"/>
        <w:ind w:left="20" w:right="20" w:firstLine="300"/>
      </w:pPr>
      <w:r>
        <w:rPr>
          <w:rStyle w:val="Cuerpodeltexto10pto"/>
        </w:rPr>
        <w:t>Así, los filósofos de la Ilustración francesa se valen de</w:t>
      </w:r>
      <w:r>
        <w:rPr>
          <w:rStyle w:val="Cuerpodeltexto10pto"/>
        </w:rPr>
        <w:br/>
        <w:t>distintas figuras del Otro para criticar la «normalidad» do-</w:t>
      </w:r>
      <w:r>
        <w:rPr>
          <w:rStyle w:val="Cuerpodeltexto10pto"/>
        </w:rPr>
        <w:br/>
        <w:t>minada por los prejuicios. Denuncian, a veces con ironía,</w:t>
      </w:r>
      <w:r>
        <w:rPr>
          <w:rStyle w:val="Cuerpodeltexto10pto"/>
        </w:rPr>
        <w:br/>
        <w:t>otras con acento grave, el absurdo cotidiano, el enraiza-</w:t>
      </w:r>
      <w:r>
        <w:rPr>
          <w:rStyle w:val="Cuerpodeltexto10pto"/>
        </w:rPr>
        <w:br/>
        <w:t>miento de los hábitos del pensar, los desmanes de la into-</w:t>
      </w:r>
      <w:r>
        <w:rPr>
          <w:rStyle w:val="Cuerpodeltexto10pto"/>
        </w:rPr>
        <w:br/>
        <w:t>lerancia. Desde esta perspectiva, surgen distintas encarna-</w:t>
      </w:r>
      <w:r>
        <w:rPr>
          <w:rStyle w:val="Cuerpodeltexto10pto"/>
        </w:rPr>
        <w:br/>
        <w:t>ciones del Otro como discurso crítico. En esta antología se</w:t>
      </w:r>
      <w:r>
        <w:rPr>
          <w:rStyle w:val="Cuerpodeltexto10pto"/>
        </w:rPr>
        <w:br/>
        <w:t>recogen algunas de ellas pero, por razones de extensión,</w:t>
      </w:r>
      <w:r>
        <w:rPr>
          <w:rStyle w:val="Cuerpodeltexto10pto"/>
        </w:rPr>
        <w:br/>
        <w:t>se dejan de lado otras, como la del niño, el campesino o el</w:t>
      </w:r>
      <w:r>
        <w:rPr>
          <w:rStyle w:val="Cuerpodeltexto10pto"/>
        </w:rPr>
        <w:br/>
        <w:t>hombre de la Antigüedad griega y romana. Es necesario</w:t>
      </w:r>
      <w:r>
        <w:rPr>
          <w:rStyle w:val="Cuerpodeltexto10pto"/>
        </w:rPr>
        <w:br/>
        <w:t>aclarar también que no se trata aquí figuras del Otro como</w:t>
      </w:r>
      <w:r>
        <w:rPr>
          <w:rStyle w:val="Cuerpodeltexto10pto"/>
        </w:rPr>
        <w:br/>
        <w:t>«lo Otro de la razón», sino, por el contrario, como perfiles</w:t>
      </w:r>
      <w:r>
        <w:rPr>
          <w:rStyle w:val="Cuerpodeltexto10pto"/>
        </w:rPr>
        <w:br/>
        <w:t>que irracionalizan las creencias, los dogmas y las relacio-</w:t>
      </w:r>
    </w:p>
    <w:p w:rsidR="00EB345F" w:rsidRDefault="0002303A">
      <w:pPr>
        <w:pStyle w:val="Cuerpodeltexto50"/>
        <w:shd w:val="clear" w:color="auto" w:fill="auto"/>
        <w:spacing w:before="0" w:line="202" w:lineRule="exact"/>
        <w:ind w:left="20" w:right="20" w:firstLine="300"/>
        <w:jc w:val="both"/>
      </w:pPr>
      <w:r>
        <w:rPr>
          <w:rStyle w:val="Cuerpodeltexto565ptoVersales0"/>
        </w:rPr>
        <w:t xml:space="preserve">(2) Plebe, A.: </w:t>
      </w:r>
      <w:r>
        <w:rPr>
          <w:rStyle w:val="Cuerpodeltexto585ptoNegritaCursiva"/>
        </w:rPr>
        <w:t>¿Qué es verdaderamente la Ilustración?,</w:t>
      </w:r>
      <w:r>
        <w:rPr>
          <w:rStyle w:val="Cuerpodeltexto52"/>
        </w:rPr>
        <w:t xml:space="preserve"> trad. Dolo-</w:t>
      </w:r>
      <w:r>
        <w:rPr>
          <w:rStyle w:val="Cuerpodeltexto52"/>
        </w:rPr>
        <w:br/>
        <w:t>res Fonseca, Madrid, Doncel, 1971.</w:t>
      </w:r>
      <w:r>
        <w:br w:type="page"/>
      </w:r>
    </w:p>
    <w:p w:rsidR="00EB345F" w:rsidRPr="0085551A" w:rsidRDefault="0002303A">
      <w:pPr>
        <w:pStyle w:val="Cuerpodeltexto0"/>
        <w:shd w:val="clear" w:color="auto" w:fill="auto"/>
        <w:spacing w:before="0"/>
        <w:ind w:left="20" w:right="20"/>
        <w:rPr>
          <w:sz w:val="20"/>
          <w:szCs w:val="20"/>
        </w:rPr>
      </w:pPr>
      <w:r w:rsidRPr="0085551A">
        <w:rPr>
          <w:sz w:val="20"/>
          <w:szCs w:val="20"/>
        </w:rPr>
        <w:lastRenderedPageBreak/>
        <w:t>nes de poder establecidas, deslegitimándolas desde crite-</w:t>
      </w:r>
      <w:r w:rsidRPr="0085551A">
        <w:rPr>
          <w:sz w:val="20"/>
          <w:szCs w:val="20"/>
        </w:rPr>
        <w:br/>
        <w:t>rios de racionalidad.</w:t>
      </w:r>
    </w:p>
    <w:p w:rsidR="00EB345F" w:rsidRPr="0085551A" w:rsidRDefault="0002303A">
      <w:pPr>
        <w:pStyle w:val="Cuerpodeltexto0"/>
        <w:shd w:val="clear" w:color="auto" w:fill="auto"/>
        <w:spacing w:before="0"/>
        <w:ind w:left="20" w:right="20" w:firstLine="320"/>
        <w:rPr>
          <w:sz w:val="20"/>
          <w:szCs w:val="20"/>
        </w:rPr>
      </w:pPr>
      <w:r w:rsidRPr="0085551A">
        <w:rPr>
          <w:sz w:val="20"/>
          <w:szCs w:val="20"/>
        </w:rPr>
        <w:t>Entre las figuras de la diferencia que facilitan la refle-</w:t>
      </w:r>
      <w:r w:rsidRPr="0085551A">
        <w:rPr>
          <w:sz w:val="20"/>
          <w:szCs w:val="20"/>
        </w:rPr>
        <w:br/>
        <w:t xml:space="preserve">xión crítica, el </w:t>
      </w:r>
      <w:r w:rsidRPr="0085551A">
        <w:rPr>
          <w:rStyle w:val="CuerpodeltextoCursiva"/>
          <w:sz w:val="20"/>
          <w:szCs w:val="20"/>
        </w:rPr>
        <w:t>ciego,</w:t>
      </w:r>
      <w:r w:rsidRPr="0085551A">
        <w:rPr>
          <w:sz w:val="20"/>
          <w:szCs w:val="20"/>
        </w:rPr>
        <w:t xml:space="preserve"> en la pluma de Diderot, aparece</w:t>
      </w:r>
      <w:r w:rsidRPr="0085551A">
        <w:rPr>
          <w:sz w:val="20"/>
          <w:szCs w:val="20"/>
        </w:rPr>
        <w:br/>
        <w:t>como filósofo que ve en la oscuridad gracias a la luz de la</w:t>
      </w:r>
      <w:r w:rsidRPr="0085551A">
        <w:rPr>
          <w:sz w:val="20"/>
          <w:szCs w:val="20"/>
        </w:rPr>
        <w:br/>
        <w:t>razón; en esa «noche» que le es propia puede permitirse</w:t>
      </w:r>
      <w:r w:rsidRPr="0085551A">
        <w:rPr>
          <w:sz w:val="20"/>
          <w:szCs w:val="20"/>
        </w:rPr>
        <w:br/>
        <w:t>«sueños», arriesgadas «interpretaciones» sobre la Natura-</w:t>
      </w:r>
      <w:r w:rsidRPr="0085551A">
        <w:rPr>
          <w:sz w:val="20"/>
          <w:szCs w:val="20"/>
        </w:rPr>
        <w:br/>
        <w:t xml:space="preserve">leza que otros no osarían. También se perfila el </w:t>
      </w:r>
      <w:r w:rsidRPr="0085551A">
        <w:rPr>
          <w:rStyle w:val="CuerpodeltextoCursiva"/>
          <w:sz w:val="20"/>
          <w:szCs w:val="20"/>
        </w:rPr>
        <w:t>genio</w:t>
      </w:r>
      <w:r w:rsidRPr="0085551A">
        <w:rPr>
          <w:sz w:val="20"/>
          <w:szCs w:val="20"/>
        </w:rPr>
        <w:t xml:space="preserve"> de</w:t>
      </w:r>
      <w:r w:rsidRPr="0085551A">
        <w:rPr>
          <w:sz w:val="20"/>
          <w:szCs w:val="20"/>
        </w:rPr>
        <w:br/>
        <w:t>cuño romántico, ese ser extraño que va más allá de las re-</w:t>
      </w:r>
      <w:r w:rsidRPr="0085551A">
        <w:rPr>
          <w:sz w:val="20"/>
          <w:szCs w:val="20"/>
        </w:rPr>
        <w:br/>
        <w:t xml:space="preserve">glas establecidas por el arte de una época. Las </w:t>
      </w:r>
      <w:r w:rsidRPr="0085551A">
        <w:rPr>
          <w:rStyle w:val="CuerpodeltextoCursiva"/>
          <w:sz w:val="20"/>
          <w:szCs w:val="20"/>
        </w:rPr>
        <w:t>mujeres,</w:t>
      </w:r>
      <w:r w:rsidRPr="0085551A">
        <w:rPr>
          <w:rStyle w:val="CuerpodeltextoCursiva"/>
          <w:sz w:val="20"/>
          <w:szCs w:val="20"/>
        </w:rPr>
        <w:br/>
      </w:r>
      <w:r w:rsidRPr="0085551A">
        <w:rPr>
          <w:sz w:val="20"/>
          <w:szCs w:val="20"/>
        </w:rPr>
        <w:t>discriminadas y tradicionalmente consideradas inferiores,</w:t>
      </w:r>
      <w:r w:rsidRPr="0085551A">
        <w:rPr>
          <w:sz w:val="20"/>
          <w:szCs w:val="20"/>
        </w:rPr>
        <w:br/>
        <w:t>se transforman con Poulain de la Barre en presencia im-</w:t>
      </w:r>
      <w:r w:rsidRPr="0085551A">
        <w:rPr>
          <w:sz w:val="20"/>
          <w:szCs w:val="20"/>
        </w:rPr>
        <w:br/>
        <w:t>pugnadora de los valores y de las normas androcéntricas.</w:t>
      </w:r>
      <w:r w:rsidRPr="0085551A">
        <w:rPr>
          <w:sz w:val="20"/>
          <w:szCs w:val="20"/>
        </w:rPr>
        <w:br/>
        <w:t xml:space="preserve">El </w:t>
      </w:r>
      <w:r w:rsidRPr="0085551A">
        <w:rPr>
          <w:rStyle w:val="CuerpodeltextoCursiva"/>
          <w:sz w:val="20"/>
          <w:szCs w:val="20"/>
        </w:rPr>
        <w:t>extranjero</w:t>
      </w:r>
      <w:r w:rsidRPr="0085551A">
        <w:rPr>
          <w:sz w:val="20"/>
          <w:szCs w:val="20"/>
        </w:rPr>
        <w:t xml:space="preserve"> pasea su mirada burlona por los usos y cos-</w:t>
      </w:r>
      <w:r w:rsidRPr="0085551A">
        <w:rPr>
          <w:sz w:val="20"/>
          <w:szCs w:val="20"/>
        </w:rPr>
        <w:br/>
        <w:t>tumbres locales o, con su sola existencia, a menudo ideali-</w:t>
      </w:r>
      <w:r w:rsidRPr="0085551A">
        <w:rPr>
          <w:sz w:val="20"/>
          <w:szCs w:val="20"/>
        </w:rPr>
        <w:br/>
        <w:t>zada, plantea un horizonte regulativo hacia el que avan-</w:t>
      </w:r>
      <w:r w:rsidRPr="0085551A">
        <w:rPr>
          <w:sz w:val="20"/>
          <w:szCs w:val="20"/>
        </w:rPr>
        <w:br/>
        <w:t xml:space="preserve">zar. El </w:t>
      </w:r>
      <w:r w:rsidRPr="0085551A">
        <w:rPr>
          <w:rStyle w:val="CuerpodeltextoCursiva"/>
          <w:sz w:val="20"/>
          <w:szCs w:val="20"/>
        </w:rPr>
        <w:t>buen salvaje</w:t>
      </w:r>
      <w:r w:rsidRPr="0085551A">
        <w:rPr>
          <w:sz w:val="20"/>
          <w:szCs w:val="20"/>
        </w:rPr>
        <w:t xml:space="preserve"> no reconoce el criterio de autoridad y</w:t>
      </w:r>
      <w:r w:rsidRPr="0085551A">
        <w:rPr>
          <w:sz w:val="20"/>
          <w:szCs w:val="20"/>
        </w:rPr>
        <w:br/>
        <w:t>señala los aspectos negativos de la civilización gracias al</w:t>
      </w:r>
      <w:r w:rsidRPr="0085551A">
        <w:rPr>
          <w:sz w:val="20"/>
          <w:szCs w:val="20"/>
        </w:rPr>
        <w:br/>
        <w:t>«buen sentido» que la Naturaleza otorga a todo ser huma-</w:t>
      </w:r>
      <w:r w:rsidRPr="0085551A">
        <w:rPr>
          <w:sz w:val="20"/>
          <w:szCs w:val="20"/>
        </w:rPr>
        <w:br/>
        <w:t xml:space="preserve">no. La patética imagen del </w:t>
      </w:r>
      <w:r w:rsidRPr="0085551A">
        <w:rPr>
          <w:rStyle w:val="CuerpodeltextoCursiva"/>
          <w:sz w:val="20"/>
          <w:szCs w:val="20"/>
        </w:rPr>
        <w:t>esclavo</w:t>
      </w:r>
      <w:r w:rsidRPr="0085551A">
        <w:rPr>
          <w:sz w:val="20"/>
          <w:szCs w:val="20"/>
        </w:rPr>
        <w:t xml:space="preserve"> de las colonias habla</w:t>
      </w:r>
      <w:r w:rsidRPr="0085551A">
        <w:rPr>
          <w:sz w:val="20"/>
          <w:szCs w:val="20"/>
        </w:rPr>
        <w:br/>
        <w:t>por sí sola de la hipocresía y las contradicciones entre el</w:t>
      </w:r>
      <w:r w:rsidRPr="0085551A">
        <w:rPr>
          <w:sz w:val="20"/>
          <w:szCs w:val="20"/>
        </w:rPr>
        <w:br/>
        <w:t xml:space="preserve">discurso moral y la economía y política europeas. El </w:t>
      </w:r>
      <w:r w:rsidRPr="0085551A">
        <w:rPr>
          <w:rStyle w:val="CuerpodeltextoCursiva"/>
          <w:sz w:val="20"/>
          <w:szCs w:val="20"/>
        </w:rPr>
        <w:t>ani-</w:t>
      </w:r>
      <w:r w:rsidRPr="0085551A">
        <w:rPr>
          <w:rStyle w:val="CuerpodeltextoCursiva"/>
          <w:sz w:val="20"/>
          <w:szCs w:val="20"/>
        </w:rPr>
        <w:br/>
        <w:t>mal,</w:t>
      </w:r>
      <w:r w:rsidRPr="0085551A">
        <w:rPr>
          <w:sz w:val="20"/>
          <w:szCs w:val="20"/>
        </w:rPr>
        <w:t xml:space="preserve"> el Otro en su forma más radical, plantea cuestiones</w:t>
      </w:r>
      <w:r w:rsidRPr="0085551A">
        <w:rPr>
          <w:sz w:val="20"/>
          <w:szCs w:val="20"/>
        </w:rPr>
        <w:br/>
        <w:t>gnoseológicas y éticas aún no resueltas en el siglo xx.</w:t>
      </w:r>
    </w:p>
    <w:p w:rsidR="00EB345F" w:rsidRPr="0085551A" w:rsidRDefault="0002303A">
      <w:pPr>
        <w:pStyle w:val="Cuerpodeltexto0"/>
        <w:shd w:val="clear" w:color="auto" w:fill="auto"/>
        <w:spacing w:before="0"/>
        <w:ind w:left="20" w:right="20" w:firstLine="320"/>
        <w:rPr>
          <w:sz w:val="20"/>
          <w:szCs w:val="20"/>
        </w:rPr>
      </w:pPr>
      <w:r w:rsidRPr="0085551A">
        <w:rPr>
          <w:sz w:val="20"/>
          <w:szCs w:val="20"/>
        </w:rPr>
        <w:t>Estas figuras de la XVIII alteridad dibujadas por la filosofía</w:t>
      </w:r>
      <w:r w:rsidRPr="0085551A">
        <w:rPr>
          <w:sz w:val="20"/>
          <w:szCs w:val="20"/>
        </w:rPr>
        <w:br/>
        <w:t>francesa del siglo  nos invitan a hacer un recorrido</w:t>
      </w:r>
      <w:r w:rsidRPr="0085551A">
        <w:rPr>
          <w:sz w:val="20"/>
          <w:szCs w:val="20"/>
        </w:rPr>
        <w:br/>
        <w:t>por esa cara emancipatoria de la Ilustración que Javier</w:t>
      </w:r>
      <w:r w:rsidRPr="0085551A">
        <w:rPr>
          <w:sz w:val="20"/>
          <w:szCs w:val="20"/>
        </w:rPr>
        <w:br/>
        <w:t>Muguerza distingue de su denostada cruz positivista.</w:t>
      </w:r>
    </w:p>
    <w:p w:rsidR="00EB345F" w:rsidRPr="0085551A" w:rsidRDefault="0002303A">
      <w:pPr>
        <w:pStyle w:val="Cuerpodeltexto0"/>
        <w:shd w:val="clear" w:color="auto" w:fill="auto"/>
        <w:spacing w:before="0"/>
        <w:ind w:left="20" w:right="20" w:firstLine="320"/>
        <w:rPr>
          <w:sz w:val="20"/>
          <w:szCs w:val="20"/>
        </w:rPr>
      </w:pPr>
      <w:r w:rsidRPr="0085551A">
        <w:rPr>
          <w:sz w:val="20"/>
          <w:szCs w:val="20"/>
        </w:rPr>
        <w:t>Con el pensamiento ilustrado, el ser humano se trans-</w:t>
      </w:r>
      <w:r w:rsidRPr="0085551A">
        <w:rPr>
          <w:sz w:val="20"/>
          <w:szCs w:val="20"/>
        </w:rPr>
        <w:br/>
        <w:t>forma en objeto de estudio de la ciencia. En los siglos XVII</w:t>
      </w:r>
      <w:r w:rsidRPr="0085551A">
        <w:rPr>
          <w:sz w:val="20"/>
          <w:szCs w:val="20"/>
        </w:rPr>
        <w:br/>
        <w:t>y XVIII asistimos a una gran polémica filosófica en torno al</w:t>
      </w:r>
      <w:r w:rsidRPr="0085551A">
        <w:rPr>
          <w:sz w:val="20"/>
          <w:szCs w:val="20"/>
        </w:rPr>
        <w:br/>
        <w:t>conocimiento: ¿la mente humana opera con conceptos</w:t>
      </w:r>
      <w:r w:rsidRPr="0085551A">
        <w:rPr>
          <w:sz w:val="20"/>
          <w:szCs w:val="20"/>
        </w:rPr>
        <w:br/>
        <w:t>previos a la experiencia o todo lo extrae de ésta? Al racio-</w:t>
      </w:r>
      <w:r w:rsidRPr="0085551A">
        <w:rPr>
          <w:sz w:val="20"/>
          <w:szCs w:val="20"/>
        </w:rPr>
        <w:br/>
        <w:t>nalismo cartesiano con su teoría de las ideas innatas se</w:t>
      </w:r>
      <w:r w:rsidRPr="0085551A">
        <w:rPr>
          <w:sz w:val="20"/>
          <w:szCs w:val="20"/>
        </w:rPr>
        <w:br/>
        <w:t>oponen el empirismo de Locke y el sensualismo de Condil-</w:t>
      </w:r>
      <w:r w:rsidRPr="0085551A">
        <w:rPr>
          <w:sz w:val="20"/>
          <w:szCs w:val="20"/>
        </w:rPr>
        <w:br/>
        <w:t>lac. Los ilustrados del XVII se decantan por un racionalis-</w:t>
      </w:r>
      <w:r w:rsidRPr="0085551A">
        <w:rPr>
          <w:sz w:val="20"/>
          <w:szCs w:val="20"/>
        </w:rPr>
        <w:br/>
        <w:t>mo empirista, combinación de observación y cadena de</w:t>
      </w:r>
      <w:r w:rsidRPr="0085551A">
        <w:rPr>
          <w:sz w:val="20"/>
          <w:szCs w:val="20"/>
        </w:rPr>
        <w:br/>
        <w:t>deducciones.</w:t>
      </w:r>
      <w:r w:rsidRPr="0085551A">
        <w:rPr>
          <w:sz w:val="20"/>
          <w:szCs w:val="20"/>
        </w:rPr>
        <w:br w:type="page"/>
      </w:r>
    </w:p>
    <w:p w:rsidR="00EB345F" w:rsidRPr="0085551A" w:rsidRDefault="0002303A">
      <w:pPr>
        <w:pStyle w:val="Cuerpodeltexto0"/>
        <w:shd w:val="clear" w:color="auto" w:fill="auto"/>
        <w:spacing w:before="0"/>
        <w:ind w:left="20" w:right="20" w:firstLine="300"/>
        <w:rPr>
          <w:sz w:val="20"/>
          <w:szCs w:val="20"/>
        </w:rPr>
      </w:pPr>
      <w:r w:rsidRPr="0085551A">
        <w:rPr>
          <w:sz w:val="20"/>
          <w:szCs w:val="20"/>
        </w:rPr>
        <w:lastRenderedPageBreak/>
        <w:t>La investigación sobre el origen del conocimiento toma</w:t>
      </w:r>
      <w:r w:rsidRPr="0085551A">
        <w:rPr>
          <w:sz w:val="20"/>
          <w:szCs w:val="20"/>
        </w:rPr>
        <w:br/>
        <w:t>diversas formas. Una de ellas es la hipótesis de Condillac</w:t>
      </w:r>
      <w:r w:rsidRPr="0085551A">
        <w:rPr>
          <w:sz w:val="20"/>
          <w:szCs w:val="20"/>
        </w:rPr>
        <w:br/>
        <w:t>sobre la estatua que va adquiriendo uno tras otro los dife-</w:t>
      </w:r>
      <w:r w:rsidRPr="0085551A">
        <w:rPr>
          <w:sz w:val="20"/>
          <w:szCs w:val="20"/>
        </w:rPr>
        <w:br/>
        <w:t>rentes sentidos y, de esta forma, se va creando en su inte-</w:t>
      </w:r>
      <w:r w:rsidRPr="0085551A">
        <w:rPr>
          <w:sz w:val="20"/>
          <w:szCs w:val="20"/>
        </w:rPr>
        <w:br/>
        <w:t>rior un mundo de ideas (</w:t>
      </w:r>
      <w:r w:rsidRPr="0085551A">
        <w:rPr>
          <w:rStyle w:val="CuerpodeltextoCursiva"/>
          <w:sz w:val="20"/>
          <w:szCs w:val="20"/>
        </w:rPr>
        <w:t>Tratado de las sensaciones,</w:t>
      </w:r>
      <w:r w:rsidRPr="0085551A">
        <w:rPr>
          <w:rStyle w:val="CuerpodeltextoCursiva"/>
          <w:sz w:val="20"/>
          <w:szCs w:val="20"/>
        </w:rPr>
        <w:br/>
      </w:r>
      <w:r w:rsidRPr="0085551A">
        <w:rPr>
          <w:sz w:val="20"/>
          <w:szCs w:val="20"/>
        </w:rPr>
        <w:t xml:space="preserve">1754). </w:t>
      </w:r>
      <w:r w:rsidRPr="0085551A">
        <w:rPr>
          <w:rStyle w:val="CuerpodeltextoCursiva"/>
          <w:sz w:val="20"/>
          <w:szCs w:val="20"/>
        </w:rPr>
        <w:t>Carta sobre los ciegos para uso de los que ven</w:t>
      </w:r>
      <w:r w:rsidRPr="0085551A">
        <w:rPr>
          <w:rStyle w:val="CuerpodeltextoCursiva"/>
          <w:sz w:val="20"/>
          <w:szCs w:val="20"/>
        </w:rPr>
        <w:br/>
      </w:r>
      <w:r w:rsidRPr="0085551A">
        <w:rPr>
          <w:sz w:val="20"/>
          <w:szCs w:val="20"/>
        </w:rPr>
        <w:t xml:space="preserve">(1749) y </w:t>
      </w:r>
      <w:r w:rsidRPr="0085551A">
        <w:rPr>
          <w:rStyle w:val="CuerpodeltextoCursiva"/>
          <w:sz w:val="20"/>
          <w:szCs w:val="20"/>
        </w:rPr>
        <w:t>Carta sobre los sordomudos para uso de los que</w:t>
      </w:r>
      <w:r w:rsidRPr="0085551A">
        <w:rPr>
          <w:rStyle w:val="CuerpodeltextoCursiva"/>
          <w:sz w:val="20"/>
          <w:szCs w:val="20"/>
        </w:rPr>
        <w:br/>
        <w:t>oyen y hablan</w:t>
      </w:r>
      <w:r w:rsidRPr="0085551A">
        <w:rPr>
          <w:sz w:val="20"/>
          <w:szCs w:val="20"/>
        </w:rPr>
        <w:t xml:space="preserve"> (1751), de Diderot, representan otros inten-</w:t>
      </w:r>
      <w:r w:rsidRPr="0085551A">
        <w:rPr>
          <w:sz w:val="20"/>
          <w:szCs w:val="20"/>
        </w:rPr>
        <w:br/>
        <w:t>tos similares. Diderot decide utilizar un testimonio singu-</w:t>
      </w:r>
      <w:r w:rsidRPr="0085551A">
        <w:rPr>
          <w:sz w:val="20"/>
          <w:szCs w:val="20"/>
        </w:rPr>
        <w:br/>
        <w:t>lar, el de quienes carecen de uno de los cinco sentidos,</w:t>
      </w:r>
      <w:r w:rsidRPr="0085551A">
        <w:rPr>
          <w:sz w:val="20"/>
          <w:szCs w:val="20"/>
        </w:rPr>
        <w:br/>
        <w:t>para postular la estrecha dependencia de nuestras ideas</w:t>
      </w:r>
      <w:r w:rsidRPr="0085551A">
        <w:rPr>
          <w:sz w:val="20"/>
          <w:szCs w:val="20"/>
        </w:rPr>
        <w:br/>
        <w:t>con respecto a la experiencia sensible. De esta manera,</w:t>
      </w:r>
      <w:r w:rsidRPr="0085551A">
        <w:rPr>
          <w:sz w:val="20"/>
          <w:szCs w:val="20"/>
        </w:rPr>
        <w:br/>
        <w:t>contribuye a la refutación iniciada por Locke (</w:t>
      </w:r>
      <w:r w:rsidRPr="0085551A">
        <w:rPr>
          <w:rStyle w:val="CuerpodeltextoCursiva"/>
          <w:sz w:val="20"/>
          <w:szCs w:val="20"/>
        </w:rPr>
        <w:t>Ensayo so-</w:t>
      </w:r>
      <w:r w:rsidRPr="0085551A">
        <w:rPr>
          <w:rStyle w:val="CuerpodeltextoCursiva"/>
          <w:sz w:val="20"/>
          <w:szCs w:val="20"/>
        </w:rPr>
        <w:br/>
        <w:t>bre el entendimiento humano,</w:t>
      </w:r>
      <w:r w:rsidRPr="0085551A">
        <w:rPr>
          <w:sz w:val="20"/>
          <w:szCs w:val="20"/>
        </w:rPr>
        <w:t xml:space="preserve"> 1690) a la teoría cartesiana</w:t>
      </w:r>
      <w:r w:rsidRPr="0085551A">
        <w:rPr>
          <w:sz w:val="20"/>
          <w:szCs w:val="20"/>
        </w:rPr>
        <w:br/>
        <w:t>de las ideas innatas. No nacemos con los conceptos de</w:t>
      </w:r>
      <w:r w:rsidRPr="0085551A">
        <w:rPr>
          <w:sz w:val="20"/>
          <w:szCs w:val="20"/>
        </w:rPr>
        <w:br/>
        <w:t>Dios, de alma, de figuras geométricas...</w:t>
      </w:r>
    </w:p>
    <w:p w:rsidR="00EB345F" w:rsidRPr="0085551A" w:rsidRDefault="0002303A">
      <w:pPr>
        <w:pStyle w:val="Cuerpodeltexto0"/>
        <w:shd w:val="clear" w:color="auto" w:fill="auto"/>
        <w:spacing w:before="0"/>
        <w:ind w:left="20" w:right="20" w:firstLine="300"/>
        <w:rPr>
          <w:sz w:val="20"/>
          <w:szCs w:val="20"/>
        </w:rPr>
      </w:pPr>
      <w:r w:rsidRPr="0085551A">
        <w:rPr>
          <w:sz w:val="20"/>
          <w:szCs w:val="20"/>
        </w:rPr>
        <w:t>Pero, además, a la elaboración estrechamente vincula-</w:t>
      </w:r>
      <w:r w:rsidRPr="0085551A">
        <w:rPr>
          <w:sz w:val="20"/>
          <w:szCs w:val="20"/>
        </w:rPr>
        <w:br/>
        <w:t>da con los datos aportados por personas ciegas, Diderot,</w:t>
      </w:r>
      <w:r w:rsidRPr="0085551A">
        <w:rPr>
          <w:sz w:val="20"/>
          <w:szCs w:val="20"/>
        </w:rPr>
        <w:br/>
        <w:t>con su personal estilo, agrega hipótesis arriesgadas de una</w:t>
      </w:r>
      <w:r w:rsidRPr="0085551A">
        <w:rPr>
          <w:sz w:val="20"/>
          <w:szCs w:val="20"/>
        </w:rPr>
        <w:br/>
        <w:t>sensibilidad y audacia de pensamiento sorprendentes. Esta</w:t>
      </w:r>
      <w:r w:rsidRPr="0085551A">
        <w:rPr>
          <w:sz w:val="20"/>
          <w:szCs w:val="20"/>
        </w:rPr>
        <w:br/>
        <w:t>osadía no es de extrañar en un siglo en que se practica una</w:t>
      </w:r>
      <w:r w:rsidRPr="0085551A">
        <w:rPr>
          <w:sz w:val="20"/>
          <w:szCs w:val="20"/>
        </w:rPr>
        <w:br/>
        <w:t>epistemología genética de carácter intelectualista (3) que</w:t>
      </w:r>
      <w:r w:rsidRPr="0085551A">
        <w:rPr>
          <w:sz w:val="20"/>
          <w:szCs w:val="20"/>
        </w:rPr>
        <w:br/>
        <w:t>intenta reconstruir el origen de la conciencia humana a</w:t>
      </w:r>
      <w:r w:rsidRPr="0085551A">
        <w:rPr>
          <w:sz w:val="20"/>
          <w:szCs w:val="20"/>
        </w:rPr>
        <w:br/>
        <w:t>través de la simulación de experiencias sobre el origen del</w:t>
      </w:r>
      <w:r w:rsidRPr="0085551A">
        <w:rPr>
          <w:sz w:val="20"/>
          <w:szCs w:val="20"/>
        </w:rPr>
        <w:br/>
        <w:t>conocimiento (artificio de la estatua de Condillac, primer</w:t>
      </w:r>
      <w:r w:rsidRPr="0085551A">
        <w:rPr>
          <w:sz w:val="20"/>
          <w:szCs w:val="20"/>
        </w:rPr>
        <w:br/>
        <w:t>hombre de Buffon).</w:t>
      </w:r>
    </w:p>
    <w:p w:rsidR="00EB345F" w:rsidRPr="0085551A" w:rsidRDefault="0002303A">
      <w:pPr>
        <w:pStyle w:val="Cuerpodeltexto0"/>
        <w:shd w:val="clear" w:color="auto" w:fill="auto"/>
        <w:spacing w:before="0" w:after="271"/>
        <w:ind w:left="20" w:right="20" w:firstLine="300"/>
        <w:rPr>
          <w:sz w:val="20"/>
          <w:szCs w:val="20"/>
        </w:rPr>
      </w:pPr>
      <w:r w:rsidRPr="0085551A">
        <w:rPr>
          <w:sz w:val="20"/>
          <w:szCs w:val="20"/>
        </w:rPr>
        <w:t>Los datos recogidos por cirujanos que realizaban las</w:t>
      </w:r>
      <w:r w:rsidRPr="0085551A">
        <w:rPr>
          <w:sz w:val="20"/>
          <w:szCs w:val="20"/>
        </w:rPr>
        <w:br/>
        <w:t>primeras operaciones de cataratas a personas que habían</w:t>
      </w:r>
      <w:r w:rsidRPr="0085551A">
        <w:rPr>
          <w:sz w:val="20"/>
          <w:szCs w:val="20"/>
        </w:rPr>
        <w:br/>
        <w:t>perdido la vista en la infancia y no recordaban haber go-</w:t>
      </w:r>
      <w:r w:rsidRPr="0085551A">
        <w:rPr>
          <w:sz w:val="20"/>
          <w:szCs w:val="20"/>
        </w:rPr>
        <w:br/>
        <w:t>zado de ella permiten a Diderot hacer suposiciones sobre</w:t>
      </w:r>
      <w:r w:rsidRPr="0085551A">
        <w:rPr>
          <w:sz w:val="20"/>
          <w:szCs w:val="20"/>
        </w:rPr>
        <w:br/>
        <w:t>la manera en que vamos adquiriendo la capacidad de dis-</w:t>
      </w:r>
      <w:r w:rsidRPr="0085551A">
        <w:rPr>
          <w:sz w:val="20"/>
          <w:szCs w:val="20"/>
        </w:rPr>
        <w:br/>
        <w:t>tinguir los objetos, la distancia que nos separa de ellos,</w:t>
      </w:r>
      <w:r w:rsidRPr="0085551A">
        <w:rPr>
          <w:sz w:val="20"/>
          <w:szCs w:val="20"/>
        </w:rPr>
        <w:br/>
        <w:t>etcétera. Sostiene que en este proceso el tacto tiene un pa-</w:t>
      </w:r>
      <w:r w:rsidRPr="0085551A">
        <w:rPr>
          <w:sz w:val="20"/>
          <w:szCs w:val="20"/>
        </w:rPr>
        <w:br/>
        <w:t>pel muy importante. Los sentidos se complementan y, lejos</w:t>
      </w:r>
      <w:r w:rsidRPr="0085551A">
        <w:rPr>
          <w:sz w:val="20"/>
          <w:szCs w:val="20"/>
        </w:rPr>
        <w:br/>
        <w:t xml:space="preserve">de nacer con una reserva de nociones </w:t>
      </w:r>
      <w:r w:rsidRPr="0085551A">
        <w:rPr>
          <w:rStyle w:val="CuerpodeltextoCursiva"/>
          <w:sz w:val="20"/>
          <w:szCs w:val="20"/>
        </w:rPr>
        <w:t>a priori,</w:t>
      </w:r>
      <w:r w:rsidRPr="0085551A">
        <w:rPr>
          <w:sz w:val="20"/>
          <w:szCs w:val="20"/>
        </w:rPr>
        <w:t xml:space="preserve"> obtenemos</w:t>
      </w:r>
    </w:p>
    <w:p w:rsidR="00EB345F" w:rsidRPr="0085551A" w:rsidRDefault="0002303A">
      <w:pPr>
        <w:pStyle w:val="Cuerpodeltexto100"/>
        <w:numPr>
          <w:ilvl w:val="0"/>
          <w:numId w:val="2"/>
        </w:numPr>
        <w:shd w:val="clear" w:color="auto" w:fill="auto"/>
        <w:tabs>
          <w:tab w:val="left" w:pos="591"/>
        </w:tabs>
        <w:spacing w:before="0"/>
        <w:ind w:left="20" w:right="20" w:firstLine="300"/>
      </w:pPr>
      <w:r w:rsidRPr="0085551A">
        <w:rPr>
          <w:rStyle w:val="Cuerpodeltexto10Sincursiva"/>
        </w:rPr>
        <w:t xml:space="preserve">Ver </w:t>
      </w:r>
      <w:r w:rsidRPr="0085551A">
        <w:rPr>
          <w:rStyle w:val="Cuerpodeltexto1075ptoNegritaSincursivaVersalesEscala80"/>
          <w:w w:val="100"/>
          <w:sz w:val="18"/>
          <w:szCs w:val="18"/>
          <w:lang w:val="es-ES"/>
        </w:rPr>
        <w:t xml:space="preserve">Gusdorf, </w:t>
      </w:r>
      <w:r w:rsidRPr="0085551A">
        <w:rPr>
          <w:rStyle w:val="Cuerpodeltexto10Sincursiva"/>
        </w:rPr>
        <w:t xml:space="preserve">Georges: </w:t>
      </w:r>
      <w:r w:rsidRPr="0085551A">
        <w:t>Les principes de la pensée au siécle des</w:t>
      </w:r>
      <w:r w:rsidRPr="0085551A">
        <w:br/>
        <w:t>Lumiéres,</w:t>
      </w:r>
      <w:r w:rsidRPr="0085551A">
        <w:rPr>
          <w:rStyle w:val="Cuerpodeltexto10Sincursiva"/>
        </w:rPr>
        <w:t xml:space="preserve"> París, Payot, 1971, pp. 240-249.</w:t>
      </w:r>
      <w:r w:rsidRPr="0085551A">
        <w:br w:type="page"/>
      </w:r>
    </w:p>
    <w:p w:rsidR="00EB345F" w:rsidRDefault="0002303A">
      <w:pPr>
        <w:pStyle w:val="Cdigodebarras0"/>
        <w:shd w:val="clear" w:color="auto" w:fill="auto"/>
        <w:spacing w:line="245" w:lineRule="exact"/>
        <w:ind w:left="20" w:right="20"/>
        <w:jc w:val="both"/>
      </w:pPr>
      <w:r>
        <w:lastRenderedPageBreak/>
        <w:t>todas las ideas de la experiencia. Este análisis de la géne-</w:t>
      </w:r>
      <w:r>
        <w:br/>
        <w:t>sis del conocimiento se inserta en una polémica preceden-</w:t>
      </w:r>
      <w:r>
        <w:br/>
        <w:t>te: el científico irlandés William Molyneux (1656-1698),</w:t>
      </w:r>
      <w:r>
        <w:br/>
        <w:t>dedicado especialmente a los temas de óptica, mantuvo</w:t>
      </w:r>
      <w:r>
        <w:br/>
        <w:t>contacto con Locke a través de una correspondencia que</w:t>
      </w:r>
      <w:r>
        <w:br/>
        <w:t>influyó en la elaboración del Ensayo sobre el conocimiento</w:t>
      </w:r>
      <w:r>
        <w:br/>
        <w:t>humano de este filósofo. El «problema de Molyneux» al</w:t>
      </w:r>
      <w:r>
        <w:br/>
        <w:t>que se refiere Diderot está expuesto en una carta de este</w:t>
      </w:r>
      <w:r>
        <w:br/>
        <w:t>científico dirigida a Locke con fecha del 2 de marzo de</w:t>
      </w:r>
      <w:r>
        <w:br/>
        <w:t>1693. Molyneux se preguntaba si un ciego de nacimiento</w:t>
      </w:r>
      <w:r>
        <w:br/>
        <w:t>que recuperara la vista podría reconocer visualmente y</w:t>
      </w:r>
      <w:r>
        <w:br/>
        <w:t>distinguir, sin tocarlos, una esfera y un cubo. Tanto Locke</w:t>
      </w:r>
      <w:r>
        <w:br/>
        <w:t>como Molyneux consideraban que esto sería imposible, ya</w:t>
      </w:r>
      <w:r>
        <w:br/>
        <w:t>que las nociones no proceden de ideas innatas sino de la</w:t>
      </w:r>
      <w:r>
        <w:br/>
        <w:t>experiencia sensible, y la experiencia del tacto no puede</w:t>
      </w:r>
      <w:r>
        <w:br/>
        <w:t>ser transmitida directamente a la de la vista. Diderot y</w:t>
      </w:r>
      <w:r>
        <w:br/>
        <w:t>Condillac compartirán esta opinión.</w:t>
      </w:r>
    </w:p>
    <w:p w:rsidR="00EB345F" w:rsidRDefault="0002303A">
      <w:pPr>
        <w:pStyle w:val="Cdigodebarras0"/>
        <w:shd w:val="clear" w:color="auto" w:fill="auto"/>
        <w:spacing w:after="395" w:line="245" w:lineRule="exact"/>
        <w:ind w:left="20" w:right="20" w:firstLine="280"/>
        <w:jc w:val="both"/>
      </w:pPr>
      <w:r>
        <w:t>El interés de Diderot por las artes —como crítico dejó</w:t>
      </w:r>
      <w:r>
        <w:br/>
        <w:t>interesantes comentarios sobre los Salones que cada dos</w:t>
      </w:r>
      <w:r>
        <w:br/>
        <w:t>años organizaba la Real Academia de pintura y escultura</w:t>
      </w:r>
      <w:r>
        <w:br/>
        <w:t>en el Louvre— le ofrece la ocasión de hacer pertinentes</w:t>
      </w:r>
      <w:r>
        <w:br/>
        <w:t>reflexiones sobre la capacidad de las personas ciegas de</w:t>
      </w:r>
      <w:r>
        <w:br/>
        <w:t>apreciar la belleza artística. Su particular pasión por las</w:t>
      </w:r>
      <w:r>
        <w:br/>
        <w:t>estatuas (4) le sugiere algunas observaciones sobre la rela-</w:t>
      </w:r>
      <w:r>
        <w:br/>
        <w:t>ción entre ceguera y escultura que, de alguna manera,</w:t>
      </w:r>
      <w:r>
        <w:br/>
        <w:t>anuncian doscientos años antes los fundamentos de las</w:t>
      </w:r>
      <w:r>
        <w:br/>
        <w:t>tendencias actuales en museística para acercar el arte a</w:t>
      </w:r>
      <w:r>
        <w:br/>
        <w:t>los ciegos. Así, William Rowland, consejero de la South</w:t>
      </w:r>
      <w:r>
        <w:br/>
        <w:t>African National Gallery en los años setenta de nuestro si-</w:t>
      </w:r>
      <w:r>
        <w:br/>
        <w:t>glo (5), señala, a partir de su propia experiencia de la ce-</w:t>
      </w:r>
      <w:r>
        <w:br/>
        <w:t>guera, que la escultura es la forma del arte «visual» más</w:t>
      </w:r>
      <w:r>
        <w:br/>
        <w:t>accesible a las personas invidentes, las cuales, a la inversa</w:t>
      </w:r>
      <w:r>
        <w:br/>
        <w:t>de las videntes, no parten de una impresión de conjunto,</w:t>
      </w:r>
    </w:p>
    <w:p w:rsidR="00EB345F" w:rsidRPr="0085551A" w:rsidRDefault="0002303A">
      <w:pPr>
        <w:pStyle w:val="Cdigodebarras0"/>
        <w:numPr>
          <w:ilvl w:val="0"/>
          <w:numId w:val="3"/>
        </w:numPr>
        <w:shd w:val="clear" w:color="auto" w:fill="auto"/>
        <w:tabs>
          <w:tab w:val="left" w:pos="591"/>
        </w:tabs>
        <w:spacing w:line="202" w:lineRule="exact"/>
        <w:ind w:left="20" w:right="20" w:firstLine="280"/>
        <w:jc w:val="both"/>
        <w:rPr>
          <w:sz w:val="18"/>
          <w:szCs w:val="18"/>
        </w:rPr>
      </w:pPr>
      <w:r w:rsidRPr="0085551A">
        <w:rPr>
          <w:sz w:val="18"/>
          <w:szCs w:val="18"/>
          <w:lang w:val="fr-FR"/>
        </w:rPr>
        <w:t>Furbank, P. N.: Diderot. Biografia critica, trad. Maria Teresa</w:t>
      </w:r>
      <w:r w:rsidRPr="0085551A">
        <w:rPr>
          <w:sz w:val="18"/>
          <w:szCs w:val="18"/>
          <w:lang w:val="fr-FR"/>
        </w:rPr>
        <w:br/>
        <w:t>del Valle, Barcelona, Emecé éd., 1994.</w:t>
      </w:r>
    </w:p>
    <w:p w:rsidR="00EB345F" w:rsidRDefault="0002303A">
      <w:pPr>
        <w:pStyle w:val="Cdigodebarras0"/>
        <w:numPr>
          <w:ilvl w:val="0"/>
          <w:numId w:val="3"/>
        </w:numPr>
        <w:shd w:val="clear" w:color="auto" w:fill="auto"/>
        <w:tabs>
          <w:tab w:val="left" w:pos="591"/>
        </w:tabs>
        <w:spacing w:line="202" w:lineRule="exact"/>
        <w:ind w:left="20" w:right="20" w:firstLine="280"/>
        <w:jc w:val="both"/>
      </w:pPr>
      <w:r w:rsidRPr="0085551A">
        <w:rPr>
          <w:sz w:val="18"/>
          <w:szCs w:val="18"/>
          <w:lang w:val="fr-FR"/>
        </w:rPr>
        <w:t>Rowland, William: «On dirait une fleur. Dossier sur les aveu-</w:t>
      </w:r>
      <w:r w:rsidRPr="0085551A">
        <w:rPr>
          <w:sz w:val="18"/>
          <w:szCs w:val="18"/>
          <w:lang w:val="fr-FR"/>
        </w:rPr>
        <w:br/>
        <w:t>gles», Nouvelles de l’ICOM, vol. 26, n. ° 3, 1973, pp. 97-101.</w:t>
      </w:r>
      <w:r>
        <w:br w:type="page"/>
      </w:r>
    </w:p>
    <w:p w:rsidR="00EB345F" w:rsidRPr="0085551A" w:rsidRDefault="0002303A">
      <w:pPr>
        <w:pStyle w:val="Cuerpodeltexto0"/>
        <w:shd w:val="clear" w:color="auto" w:fill="auto"/>
        <w:spacing w:before="0" w:line="250" w:lineRule="exact"/>
        <w:ind w:left="40" w:right="20"/>
        <w:rPr>
          <w:sz w:val="20"/>
          <w:szCs w:val="20"/>
        </w:rPr>
      </w:pPr>
      <w:r w:rsidRPr="0085551A">
        <w:rPr>
          <w:sz w:val="20"/>
          <w:szCs w:val="20"/>
        </w:rPr>
        <w:lastRenderedPageBreak/>
        <w:t>sino que realizan una síntesis de las impresiones parciales</w:t>
      </w:r>
      <w:r w:rsidRPr="0085551A">
        <w:rPr>
          <w:sz w:val="20"/>
          <w:szCs w:val="20"/>
        </w:rPr>
        <w:br/>
        <w:t>obtenidas por el tacto. Hoy en día, el principio ilustrado de</w:t>
      </w:r>
      <w:r w:rsidRPr="0085551A">
        <w:rPr>
          <w:sz w:val="20"/>
          <w:szCs w:val="20"/>
        </w:rPr>
        <w:br/>
        <w:t>igualdad y los avances en el conocimiento sobre la percep-</w:t>
      </w:r>
      <w:r w:rsidRPr="0085551A">
        <w:rPr>
          <w:sz w:val="20"/>
          <w:szCs w:val="20"/>
        </w:rPr>
        <w:br/>
        <w:t>ción impulsan importantes proyectos para permitir a los</w:t>
      </w:r>
      <w:r w:rsidRPr="0085551A">
        <w:rPr>
          <w:sz w:val="20"/>
          <w:szCs w:val="20"/>
        </w:rPr>
        <w:br/>
        <w:t>ciegos y deficientes visuales disfrutar del arte (6).</w:t>
      </w:r>
    </w:p>
    <w:p w:rsidR="00EB345F" w:rsidRPr="0085551A" w:rsidRDefault="0002303A">
      <w:pPr>
        <w:pStyle w:val="Cuerpodeltexto0"/>
        <w:shd w:val="clear" w:color="auto" w:fill="auto"/>
        <w:spacing w:before="0" w:line="250" w:lineRule="exact"/>
        <w:ind w:left="40" w:right="20" w:firstLine="300"/>
        <w:rPr>
          <w:sz w:val="20"/>
          <w:szCs w:val="20"/>
        </w:rPr>
      </w:pPr>
      <w:r w:rsidRPr="0085551A">
        <w:rPr>
          <w:sz w:val="20"/>
          <w:szCs w:val="20"/>
        </w:rPr>
        <w:t xml:space="preserve">En los textos seleccionados de </w:t>
      </w:r>
      <w:r w:rsidRPr="0085551A">
        <w:rPr>
          <w:rStyle w:val="CuerpodeltextoCursiva"/>
          <w:sz w:val="20"/>
          <w:szCs w:val="20"/>
        </w:rPr>
        <w:t>Carta sobre los ciegos,</w:t>
      </w:r>
      <w:r w:rsidRPr="0085551A">
        <w:rPr>
          <w:rStyle w:val="CuerpodeltextoCursiva"/>
          <w:sz w:val="20"/>
          <w:szCs w:val="20"/>
        </w:rPr>
        <w:br/>
      </w:r>
      <w:r w:rsidRPr="0085551A">
        <w:rPr>
          <w:sz w:val="20"/>
          <w:szCs w:val="20"/>
        </w:rPr>
        <w:t>las consideraciones sobre la ceguera y la música demues-</w:t>
      </w:r>
      <w:r w:rsidRPr="0085551A">
        <w:rPr>
          <w:sz w:val="20"/>
          <w:szCs w:val="20"/>
        </w:rPr>
        <w:br/>
        <w:t>tran cuán lejos estaba Diderot de ser afectado por las críti-</w:t>
      </w:r>
      <w:r w:rsidRPr="0085551A">
        <w:rPr>
          <w:sz w:val="20"/>
          <w:szCs w:val="20"/>
        </w:rPr>
        <w:br/>
        <w:t>cas, a menudo basadas en un conocimiento superficial de</w:t>
      </w:r>
      <w:r w:rsidRPr="0085551A">
        <w:rPr>
          <w:sz w:val="20"/>
          <w:szCs w:val="20"/>
        </w:rPr>
        <w:br/>
        <w:t>la Ilustración, al seco racionalismo ajeno a la sensibilidad</w:t>
      </w:r>
      <w:r w:rsidRPr="0085551A">
        <w:rPr>
          <w:sz w:val="20"/>
          <w:szCs w:val="20"/>
        </w:rPr>
        <w:br/>
        <w:t>y al arrebato de las pasiones: según Diderot, la música su-</w:t>
      </w:r>
      <w:r w:rsidRPr="0085551A">
        <w:rPr>
          <w:sz w:val="20"/>
          <w:szCs w:val="20"/>
        </w:rPr>
        <w:br/>
        <w:t>pera a las palabras en la expresión de las vivencias del yo.</w:t>
      </w:r>
    </w:p>
    <w:p w:rsidR="00EB345F" w:rsidRPr="0085551A" w:rsidRDefault="0002303A">
      <w:pPr>
        <w:pStyle w:val="Cuerpodeltexto0"/>
        <w:shd w:val="clear" w:color="auto" w:fill="auto"/>
        <w:spacing w:before="0" w:line="250" w:lineRule="exact"/>
        <w:ind w:left="40" w:right="20" w:firstLine="300"/>
        <w:rPr>
          <w:sz w:val="20"/>
          <w:szCs w:val="20"/>
        </w:rPr>
      </w:pPr>
      <w:r w:rsidRPr="0085551A">
        <w:rPr>
          <w:sz w:val="20"/>
          <w:szCs w:val="20"/>
        </w:rPr>
        <w:t>Una de las metáforas más empleadas por los pensado-</w:t>
      </w:r>
      <w:r w:rsidRPr="0085551A">
        <w:rPr>
          <w:sz w:val="20"/>
          <w:szCs w:val="20"/>
        </w:rPr>
        <w:br/>
        <w:t>res de la Ilustración es la que comparaba la razón con la</w:t>
      </w:r>
      <w:r w:rsidRPr="0085551A">
        <w:rPr>
          <w:sz w:val="20"/>
          <w:szCs w:val="20"/>
        </w:rPr>
        <w:br/>
        <w:t>luz y la ignorancia con las tinieblas. Las luces del saber</w:t>
      </w:r>
      <w:r w:rsidRPr="0085551A">
        <w:rPr>
          <w:sz w:val="20"/>
          <w:szCs w:val="20"/>
        </w:rPr>
        <w:br/>
        <w:t>eran la desacralización de la luz de la tradición religiosa</w:t>
      </w:r>
      <w:r w:rsidRPr="0085551A">
        <w:rPr>
          <w:sz w:val="20"/>
          <w:szCs w:val="20"/>
        </w:rPr>
        <w:br/>
        <w:t>occidental. Sus orígenes conocidos nos llevan al platonis-</w:t>
      </w:r>
      <w:r w:rsidRPr="0085551A">
        <w:rPr>
          <w:sz w:val="20"/>
          <w:szCs w:val="20"/>
        </w:rPr>
        <w:br/>
        <w:t>mo y al neoplatonismo. La teología medieval había recibi-</w:t>
      </w:r>
      <w:r w:rsidRPr="0085551A">
        <w:rPr>
          <w:sz w:val="20"/>
          <w:szCs w:val="20"/>
        </w:rPr>
        <w:br/>
        <w:t>do esta metáfora a través de San Agustín. En su transfor-</w:t>
      </w:r>
      <w:r w:rsidRPr="0085551A">
        <w:rPr>
          <w:sz w:val="20"/>
          <w:szCs w:val="20"/>
        </w:rPr>
        <w:br/>
        <w:t>mación secular e ilustrada, conocer es iluminar (7) y estar</w:t>
      </w:r>
      <w:r w:rsidRPr="0085551A">
        <w:rPr>
          <w:sz w:val="20"/>
          <w:szCs w:val="20"/>
        </w:rPr>
        <w:br/>
        <w:t>dominado por los prejuicios equivale a estar sumido en la</w:t>
      </w:r>
      <w:r w:rsidRPr="0085551A">
        <w:rPr>
          <w:sz w:val="20"/>
          <w:szCs w:val="20"/>
        </w:rPr>
        <w:br/>
        <w:t>oscuridad, carecer de visión.</w:t>
      </w:r>
    </w:p>
    <w:p w:rsidR="00EB345F" w:rsidRPr="0085551A" w:rsidRDefault="0002303A">
      <w:pPr>
        <w:pStyle w:val="Cuerpodeltexto0"/>
        <w:shd w:val="clear" w:color="auto" w:fill="auto"/>
        <w:spacing w:before="0" w:after="219" w:line="250" w:lineRule="exact"/>
        <w:ind w:left="40" w:right="20" w:firstLine="300"/>
        <w:rPr>
          <w:sz w:val="20"/>
          <w:szCs w:val="20"/>
        </w:rPr>
      </w:pPr>
      <w:r w:rsidRPr="0085551A">
        <w:rPr>
          <w:sz w:val="20"/>
          <w:szCs w:val="20"/>
        </w:rPr>
        <w:t>Diderot, pensador original, utilizará este contraste de</w:t>
      </w:r>
      <w:r w:rsidRPr="0085551A">
        <w:rPr>
          <w:sz w:val="20"/>
          <w:szCs w:val="20"/>
        </w:rPr>
        <w:br/>
        <w:t>luz y tinieblas de una manera peculiar. Amante de las pa-</w:t>
      </w:r>
      <w:r w:rsidRPr="0085551A">
        <w:rPr>
          <w:sz w:val="20"/>
          <w:szCs w:val="20"/>
        </w:rPr>
        <w:br/>
        <w:t>radojas, de los matices y de los repliegues del pensamien-</w:t>
      </w:r>
      <w:r w:rsidRPr="0085551A">
        <w:rPr>
          <w:sz w:val="20"/>
          <w:szCs w:val="20"/>
        </w:rPr>
        <w:br/>
        <w:t xml:space="preserve">to, elige como epígrafe de su obra </w:t>
      </w:r>
      <w:r w:rsidRPr="0085551A">
        <w:rPr>
          <w:rStyle w:val="CuerpodeltextoCursiva"/>
          <w:sz w:val="20"/>
          <w:szCs w:val="20"/>
        </w:rPr>
        <w:t>Sobre la interpretación</w:t>
      </w:r>
      <w:r w:rsidRPr="0085551A">
        <w:rPr>
          <w:rStyle w:val="CuerpodeltextoCursiva"/>
          <w:sz w:val="20"/>
          <w:szCs w:val="20"/>
        </w:rPr>
        <w:br/>
        <w:t>de la Naturaleza</w:t>
      </w:r>
      <w:r w:rsidRPr="0085551A">
        <w:rPr>
          <w:sz w:val="20"/>
          <w:szCs w:val="20"/>
        </w:rPr>
        <w:t xml:space="preserve"> (1753) una cita de </w:t>
      </w:r>
      <w:r w:rsidRPr="0085551A">
        <w:rPr>
          <w:rStyle w:val="CuerpodeltextoCursiva"/>
          <w:sz w:val="20"/>
          <w:szCs w:val="20"/>
        </w:rPr>
        <w:t>De rerum natura,</w:t>
      </w:r>
      <w:r w:rsidRPr="0085551A">
        <w:rPr>
          <w:sz w:val="20"/>
          <w:szCs w:val="20"/>
        </w:rPr>
        <w:t xml:space="preserve"> de</w:t>
      </w:r>
      <w:r w:rsidRPr="0085551A">
        <w:rPr>
          <w:sz w:val="20"/>
          <w:szCs w:val="20"/>
        </w:rPr>
        <w:br/>
        <w:t>Lucrecio, libro fundamental para el epicureismo ilustrado,</w:t>
      </w:r>
      <w:r w:rsidRPr="0085551A">
        <w:rPr>
          <w:sz w:val="20"/>
          <w:szCs w:val="20"/>
        </w:rPr>
        <w:br/>
        <w:t>«Quae sunt in luce tuemur E tenebris»: la oscuridad per-</w:t>
      </w:r>
      <w:r w:rsidRPr="0085551A">
        <w:rPr>
          <w:sz w:val="20"/>
          <w:szCs w:val="20"/>
        </w:rPr>
        <w:br/>
        <w:t>mite vislumbrar mejor lo que está iluminado. Sobre esta</w:t>
      </w:r>
      <w:r w:rsidRPr="0085551A">
        <w:rPr>
          <w:sz w:val="20"/>
          <w:szCs w:val="20"/>
        </w:rPr>
        <w:br/>
        <w:t>posición privilegiada de quien está en las tinieblas ya se</w:t>
      </w:r>
    </w:p>
    <w:p w:rsidR="00EB345F" w:rsidRPr="0085551A" w:rsidRDefault="0002303A">
      <w:pPr>
        <w:pStyle w:val="Cuerpodeltexto50"/>
        <w:numPr>
          <w:ilvl w:val="0"/>
          <w:numId w:val="2"/>
        </w:numPr>
        <w:shd w:val="clear" w:color="auto" w:fill="auto"/>
        <w:tabs>
          <w:tab w:val="left" w:pos="630"/>
        </w:tabs>
        <w:spacing w:before="0" w:line="202" w:lineRule="exact"/>
        <w:ind w:left="40" w:right="20" w:firstLine="300"/>
        <w:jc w:val="both"/>
      </w:pPr>
      <w:r w:rsidRPr="0085551A">
        <w:t xml:space="preserve">Ver TV. A.: </w:t>
      </w:r>
      <w:r w:rsidRPr="0085551A">
        <w:rPr>
          <w:rStyle w:val="Cuerpodeltexto5Cursiva"/>
        </w:rPr>
        <w:t>Museos abiertos a todos los sentidos. Acoger me-</w:t>
      </w:r>
      <w:r w:rsidRPr="0085551A">
        <w:rPr>
          <w:rStyle w:val="Cuerpodeltexto5Cursiva"/>
        </w:rPr>
        <w:br/>
        <w:t>jor a las personas minusválidas,</w:t>
      </w:r>
      <w:r w:rsidRPr="0085551A">
        <w:t xml:space="preserve"> Fondation de France, trad. Carmen</w:t>
      </w:r>
      <w:r w:rsidRPr="0085551A">
        <w:br/>
        <w:t>Pérez de Andrés y Antonia Ramos Fuentes, ONCE, Ministerio de Cul-</w:t>
      </w:r>
      <w:r w:rsidRPr="0085551A">
        <w:br/>
        <w:t xml:space="preserve">tura, 1994. Consultar también </w:t>
      </w:r>
      <w:r w:rsidRPr="0085551A">
        <w:rPr>
          <w:rStyle w:val="Cuerpodeltexto565ptoVersales"/>
          <w:sz w:val="18"/>
          <w:szCs w:val="18"/>
        </w:rPr>
        <w:t xml:space="preserve">García Lucerga, </w:t>
      </w:r>
      <w:r w:rsidRPr="0085551A">
        <w:t xml:space="preserve">María Asunción: </w:t>
      </w:r>
      <w:r w:rsidRPr="0085551A">
        <w:rPr>
          <w:rStyle w:val="Cuerpodeltexto5Cursiva"/>
        </w:rPr>
        <w:t>El ac-</w:t>
      </w:r>
      <w:r w:rsidRPr="0085551A">
        <w:rPr>
          <w:rStyle w:val="Cuerpodeltexto5Cursiva"/>
        </w:rPr>
        <w:br/>
        <w:t>ceso de las personas deficientes visuales al mundo de los museos,</w:t>
      </w:r>
      <w:r w:rsidRPr="0085551A">
        <w:rPr>
          <w:rStyle w:val="Cuerpodeltexto5Cursiva"/>
        </w:rPr>
        <w:br/>
      </w:r>
      <w:r w:rsidRPr="0085551A">
        <w:t>ONCE, 1993.</w:t>
      </w:r>
    </w:p>
    <w:p w:rsidR="00EB345F" w:rsidRDefault="0002303A">
      <w:pPr>
        <w:pStyle w:val="Cuerpodeltexto50"/>
        <w:numPr>
          <w:ilvl w:val="0"/>
          <w:numId w:val="2"/>
        </w:numPr>
        <w:shd w:val="clear" w:color="auto" w:fill="auto"/>
        <w:tabs>
          <w:tab w:val="left" w:pos="642"/>
        </w:tabs>
        <w:spacing w:before="0" w:line="202" w:lineRule="exact"/>
        <w:ind w:left="40" w:firstLine="300"/>
        <w:jc w:val="both"/>
      </w:pPr>
      <w:r w:rsidRPr="0085551A">
        <w:t xml:space="preserve">Ver </w:t>
      </w:r>
      <w:r w:rsidRPr="0085551A">
        <w:rPr>
          <w:rStyle w:val="Cuerpodeltexto565ptoVersales"/>
          <w:sz w:val="18"/>
          <w:szCs w:val="18"/>
        </w:rPr>
        <w:t xml:space="preserve">Gusdorf, G.: </w:t>
      </w:r>
      <w:r w:rsidRPr="0085551A">
        <w:rPr>
          <w:rStyle w:val="Cuerpodeltexto5Cursiva"/>
        </w:rPr>
        <w:t>op. cit.,</w:t>
      </w:r>
      <w:r w:rsidRPr="0085551A">
        <w:t xml:space="preserve"> Tercera parte, cap. 1</w:t>
      </w:r>
      <w:r>
        <w:t>.</w:t>
      </w:r>
      <w:r>
        <w:br w:type="page"/>
      </w:r>
    </w:p>
    <w:p w:rsidR="00EB345F" w:rsidRPr="0085551A" w:rsidRDefault="0002303A">
      <w:pPr>
        <w:pStyle w:val="Cuerpodeltexto0"/>
        <w:shd w:val="clear" w:color="auto" w:fill="auto"/>
        <w:spacing w:before="0"/>
        <w:ind w:left="40" w:right="20"/>
        <w:rPr>
          <w:sz w:val="20"/>
          <w:szCs w:val="20"/>
        </w:rPr>
      </w:pPr>
      <w:r w:rsidRPr="0085551A">
        <w:rPr>
          <w:sz w:val="20"/>
          <w:szCs w:val="20"/>
        </w:rPr>
        <w:lastRenderedPageBreak/>
        <w:t xml:space="preserve">había expresado extensamente en </w:t>
      </w:r>
      <w:r w:rsidRPr="0085551A">
        <w:rPr>
          <w:rStyle w:val="CuerpodeltextoCursiva"/>
          <w:sz w:val="20"/>
          <w:szCs w:val="20"/>
        </w:rPr>
        <w:t>Carta sobre los ciegos</w:t>
      </w:r>
      <w:r w:rsidRPr="0085551A">
        <w:rPr>
          <w:rStyle w:val="CuerpodeltextoCursiva"/>
          <w:sz w:val="20"/>
          <w:szCs w:val="20"/>
        </w:rPr>
        <w:br/>
        <w:t>(</w:t>
      </w:r>
      <w:r w:rsidRPr="0085551A">
        <w:rPr>
          <w:sz w:val="20"/>
          <w:szCs w:val="20"/>
        </w:rPr>
        <w:t>texto que por su audacia le valió ser encarcelado), donde</w:t>
      </w:r>
      <w:r w:rsidRPr="0085551A">
        <w:rPr>
          <w:sz w:val="20"/>
          <w:szCs w:val="20"/>
        </w:rPr>
        <w:br/>
        <w:t>invoca el antiguo prestigio del ciego como sabio que ve en</w:t>
      </w:r>
      <w:r w:rsidRPr="0085551A">
        <w:rPr>
          <w:sz w:val="20"/>
          <w:szCs w:val="20"/>
        </w:rPr>
        <w:br/>
        <w:t>la oscuridad para presentar sus propias teorías filosóficas.</w:t>
      </w:r>
    </w:p>
    <w:p w:rsidR="00EB345F" w:rsidRPr="0085551A" w:rsidRDefault="0002303A">
      <w:pPr>
        <w:pStyle w:val="Cuerpodeltexto0"/>
        <w:shd w:val="clear" w:color="auto" w:fill="auto"/>
        <w:spacing w:before="0"/>
        <w:ind w:left="40" w:right="20" w:firstLine="320"/>
        <w:rPr>
          <w:sz w:val="20"/>
          <w:szCs w:val="20"/>
        </w:rPr>
      </w:pPr>
      <w:r w:rsidRPr="0085551A">
        <w:rPr>
          <w:sz w:val="20"/>
          <w:szCs w:val="20"/>
        </w:rPr>
        <w:t xml:space="preserve">¿En qué residía la heterodoxia de la </w:t>
      </w:r>
      <w:r w:rsidRPr="0085551A">
        <w:rPr>
          <w:rStyle w:val="CuerpodeltextoCursiva"/>
          <w:sz w:val="20"/>
          <w:szCs w:val="20"/>
        </w:rPr>
        <w:t>Carta sobre los</w:t>
      </w:r>
      <w:r w:rsidRPr="0085551A">
        <w:rPr>
          <w:rStyle w:val="CuerpodeltextoCursiva"/>
          <w:sz w:val="20"/>
          <w:szCs w:val="20"/>
        </w:rPr>
        <w:br/>
        <w:t>ciegos?</w:t>
      </w:r>
      <w:r w:rsidRPr="0085551A">
        <w:rPr>
          <w:sz w:val="20"/>
          <w:szCs w:val="20"/>
        </w:rPr>
        <w:t xml:space="preserve"> Podemos decir que en casi todos los temas trata-</w:t>
      </w:r>
      <w:r w:rsidRPr="0085551A">
        <w:rPr>
          <w:sz w:val="20"/>
          <w:szCs w:val="20"/>
        </w:rPr>
        <w:br/>
        <w:t>dos. Sin embargo, los que desencadenarán la reacción del</w:t>
      </w:r>
      <w:r w:rsidRPr="0085551A">
        <w:rPr>
          <w:sz w:val="20"/>
          <w:szCs w:val="20"/>
        </w:rPr>
        <w:br/>
        <w:t>poder no serán los de gnoseología, sino los de metafísica:</w:t>
      </w:r>
      <w:r w:rsidRPr="0085551A">
        <w:rPr>
          <w:sz w:val="20"/>
          <w:szCs w:val="20"/>
        </w:rPr>
        <w:br/>
        <w:t>Diderot exponía su materialismo inspirado en Lucrecio,</w:t>
      </w:r>
      <w:r w:rsidRPr="0085551A">
        <w:rPr>
          <w:sz w:val="20"/>
          <w:szCs w:val="20"/>
        </w:rPr>
        <w:br/>
        <w:t>esbozaba una teoría evolucionista de los seres vivos y re-</w:t>
      </w:r>
      <w:r w:rsidRPr="0085551A">
        <w:rPr>
          <w:sz w:val="20"/>
          <w:szCs w:val="20"/>
        </w:rPr>
        <w:br/>
        <w:t>batía los argumentos probatorios de la existencia de Dios</w:t>
      </w:r>
      <w:r w:rsidRPr="0085551A">
        <w:rPr>
          <w:sz w:val="20"/>
          <w:szCs w:val="20"/>
        </w:rPr>
        <w:br/>
        <w:t>utilizados por los teólogos de la época. Para ello se valía</w:t>
      </w:r>
      <w:r w:rsidRPr="0085551A">
        <w:rPr>
          <w:sz w:val="20"/>
          <w:szCs w:val="20"/>
        </w:rPr>
        <w:br/>
        <w:t>de la figura de Saunderson, célebre catedrático de Cien-</w:t>
      </w:r>
      <w:r w:rsidRPr="0085551A">
        <w:rPr>
          <w:sz w:val="20"/>
          <w:szCs w:val="20"/>
        </w:rPr>
        <w:br/>
        <w:t>cias ciego. Este profesor de la Universidad de Cambridge</w:t>
      </w:r>
      <w:r w:rsidRPr="0085551A">
        <w:rPr>
          <w:sz w:val="20"/>
          <w:szCs w:val="20"/>
        </w:rPr>
        <w:br/>
        <w:t>había fallecido hacía poco tiempo. Diderot aprovecha esta</w:t>
      </w:r>
      <w:r w:rsidRPr="0085551A">
        <w:rPr>
          <w:sz w:val="20"/>
          <w:szCs w:val="20"/>
        </w:rPr>
        <w:br/>
        <w:t>circunstancia para añadir a los datos de su biografía un</w:t>
      </w:r>
      <w:r w:rsidRPr="0085551A">
        <w:rPr>
          <w:sz w:val="20"/>
          <w:szCs w:val="20"/>
        </w:rPr>
        <w:br/>
        <w:t>diálogo filosófico imaginario con un sacerdote en el mo-</w:t>
      </w:r>
      <w:r w:rsidRPr="0085551A">
        <w:rPr>
          <w:sz w:val="20"/>
          <w:szCs w:val="20"/>
        </w:rPr>
        <w:br/>
        <w:t>mento de su muerte.</w:t>
      </w:r>
    </w:p>
    <w:p w:rsidR="00EB345F" w:rsidRPr="0085551A" w:rsidRDefault="0002303A">
      <w:pPr>
        <w:pStyle w:val="Cuerpodeltexto0"/>
        <w:shd w:val="clear" w:color="auto" w:fill="auto"/>
        <w:spacing w:before="0"/>
        <w:ind w:left="40" w:right="20" w:firstLine="320"/>
        <w:rPr>
          <w:sz w:val="20"/>
          <w:szCs w:val="20"/>
        </w:rPr>
      </w:pPr>
      <w:r w:rsidRPr="0085551A">
        <w:rPr>
          <w:sz w:val="20"/>
          <w:szCs w:val="20"/>
        </w:rPr>
        <w:t xml:space="preserve">El director de la </w:t>
      </w:r>
      <w:r w:rsidRPr="0085551A">
        <w:rPr>
          <w:rStyle w:val="CuerpodeltextoCursiva"/>
          <w:sz w:val="20"/>
          <w:szCs w:val="20"/>
        </w:rPr>
        <w:t>Enciclopedia</w:t>
      </w:r>
      <w:r w:rsidRPr="0085551A">
        <w:rPr>
          <w:sz w:val="20"/>
          <w:szCs w:val="20"/>
        </w:rPr>
        <w:t xml:space="preserve"> parte de la idea de que la</w:t>
      </w:r>
      <w:r w:rsidRPr="0085551A">
        <w:rPr>
          <w:sz w:val="20"/>
          <w:szCs w:val="20"/>
        </w:rPr>
        <w:br/>
        <w:t>ceguera había facilitado a Saunderson elevarse a un pen-</w:t>
      </w:r>
      <w:r w:rsidRPr="0085551A">
        <w:rPr>
          <w:sz w:val="20"/>
          <w:szCs w:val="20"/>
        </w:rPr>
        <w:br/>
        <w:t>samiento más abstracto, menos distraído por las imágenes</w:t>
      </w:r>
      <w:r w:rsidRPr="0085551A">
        <w:rPr>
          <w:sz w:val="20"/>
          <w:szCs w:val="20"/>
        </w:rPr>
        <w:br/>
        <w:t>que impresionan a los videntes. Pone, así, en boca del an-</w:t>
      </w:r>
      <w:r w:rsidRPr="0085551A">
        <w:rPr>
          <w:sz w:val="20"/>
          <w:szCs w:val="20"/>
        </w:rPr>
        <w:br/>
        <w:t>ciano profesor sus propias teorías filosóficas sobre la ca-</w:t>
      </w:r>
      <w:r w:rsidRPr="0085551A">
        <w:rPr>
          <w:sz w:val="20"/>
          <w:szCs w:val="20"/>
        </w:rPr>
        <w:br/>
        <w:t>pacidad de la materia de organizarse a partir de un caos</w:t>
      </w:r>
      <w:r w:rsidRPr="0085551A">
        <w:rPr>
          <w:sz w:val="20"/>
          <w:szCs w:val="20"/>
        </w:rPr>
        <w:br/>
        <w:t>originario y de producir seres sensibles e inteligentes. El</w:t>
      </w:r>
      <w:r w:rsidRPr="0085551A">
        <w:rPr>
          <w:sz w:val="20"/>
          <w:szCs w:val="20"/>
        </w:rPr>
        <w:br/>
        <w:t>argumento teleológico del espectáculo del orden providen-</w:t>
      </w:r>
      <w:r w:rsidRPr="0085551A">
        <w:rPr>
          <w:sz w:val="20"/>
          <w:szCs w:val="20"/>
        </w:rPr>
        <w:br/>
        <w:t>cial del Universo como prueba de la existencia de Dios no</w:t>
      </w:r>
      <w:r w:rsidRPr="0085551A">
        <w:rPr>
          <w:sz w:val="20"/>
          <w:szCs w:val="20"/>
        </w:rPr>
        <w:br/>
        <w:t>convence al matemático ciego. Guiado por la razón, se re-</w:t>
      </w:r>
      <w:r w:rsidRPr="0085551A">
        <w:rPr>
          <w:sz w:val="20"/>
          <w:szCs w:val="20"/>
        </w:rPr>
        <w:br/>
        <w:t>monta al comienzo de los tiempos con la misma facilidad</w:t>
      </w:r>
      <w:r w:rsidRPr="0085551A">
        <w:rPr>
          <w:sz w:val="20"/>
          <w:szCs w:val="20"/>
        </w:rPr>
        <w:br/>
        <w:t>con que da lecciones de Optica en la Universidad basándo-</w:t>
      </w:r>
      <w:r w:rsidRPr="0085551A">
        <w:rPr>
          <w:sz w:val="20"/>
          <w:szCs w:val="20"/>
        </w:rPr>
        <w:br/>
        <w:t>se únicamente en los principios de la Geometría.</w:t>
      </w:r>
    </w:p>
    <w:p w:rsidR="00EB345F" w:rsidRPr="0085551A" w:rsidRDefault="0002303A">
      <w:pPr>
        <w:pStyle w:val="Cuerpodeltexto0"/>
        <w:shd w:val="clear" w:color="auto" w:fill="auto"/>
        <w:spacing w:before="0"/>
        <w:ind w:left="40" w:right="20" w:firstLine="320"/>
        <w:rPr>
          <w:sz w:val="20"/>
          <w:szCs w:val="20"/>
        </w:rPr>
      </w:pPr>
      <w:r w:rsidRPr="0085551A">
        <w:rPr>
          <w:sz w:val="20"/>
          <w:szCs w:val="20"/>
        </w:rPr>
        <w:t>Podemos imaginar el peligro que entrañaba exponer</w:t>
      </w:r>
      <w:r w:rsidRPr="0085551A">
        <w:rPr>
          <w:sz w:val="20"/>
          <w:szCs w:val="20"/>
        </w:rPr>
        <w:br/>
        <w:t>doctrinas que negaban la creación divina y el orden de la</w:t>
      </w:r>
      <w:r w:rsidRPr="0085551A">
        <w:rPr>
          <w:sz w:val="20"/>
          <w:szCs w:val="20"/>
        </w:rPr>
        <w:br/>
        <w:t>Providencia en ese Antiguo Régimen en que el trono y el</w:t>
      </w:r>
      <w:r w:rsidRPr="0085551A">
        <w:rPr>
          <w:sz w:val="20"/>
          <w:szCs w:val="20"/>
        </w:rPr>
        <w:br/>
        <w:t>altar se hallaban sólidamente unidos por las teorías pa-</w:t>
      </w:r>
      <w:r w:rsidRPr="0085551A">
        <w:rPr>
          <w:sz w:val="20"/>
          <w:szCs w:val="20"/>
        </w:rPr>
        <w:br/>
        <w:t>triarcalistas que fundaban el poder absoluto del monarca</w:t>
      </w:r>
      <w:r w:rsidRPr="0085551A">
        <w:rPr>
          <w:sz w:val="20"/>
          <w:szCs w:val="20"/>
        </w:rPr>
        <w:br/>
        <w:t>en la voluntad divina. La respuesta de las autoridades reli-</w:t>
      </w:r>
      <w:r w:rsidRPr="0085551A">
        <w:rPr>
          <w:sz w:val="20"/>
          <w:szCs w:val="20"/>
        </w:rPr>
        <w:br/>
        <w:t>giosas y políticas no se hará esperar y sólo los denodados</w:t>
      </w:r>
      <w:r w:rsidRPr="0085551A">
        <w:rPr>
          <w:sz w:val="20"/>
          <w:szCs w:val="20"/>
        </w:rPr>
        <w:br w:type="page"/>
      </w:r>
      <w:r w:rsidRPr="0085551A">
        <w:rPr>
          <w:sz w:val="20"/>
          <w:szCs w:val="20"/>
        </w:rPr>
        <w:lastRenderedPageBreak/>
        <w:t xml:space="preserve">esfuerzos del editor de la </w:t>
      </w:r>
      <w:r w:rsidRPr="0085551A">
        <w:rPr>
          <w:rStyle w:val="CuerpodeltextoCursiva"/>
          <w:sz w:val="20"/>
          <w:szCs w:val="20"/>
        </w:rPr>
        <w:t>Enciclopedia,</w:t>
      </w:r>
      <w:r w:rsidRPr="0085551A">
        <w:rPr>
          <w:sz w:val="20"/>
          <w:szCs w:val="20"/>
        </w:rPr>
        <w:t xml:space="preserve"> que invocará la</w:t>
      </w:r>
      <w:r w:rsidRPr="0085551A">
        <w:rPr>
          <w:sz w:val="20"/>
          <w:szCs w:val="20"/>
        </w:rPr>
        <w:br/>
        <w:t>necesidad absoluta de contar con el filósofo como director</w:t>
      </w:r>
      <w:r w:rsidRPr="0085551A">
        <w:rPr>
          <w:sz w:val="20"/>
          <w:szCs w:val="20"/>
        </w:rPr>
        <w:br/>
        <w:t>del magno proyecto, lograrán sacarlo de la prisión de</w:t>
      </w:r>
      <w:r w:rsidRPr="0085551A">
        <w:rPr>
          <w:sz w:val="20"/>
          <w:szCs w:val="20"/>
        </w:rPr>
        <w:br/>
        <w:t>Vincennes. Por ello, el resumen y comentario que realiza</w:t>
      </w:r>
      <w:r w:rsidRPr="0085551A">
        <w:rPr>
          <w:sz w:val="20"/>
          <w:szCs w:val="20"/>
        </w:rPr>
        <w:br/>
        <w:t>D’Alembert de la obra de Diderot en su artículo «Ciego»</w:t>
      </w:r>
      <w:r w:rsidRPr="0085551A">
        <w:rPr>
          <w:sz w:val="20"/>
          <w:szCs w:val="20"/>
        </w:rPr>
        <w:br/>
      </w:r>
      <w:r w:rsidRPr="0085551A">
        <w:rPr>
          <w:rStyle w:val="CuerpodeltextoCursiva"/>
          <w:sz w:val="20"/>
          <w:szCs w:val="20"/>
        </w:rPr>
        <w:t>(Aveugle)</w:t>
      </w:r>
      <w:r w:rsidRPr="0085551A">
        <w:rPr>
          <w:sz w:val="20"/>
          <w:szCs w:val="20"/>
        </w:rPr>
        <w:t xml:space="preserve"> de la </w:t>
      </w:r>
      <w:r w:rsidRPr="0085551A">
        <w:rPr>
          <w:rStyle w:val="CuerpodeltextoCursiva"/>
          <w:sz w:val="20"/>
          <w:szCs w:val="20"/>
        </w:rPr>
        <w:t>Enciclopedia</w:t>
      </w:r>
      <w:r w:rsidRPr="0085551A">
        <w:rPr>
          <w:sz w:val="20"/>
          <w:szCs w:val="20"/>
        </w:rPr>
        <w:t xml:space="preserve"> elimina casi por completo los</w:t>
      </w:r>
      <w:r w:rsidRPr="0085551A">
        <w:rPr>
          <w:sz w:val="20"/>
          <w:szCs w:val="20"/>
        </w:rPr>
        <w:br/>
        <w:t>temas de metafísica y moral, limitándose a presentar pru-</w:t>
      </w:r>
      <w:r w:rsidRPr="0085551A">
        <w:rPr>
          <w:sz w:val="20"/>
          <w:szCs w:val="20"/>
        </w:rPr>
        <w:br/>
        <w:t>dentemente una clara exposición de la cuestión gnoseo-</w:t>
      </w:r>
      <w:r w:rsidRPr="0085551A">
        <w:rPr>
          <w:sz w:val="20"/>
          <w:szCs w:val="20"/>
        </w:rPr>
        <w:br/>
        <w:t>lógica.</w:t>
      </w:r>
    </w:p>
    <w:p w:rsidR="00EB345F" w:rsidRPr="0085551A" w:rsidRDefault="0002303A">
      <w:pPr>
        <w:pStyle w:val="Cuerpodeltexto0"/>
        <w:shd w:val="clear" w:color="auto" w:fill="auto"/>
        <w:spacing w:before="0" w:line="250" w:lineRule="exact"/>
        <w:ind w:left="20" w:right="20" w:firstLine="320"/>
        <w:rPr>
          <w:sz w:val="20"/>
          <w:szCs w:val="20"/>
        </w:rPr>
      </w:pPr>
      <w:r w:rsidRPr="0085551A">
        <w:rPr>
          <w:sz w:val="20"/>
          <w:szCs w:val="20"/>
        </w:rPr>
        <w:t>La psicología empirista de Diderot fundamenta un rela-</w:t>
      </w:r>
      <w:r w:rsidRPr="0085551A">
        <w:rPr>
          <w:sz w:val="20"/>
          <w:szCs w:val="20"/>
        </w:rPr>
        <w:br/>
        <w:t>tivismo moral que en otras obras se verá temperado por la</w:t>
      </w:r>
      <w:r w:rsidRPr="0085551A">
        <w:rPr>
          <w:sz w:val="20"/>
          <w:szCs w:val="20"/>
        </w:rPr>
        <w:br/>
        <w:t>adhesión a las teorías de Shafftesbury sobre las tenden-</w:t>
      </w:r>
      <w:r w:rsidRPr="0085551A">
        <w:rPr>
          <w:sz w:val="20"/>
          <w:szCs w:val="20"/>
        </w:rPr>
        <w:br/>
        <w:t>cias afectivas naturales del ser humano hacia la solidari-</w:t>
      </w:r>
      <w:r w:rsidRPr="0085551A">
        <w:rPr>
          <w:sz w:val="20"/>
          <w:szCs w:val="20"/>
        </w:rPr>
        <w:br/>
        <w:t>dad. Su veta libertina, tan claramente manifestada en la</w:t>
      </w:r>
      <w:r w:rsidRPr="0085551A">
        <w:rPr>
          <w:sz w:val="20"/>
          <w:szCs w:val="20"/>
        </w:rPr>
        <w:br/>
        <w:t xml:space="preserve">novela satírica </w:t>
      </w:r>
      <w:r w:rsidRPr="0085551A">
        <w:rPr>
          <w:rStyle w:val="CuerpodeltextoCursiva"/>
          <w:sz w:val="20"/>
          <w:szCs w:val="20"/>
        </w:rPr>
        <w:t>Las joyas indiscretas</w:t>
      </w:r>
      <w:r w:rsidRPr="0085551A">
        <w:rPr>
          <w:sz w:val="20"/>
          <w:szCs w:val="20"/>
        </w:rPr>
        <w:t xml:space="preserve"> (1748), le lleva a sos-</w:t>
      </w:r>
      <w:r w:rsidRPr="0085551A">
        <w:rPr>
          <w:sz w:val="20"/>
          <w:szCs w:val="20"/>
        </w:rPr>
        <w:br/>
        <w:t>tener que los ciegos carecen del sentimiento del pudor.</w:t>
      </w:r>
      <w:r w:rsidRPr="0085551A">
        <w:rPr>
          <w:sz w:val="20"/>
          <w:szCs w:val="20"/>
        </w:rPr>
        <w:br/>
        <w:t>Quiere, de esta manera, mostrar que el pudor no es inna-</w:t>
      </w:r>
      <w:r w:rsidRPr="0085551A">
        <w:rPr>
          <w:sz w:val="20"/>
          <w:szCs w:val="20"/>
        </w:rPr>
        <w:br/>
        <w:t>to, como se sostenía tradicionalmente, sino que es produ-</w:t>
      </w:r>
      <w:r w:rsidRPr="0085551A">
        <w:rPr>
          <w:sz w:val="20"/>
          <w:szCs w:val="20"/>
        </w:rPr>
        <w:br/>
        <w:t>cido por la educación. El mismo objetivo guiaba a Fonte-</w:t>
      </w:r>
      <w:r w:rsidRPr="0085551A">
        <w:rPr>
          <w:sz w:val="20"/>
          <w:szCs w:val="20"/>
        </w:rPr>
        <w:br/>
        <w:t xml:space="preserve">nelle en su </w:t>
      </w:r>
      <w:r w:rsidRPr="0085551A">
        <w:rPr>
          <w:rStyle w:val="CuerpodeltextoCursiva"/>
          <w:sz w:val="20"/>
          <w:szCs w:val="20"/>
        </w:rPr>
        <w:t>Carta sobre la desnudez de los salvajes,</w:t>
      </w:r>
      <w:r w:rsidRPr="0085551A">
        <w:rPr>
          <w:sz w:val="20"/>
          <w:szCs w:val="20"/>
        </w:rPr>
        <w:t xml:space="preserve"> reco-</w:t>
      </w:r>
      <w:r w:rsidRPr="0085551A">
        <w:rPr>
          <w:sz w:val="20"/>
          <w:szCs w:val="20"/>
        </w:rPr>
        <w:br/>
        <w:t>gida en el capítulo que esta antología dedica a la figura del</w:t>
      </w:r>
      <w:r w:rsidRPr="0085551A">
        <w:rPr>
          <w:sz w:val="20"/>
          <w:szCs w:val="20"/>
        </w:rPr>
        <w:br/>
        <w:t>buen salvaje.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 w:firstLine="320"/>
      </w:pPr>
      <w:r w:rsidRPr="0085551A">
        <w:rPr>
          <w:sz w:val="20"/>
          <w:szCs w:val="20"/>
        </w:rPr>
        <w:t xml:space="preserve">Como bien expresa el título completo, </w:t>
      </w:r>
      <w:r w:rsidRPr="0085551A">
        <w:rPr>
          <w:rStyle w:val="CuerpodeltextoCursiva"/>
          <w:sz w:val="20"/>
          <w:szCs w:val="20"/>
        </w:rPr>
        <w:t>Carta sobre los</w:t>
      </w:r>
      <w:r w:rsidRPr="0085551A">
        <w:rPr>
          <w:rStyle w:val="CuerpodeltextoCursiva"/>
          <w:sz w:val="20"/>
          <w:szCs w:val="20"/>
        </w:rPr>
        <w:br/>
        <w:t>ciegos</w:t>
      </w:r>
      <w:r w:rsidRPr="0085551A">
        <w:rPr>
          <w:sz w:val="20"/>
          <w:szCs w:val="20"/>
        </w:rPr>
        <w:t xml:space="preserve"> tiene por objetivo servir a los que ven, sacarlos de</w:t>
      </w:r>
      <w:r w:rsidRPr="0085551A">
        <w:rPr>
          <w:sz w:val="20"/>
          <w:szCs w:val="20"/>
        </w:rPr>
        <w:br/>
        <w:t>la cómoda y vulgar satisfacción de los prejuicios incuestio-</w:t>
      </w:r>
      <w:r w:rsidRPr="0085551A">
        <w:rPr>
          <w:sz w:val="20"/>
          <w:szCs w:val="20"/>
        </w:rPr>
        <w:br/>
        <w:t>nados. Para ello, la experiencia de quienes viven con un</w:t>
      </w:r>
      <w:r w:rsidRPr="0085551A">
        <w:rPr>
          <w:sz w:val="20"/>
          <w:szCs w:val="20"/>
        </w:rPr>
        <w:br/>
        <w:t>sentido menos pero con un desarrollo mayor de los res-</w:t>
      </w:r>
      <w:r w:rsidRPr="0085551A">
        <w:rPr>
          <w:sz w:val="20"/>
          <w:szCs w:val="20"/>
        </w:rPr>
        <w:br/>
        <w:t>tantes presenta la ventaja de una interrogación oblicua so-</w:t>
      </w:r>
      <w:r w:rsidRPr="0085551A">
        <w:rPr>
          <w:sz w:val="20"/>
          <w:szCs w:val="20"/>
        </w:rPr>
        <w:br/>
        <w:t>bre la propia identidad. ¿Cómo surgen los sentimientos</w:t>
      </w:r>
      <w:r w:rsidRPr="0085551A">
        <w:rPr>
          <w:sz w:val="20"/>
          <w:szCs w:val="20"/>
        </w:rPr>
        <w:br/>
        <w:t>morales? ¿La visión cercana del sufrimiento nos hace más</w:t>
      </w:r>
      <w:r w:rsidRPr="0085551A">
        <w:rPr>
          <w:sz w:val="20"/>
          <w:szCs w:val="20"/>
        </w:rPr>
        <w:br/>
        <w:t>compasivos? Por carecer de visión, responde Diderot, los</w:t>
      </w:r>
      <w:r w:rsidRPr="0085551A">
        <w:rPr>
          <w:sz w:val="20"/>
          <w:szCs w:val="20"/>
        </w:rPr>
        <w:br/>
        <w:t>ciegos son menos compasivos. Muchos años más tarde, en</w:t>
      </w:r>
      <w:r w:rsidRPr="0085551A">
        <w:rPr>
          <w:sz w:val="20"/>
          <w:szCs w:val="20"/>
        </w:rPr>
        <w:br/>
        <w:t xml:space="preserve">el </w:t>
      </w:r>
      <w:r w:rsidRPr="0085551A">
        <w:rPr>
          <w:rStyle w:val="CuerpodeltextoCursiva"/>
          <w:sz w:val="20"/>
          <w:szCs w:val="20"/>
        </w:rPr>
        <w:t>Suplemento a la Carta sobre los ciegos</w:t>
      </w:r>
      <w:r w:rsidRPr="0085551A">
        <w:rPr>
          <w:sz w:val="20"/>
          <w:szCs w:val="20"/>
        </w:rPr>
        <w:t xml:space="preserve"> (1782), un mejor</w:t>
      </w:r>
      <w:r w:rsidRPr="0085551A">
        <w:rPr>
          <w:sz w:val="20"/>
          <w:szCs w:val="20"/>
        </w:rPr>
        <w:br/>
        <w:t>conocimiento de la experiencia de la ceguera, gracias a la</w:t>
      </w:r>
      <w:r w:rsidRPr="0085551A">
        <w:rPr>
          <w:sz w:val="20"/>
          <w:szCs w:val="20"/>
        </w:rPr>
        <w:br/>
        <w:t>relación con la sobrina de su amiga Sophie Volland, le</w:t>
      </w:r>
      <w:r w:rsidRPr="0085551A">
        <w:rPr>
          <w:sz w:val="20"/>
          <w:szCs w:val="20"/>
        </w:rPr>
        <w:br/>
        <w:t>hace rectificar su primera aserción: en una persona ciega</w:t>
      </w:r>
      <w:r w:rsidRPr="0085551A">
        <w:rPr>
          <w:sz w:val="20"/>
          <w:szCs w:val="20"/>
        </w:rPr>
        <w:br/>
        <w:t>la compasión nacerá con igual o incluso mayor fuerza gra-</w:t>
      </w:r>
      <w:r w:rsidRPr="0085551A">
        <w:rPr>
          <w:sz w:val="20"/>
          <w:szCs w:val="20"/>
        </w:rPr>
        <w:br/>
        <w:t>cias a la excepcional capacidad de percibir el sonido: el</w:t>
      </w:r>
      <w:r w:rsidRPr="0085551A">
        <w:rPr>
          <w:sz w:val="20"/>
          <w:szCs w:val="20"/>
        </w:rPr>
        <w:br w:type="page"/>
      </w:r>
      <w:r>
        <w:rPr>
          <w:rStyle w:val="Cdigodebarras"/>
        </w:rPr>
        <w:lastRenderedPageBreak/>
        <w:t>llanto, los gemidos, la misma voz, son tanto o más elo-</w:t>
      </w:r>
      <w:r>
        <w:rPr>
          <w:rStyle w:val="Cdigodebarras"/>
        </w:rPr>
        <w:br/>
        <w:t>cuentes para suscitar la piedad hacia el que sufre.</w:t>
      </w:r>
    </w:p>
    <w:p w:rsidR="00EB345F" w:rsidRDefault="0002303A">
      <w:pPr>
        <w:pStyle w:val="Cdigodebarras0"/>
        <w:shd w:val="clear" w:color="auto" w:fill="auto"/>
        <w:spacing w:line="245" w:lineRule="exact"/>
        <w:ind w:left="20" w:right="20" w:firstLine="320"/>
        <w:jc w:val="both"/>
      </w:pPr>
      <w:r>
        <w:t>Pero esta rectificación no afecta en absoluto la tesis</w:t>
      </w:r>
      <w:r>
        <w:br/>
        <w:t>empirista central de Diderot: los sentidos son nuestros</w:t>
      </w:r>
      <w:r>
        <w:br/>
        <w:t>maestros. De esta manera, radicaliza la teoría de Locke y</w:t>
      </w:r>
      <w:r>
        <w:br/>
        <w:t>trasciende el ámbito gnoseológico para pasar al moral y</w:t>
      </w:r>
      <w:r>
        <w:br/>
        <w:t>metafísico, es decir, a un pensamiento con posibilidad de</w:t>
      </w:r>
      <w:r>
        <w:br/>
        <w:t>importantes consecuencias sociales.</w:t>
      </w:r>
    </w:p>
    <w:p w:rsidR="00EB345F" w:rsidRDefault="0002303A">
      <w:pPr>
        <w:pStyle w:val="Cdigodebarras0"/>
        <w:shd w:val="clear" w:color="auto" w:fill="auto"/>
        <w:spacing w:line="245" w:lineRule="exact"/>
        <w:ind w:left="20" w:right="20" w:firstLine="320"/>
        <w:jc w:val="both"/>
      </w:pPr>
      <w:r>
        <w:t>A estas alteraciones del orden establecido se refiere</w:t>
      </w:r>
      <w:r>
        <w:br/>
        <w:t>Corneille-Frangois de Nelis, obispo de Anvers, en una obra</w:t>
      </w:r>
      <w:r>
        <w:br/>
        <w:t>de reacción contra la Ilustración, una obra de las «Anti-</w:t>
      </w:r>
      <w:r>
        <w:br/>
        <w:t>Luces». El ciego de la montaña: Diálogos filosóficos (1795)</w:t>
      </w:r>
      <w:r>
        <w:br/>
        <w:t>es un intento de responder a los filósofos ilustrados con</w:t>
      </w:r>
      <w:r>
        <w:br/>
        <w:t>argumentos no extraídos de la Revelación. Nuevamente, el</w:t>
      </w:r>
      <w:r>
        <w:br/>
        <w:t>prestigio del ciego como aquel capaz de traspasar las ti-</w:t>
      </w:r>
      <w:r>
        <w:br/>
        <w:t>nieblas inspira la figura del sabio solitario que, privado de</w:t>
      </w:r>
      <w:r>
        <w:br/>
        <w:t>la vista y ajeno a las pasiones e intereses mundanos, pre-</w:t>
      </w:r>
      <w:r>
        <w:br/>
        <w:t>viene a la humanidad sobre sus errores. Pero ahora el</w:t>
      </w:r>
      <w:r>
        <w:br/>
        <w:t>mensaje es contrario al de Diderot. El ciego de la montaña</w:t>
      </w:r>
      <w:r>
        <w:br/>
        <w:t>advierte sobre los peligros de la crítica ilustrada a la reli-</w:t>
      </w:r>
      <w:r>
        <w:br/>
        <w:t>gión. Curiosa aunque no inexplicablemente, la argumenta-</w:t>
      </w:r>
      <w:r>
        <w:br/>
        <w:t>ción sufre cierto contagio del pensamiento utilitarista</w:t>
      </w:r>
      <w:r>
        <w:br/>
        <w:t>avant la lettre del siglo XVIII: se admite que la felicidad es</w:t>
      </w:r>
      <w:r>
        <w:br/>
        <w:t>la meta. El ateísmo, afirma, no conduce a la felicidad, ya</w:t>
      </w:r>
      <w:r>
        <w:br/>
        <w:t>que el ser humano nunca podrá alcanzarla sin la garantía</w:t>
      </w:r>
      <w:r>
        <w:br/>
        <w:t>de subsistir tras la muerte. ¿Acaso puede disfrutar del pla-</w:t>
      </w:r>
      <w:r>
        <w:br/>
        <w:t>cer momentáneo si piensa que la muerte implicará la diso-</w:t>
      </w:r>
      <w:r>
        <w:br/>
        <w:t>lución en la nada? Así, la religión aparece como seguro de</w:t>
      </w:r>
      <w:r>
        <w:br/>
        <w:t>vida eterna que permite disfrutar plenamente de la terre-</w:t>
      </w:r>
      <w:r>
        <w:br/>
        <w:t>na. Por otra parte, se le asigna claramente un objetivo de</w:t>
      </w:r>
      <w:r>
        <w:br/>
        <w:t>freno sociopolítico que tampoco estaba ausente en algunos</w:t>
      </w:r>
      <w:r>
        <w:br/>
        <w:t>artículos de la misma Enciclopedia (artículos «Ateísmo»,</w:t>
      </w:r>
      <w:r>
        <w:br/>
        <w:t>«Cristianismo»): la abolición de la jerarquía divina implica</w:t>
      </w:r>
      <w:r>
        <w:br/>
        <w:t>una exigencia de igualdad entre todos los hombres. Esta</w:t>
      </w:r>
      <w:r>
        <w:br/>
        <w:t>abre las puertas de la venganza y la violencia contra los</w:t>
      </w:r>
      <w:r>
        <w:br/>
        <w:t>más privilegiados.</w:t>
      </w:r>
    </w:p>
    <w:p w:rsidR="00EB345F" w:rsidRPr="0085551A" w:rsidRDefault="0002303A">
      <w:pPr>
        <w:pStyle w:val="Cdigodebarras0"/>
        <w:shd w:val="clear" w:color="auto" w:fill="auto"/>
        <w:spacing w:line="245" w:lineRule="exact"/>
        <w:ind w:left="20" w:right="20" w:firstLine="320"/>
        <w:jc w:val="both"/>
      </w:pPr>
      <w:r>
        <w:t>El ciego del obispo de Anvers señala las consecuencias</w:t>
      </w:r>
      <w:r>
        <w:br/>
        <w:t>del discurso de los filósofos. El «ciego de la montaña», cre-</w:t>
      </w:r>
      <w:r>
        <w:br w:type="page"/>
      </w:r>
      <w:r w:rsidRPr="0085551A">
        <w:rPr>
          <w:rStyle w:val="Cuerpodeltexto"/>
          <w:sz w:val="20"/>
          <w:szCs w:val="20"/>
        </w:rPr>
        <w:lastRenderedPageBreak/>
        <w:t>yente, sabio y profeta, reverente con la divinidad, y los fi-</w:t>
      </w:r>
      <w:r w:rsidRPr="0085551A">
        <w:rPr>
          <w:rStyle w:val="Cuerpodeltexto"/>
          <w:sz w:val="20"/>
          <w:szCs w:val="20"/>
        </w:rPr>
        <w:br/>
        <w:t>lósofos escépticos invidentes de Diderot encarnan la gran</w:t>
      </w:r>
      <w:r w:rsidRPr="0085551A">
        <w:rPr>
          <w:rStyle w:val="Cuerpodeltexto"/>
          <w:sz w:val="20"/>
          <w:szCs w:val="20"/>
        </w:rPr>
        <w:br/>
        <w:t>polémica del siglo XVIII entre la apologética religiosa, los</w:t>
      </w:r>
      <w:r w:rsidRPr="0085551A">
        <w:rPr>
          <w:rStyle w:val="Cuerpodeltexto"/>
          <w:sz w:val="20"/>
          <w:szCs w:val="20"/>
        </w:rPr>
        <w:br/>
        <w:t>deístas a la manera de Voltaire y los materialistas ateos</w:t>
      </w:r>
      <w:r w:rsidRPr="0085551A">
        <w:rPr>
          <w:rStyle w:val="Cuerpodeltexto"/>
          <w:sz w:val="20"/>
          <w:szCs w:val="20"/>
        </w:rPr>
        <w:br/>
        <w:t>como el barón d’Holbach y el mismo Diderot.</w:t>
      </w:r>
    </w:p>
    <w:p w:rsidR="00EB345F" w:rsidRPr="0085551A" w:rsidRDefault="0002303A">
      <w:pPr>
        <w:pStyle w:val="Cuerpodeltexto0"/>
        <w:shd w:val="clear" w:color="auto" w:fill="auto"/>
        <w:spacing w:before="0"/>
        <w:ind w:left="20" w:right="20" w:firstLine="300"/>
        <w:rPr>
          <w:sz w:val="20"/>
          <w:szCs w:val="20"/>
        </w:rPr>
      </w:pPr>
      <w:r w:rsidRPr="0085551A">
        <w:rPr>
          <w:sz w:val="20"/>
          <w:szCs w:val="20"/>
        </w:rPr>
        <w:t>Conectada con la investigación sobre el origen, posibi-</w:t>
      </w:r>
      <w:r w:rsidRPr="0085551A">
        <w:rPr>
          <w:sz w:val="20"/>
          <w:szCs w:val="20"/>
        </w:rPr>
        <w:br/>
        <w:t>lidad y límites del conocimiento, encontramos otra figura</w:t>
      </w:r>
      <w:r w:rsidRPr="0085551A">
        <w:rPr>
          <w:sz w:val="20"/>
          <w:szCs w:val="20"/>
        </w:rPr>
        <w:br/>
        <w:t>de la diferencia que en el siglo XVIII suscita un gran inte-</w:t>
      </w:r>
      <w:r w:rsidRPr="0085551A">
        <w:rPr>
          <w:sz w:val="20"/>
          <w:szCs w:val="20"/>
        </w:rPr>
        <w:br/>
        <w:t>rés: el genio. ¿En qué consiste su naturaleza y cuál es su</w:t>
      </w:r>
      <w:r w:rsidRPr="0085551A">
        <w:rPr>
          <w:sz w:val="20"/>
          <w:szCs w:val="20"/>
        </w:rPr>
        <w:br/>
        <w:t>origen? Las discusiones de la época se apoyan en las teo-</w:t>
      </w:r>
      <w:r w:rsidRPr="0085551A">
        <w:rPr>
          <w:sz w:val="20"/>
          <w:szCs w:val="20"/>
        </w:rPr>
        <w:br/>
        <w:t>rías de Platón y Aristóteles sobre el tema, oscilando así en-</w:t>
      </w:r>
      <w:r w:rsidRPr="0085551A">
        <w:rPr>
          <w:sz w:val="20"/>
          <w:szCs w:val="20"/>
        </w:rPr>
        <w:br/>
        <w:t>tre el concepto de genio como locura divina del primero y</w:t>
      </w:r>
      <w:r w:rsidRPr="0085551A">
        <w:rPr>
          <w:sz w:val="20"/>
          <w:szCs w:val="20"/>
        </w:rPr>
        <w:br/>
        <w:t>la capacidad inventiva no intrínsecamente opuesta a la ra-</w:t>
      </w:r>
      <w:r w:rsidRPr="0085551A">
        <w:rPr>
          <w:sz w:val="20"/>
          <w:szCs w:val="20"/>
        </w:rPr>
        <w:br/>
        <w:t>zón del segundo.</w:t>
      </w:r>
    </w:p>
    <w:p w:rsidR="00EB345F" w:rsidRPr="0085551A" w:rsidRDefault="0002303A">
      <w:pPr>
        <w:pStyle w:val="Cuerpodeltexto0"/>
        <w:shd w:val="clear" w:color="auto" w:fill="auto"/>
        <w:spacing w:before="0"/>
        <w:ind w:left="20" w:right="20" w:firstLine="300"/>
        <w:rPr>
          <w:sz w:val="20"/>
          <w:szCs w:val="20"/>
        </w:rPr>
      </w:pPr>
      <w:r w:rsidRPr="0085551A">
        <w:rPr>
          <w:sz w:val="20"/>
          <w:szCs w:val="20"/>
        </w:rPr>
        <w:t>El texto de Vauvenargues que se incluye opone «genio»</w:t>
      </w:r>
      <w:r w:rsidRPr="0085551A">
        <w:rPr>
          <w:sz w:val="20"/>
          <w:szCs w:val="20"/>
        </w:rPr>
        <w:br/>
      </w:r>
      <w:r w:rsidRPr="0085551A">
        <w:rPr>
          <w:rStyle w:val="CuerpodeltextoCursiva"/>
          <w:sz w:val="20"/>
          <w:szCs w:val="20"/>
        </w:rPr>
        <w:t>(génie)</w:t>
      </w:r>
      <w:r w:rsidRPr="0085551A">
        <w:rPr>
          <w:sz w:val="20"/>
          <w:szCs w:val="20"/>
        </w:rPr>
        <w:t xml:space="preserve"> e «ingenio» </w:t>
      </w:r>
      <w:r w:rsidRPr="0085551A">
        <w:rPr>
          <w:rStyle w:val="CuerpodeltextoCursiva"/>
          <w:sz w:val="20"/>
          <w:szCs w:val="20"/>
        </w:rPr>
        <w:t>(esprit),</w:t>
      </w:r>
      <w:r w:rsidRPr="0085551A">
        <w:rPr>
          <w:sz w:val="20"/>
          <w:szCs w:val="20"/>
        </w:rPr>
        <w:t xml:space="preserve"> anticipando claramente las</w:t>
      </w:r>
      <w:r w:rsidRPr="0085551A">
        <w:rPr>
          <w:sz w:val="20"/>
          <w:szCs w:val="20"/>
        </w:rPr>
        <w:br/>
        <w:t xml:space="preserve">teorías de la </w:t>
      </w:r>
      <w:r w:rsidRPr="0085551A">
        <w:rPr>
          <w:rStyle w:val="CuerpodeltextoCursiva"/>
          <w:sz w:val="20"/>
          <w:szCs w:val="20"/>
        </w:rPr>
        <w:t>Crítica del Juicio</w:t>
      </w:r>
      <w:r w:rsidRPr="0085551A">
        <w:rPr>
          <w:sz w:val="20"/>
          <w:szCs w:val="20"/>
        </w:rPr>
        <w:t xml:space="preserve"> en las que Kant definirá al</w:t>
      </w:r>
      <w:r w:rsidRPr="0085551A">
        <w:rPr>
          <w:sz w:val="20"/>
          <w:szCs w:val="20"/>
        </w:rPr>
        <w:br/>
        <w:t>genio como «disposición mental innata mediante la cual</w:t>
      </w:r>
      <w:r w:rsidRPr="0085551A">
        <w:rPr>
          <w:sz w:val="20"/>
          <w:szCs w:val="20"/>
        </w:rPr>
        <w:br/>
        <w:t>la Naturaleza da la regla al arte». Según Vauvenargues,</w:t>
      </w:r>
      <w:r w:rsidRPr="0085551A">
        <w:rPr>
          <w:sz w:val="20"/>
          <w:szCs w:val="20"/>
        </w:rPr>
        <w:br/>
        <w:t>mientras que el ingenio se limita a crear obras de buen</w:t>
      </w:r>
      <w:r w:rsidRPr="0085551A">
        <w:rPr>
          <w:sz w:val="20"/>
          <w:szCs w:val="20"/>
        </w:rPr>
        <w:br/>
        <w:t>gusto que se acomodan a las reglas dadas por el arte de su</w:t>
      </w:r>
      <w:r w:rsidRPr="0085551A">
        <w:rPr>
          <w:sz w:val="20"/>
          <w:szCs w:val="20"/>
        </w:rPr>
        <w:br/>
        <w:t>época, el genio está vinculado a la Naturaleza. El ingenio o</w:t>
      </w:r>
      <w:r w:rsidRPr="0085551A">
        <w:rPr>
          <w:sz w:val="20"/>
          <w:szCs w:val="20"/>
        </w:rPr>
        <w:br/>
        <w:t xml:space="preserve">talento </w:t>
      </w:r>
      <w:r w:rsidRPr="0085551A">
        <w:rPr>
          <w:rStyle w:val="CuerpodeltextoCursiva"/>
          <w:sz w:val="20"/>
          <w:szCs w:val="20"/>
        </w:rPr>
        <w:t>(esprit)</w:t>
      </w:r>
      <w:r w:rsidRPr="0085551A">
        <w:rPr>
          <w:sz w:val="20"/>
          <w:szCs w:val="20"/>
        </w:rPr>
        <w:t xml:space="preserve"> no implica la capacidad de crear produ-</w:t>
      </w:r>
      <w:r w:rsidRPr="0085551A">
        <w:rPr>
          <w:sz w:val="20"/>
          <w:szCs w:val="20"/>
        </w:rPr>
        <w:br/>
        <w:t>ciendo sus propias reglas, como lo hace el genio.</w:t>
      </w:r>
    </w:p>
    <w:p w:rsidR="00EB345F" w:rsidRPr="0085551A" w:rsidRDefault="0002303A">
      <w:pPr>
        <w:pStyle w:val="Cuerpodeltexto0"/>
        <w:shd w:val="clear" w:color="auto" w:fill="auto"/>
        <w:spacing w:before="0"/>
        <w:ind w:left="20" w:right="20" w:firstLine="300"/>
        <w:rPr>
          <w:sz w:val="20"/>
          <w:szCs w:val="20"/>
        </w:rPr>
      </w:pPr>
      <w:r w:rsidRPr="0085551A">
        <w:rPr>
          <w:sz w:val="20"/>
          <w:szCs w:val="20"/>
        </w:rPr>
        <w:t>Se ha visto en Vauvenargues (8) un predecesor de</w:t>
      </w:r>
      <w:r w:rsidRPr="0085551A">
        <w:rPr>
          <w:sz w:val="20"/>
          <w:szCs w:val="20"/>
        </w:rPr>
        <w:br/>
        <w:t>Nietzsche, entre otras razones por negar la posibilidad de</w:t>
      </w:r>
      <w:r w:rsidRPr="0085551A">
        <w:rPr>
          <w:sz w:val="20"/>
          <w:szCs w:val="20"/>
        </w:rPr>
        <w:br/>
        <w:t>una moral racional universal, alegando la diversidad de</w:t>
      </w:r>
      <w:r w:rsidRPr="0085551A">
        <w:rPr>
          <w:sz w:val="20"/>
          <w:szCs w:val="20"/>
        </w:rPr>
        <w:br/>
        <w:t>caracteres y la desigualdad de niveles de genio entre los</w:t>
      </w:r>
      <w:r w:rsidRPr="0085551A">
        <w:rPr>
          <w:sz w:val="20"/>
          <w:szCs w:val="20"/>
        </w:rPr>
        <w:br/>
        <w:t>hombres. Según sus teorías, el genio, ser excepcional, se</w:t>
      </w:r>
      <w:r w:rsidRPr="0085551A">
        <w:rPr>
          <w:sz w:val="20"/>
          <w:szCs w:val="20"/>
        </w:rPr>
        <w:br/>
        <w:t>caracteriza por la capacidad de armonizar y unificar dife-</w:t>
      </w:r>
      <w:r w:rsidRPr="0085551A">
        <w:rPr>
          <w:sz w:val="20"/>
          <w:szCs w:val="20"/>
        </w:rPr>
        <w:br/>
        <w:t>rentes cualidades.</w:t>
      </w:r>
    </w:p>
    <w:p w:rsidR="00EB345F" w:rsidRPr="0085551A" w:rsidRDefault="0002303A">
      <w:pPr>
        <w:pStyle w:val="Cuerpodeltexto0"/>
        <w:shd w:val="clear" w:color="auto" w:fill="auto"/>
        <w:spacing w:before="0" w:after="331"/>
        <w:ind w:left="20" w:right="20" w:firstLine="300"/>
        <w:rPr>
          <w:sz w:val="20"/>
          <w:szCs w:val="20"/>
        </w:rPr>
      </w:pPr>
      <w:r w:rsidRPr="0085551A">
        <w:rPr>
          <w:sz w:val="20"/>
          <w:szCs w:val="20"/>
        </w:rPr>
        <w:t>Vauvenargues no se limita a considerar el genio desde</w:t>
      </w:r>
      <w:r w:rsidRPr="0085551A">
        <w:rPr>
          <w:sz w:val="20"/>
          <w:szCs w:val="20"/>
        </w:rPr>
        <w:br/>
        <w:t>un enfoque exclusivamente estético, sino que atiende tam-</w:t>
      </w:r>
      <w:r w:rsidRPr="0085551A">
        <w:rPr>
          <w:sz w:val="20"/>
          <w:szCs w:val="20"/>
        </w:rPr>
        <w:br/>
        <w:t>bién a otras manifestaciones de la genialidad en la políti</w:t>
      </w:r>
      <w:r w:rsidR="0085551A" w:rsidRPr="0085551A">
        <w:rPr>
          <w:sz w:val="20"/>
          <w:szCs w:val="20"/>
        </w:rPr>
        <w:t>ca, en la guerra...</w:t>
      </w:r>
    </w:p>
    <w:p w:rsidR="00EB345F" w:rsidRDefault="0002303A">
      <w:pPr>
        <w:pStyle w:val="Cuerpodeltexto50"/>
        <w:numPr>
          <w:ilvl w:val="0"/>
          <w:numId w:val="2"/>
        </w:numPr>
        <w:shd w:val="clear" w:color="auto" w:fill="auto"/>
        <w:tabs>
          <w:tab w:val="left" w:pos="606"/>
        </w:tabs>
        <w:spacing w:before="0" w:line="206" w:lineRule="exact"/>
        <w:ind w:left="20" w:right="20" w:firstLine="300"/>
        <w:jc w:val="both"/>
      </w:pPr>
      <w:r>
        <w:t xml:space="preserve">Señalamos </w:t>
      </w:r>
      <w:r>
        <w:rPr>
          <w:lang w:val="fr-FR"/>
        </w:rPr>
        <w:t xml:space="preserve">que Luc de Clapiers, </w:t>
      </w:r>
      <w:r>
        <w:t>marqués de Vauvernaques</w:t>
      </w:r>
      <w:r>
        <w:br/>
        <w:t>(1715-1747), maestro en el análisis de las pasiones, se dedicó a la fi-</w:t>
      </w:r>
      <w:r>
        <w:br/>
        <w:t>losofía porque sus problemas físicos frustraron su vocación militar.</w:t>
      </w:r>
      <w:r>
        <w:br w:type="page"/>
      </w:r>
    </w:p>
    <w:p w:rsidR="00EB345F" w:rsidRPr="0085551A" w:rsidRDefault="0002303A">
      <w:pPr>
        <w:pStyle w:val="Cuerpodeltexto0"/>
        <w:shd w:val="clear" w:color="auto" w:fill="auto"/>
        <w:spacing w:before="0"/>
        <w:ind w:left="20" w:right="20"/>
        <w:rPr>
          <w:sz w:val="20"/>
          <w:szCs w:val="20"/>
        </w:rPr>
      </w:pPr>
      <w:r w:rsidRPr="0085551A">
        <w:rPr>
          <w:sz w:val="20"/>
          <w:szCs w:val="20"/>
        </w:rPr>
        <w:lastRenderedPageBreak/>
        <w:t>Lo mismo hace el marqués de Saint</w:t>
      </w:r>
      <w:r w:rsidRPr="0085551A">
        <w:rPr>
          <w:sz w:val="20"/>
          <w:szCs w:val="20"/>
        </w:rPr>
        <w:br/>
        <w:t>Lambert (1716-1803), célebre poeta considerado en su</w:t>
      </w:r>
      <w:r w:rsidRPr="0085551A">
        <w:rPr>
          <w:sz w:val="20"/>
          <w:szCs w:val="20"/>
        </w:rPr>
        <w:br/>
        <w:t>época un exquisito hombre de mundo, en su artículo «Ge-</w:t>
      </w:r>
      <w:r w:rsidRPr="0085551A">
        <w:rPr>
          <w:sz w:val="20"/>
          <w:szCs w:val="20"/>
        </w:rPr>
        <w:br/>
        <w:t xml:space="preserve">nio» de la </w:t>
      </w:r>
      <w:r w:rsidRPr="0085551A">
        <w:rPr>
          <w:rStyle w:val="CuerpodeltextoCursiva"/>
          <w:sz w:val="20"/>
          <w:szCs w:val="20"/>
        </w:rPr>
        <w:t>Enciclopedia,</w:t>
      </w:r>
      <w:r w:rsidRPr="0085551A">
        <w:rPr>
          <w:sz w:val="20"/>
          <w:szCs w:val="20"/>
        </w:rPr>
        <w:t xml:space="preserve"> del cual esta antología reproduce</w:t>
      </w:r>
      <w:r w:rsidRPr="0085551A">
        <w:rPr>
          <w:sz w:val="20"/>
          <w:szCs w:val="20"/>
        </w:rPr>
        <w:br/>
        <w:t>algunos fragmentos. En su artículo resulta interesante</w:t>
      </w:r>
      <w:r w:rsidRPr="0085551A">
        <w:rPr>
          <w:sz w:val="20"/>
          <w:szCs w:val="20"/>
        </w:rPr>
        <w:br/>
        <w:t>destacar el temor y la desconfianza manifestados ante las</w:t>
      </w:r>
      <w:r w:rsidRPr="0085551A">
        <w:rPr>
          <w:sz w:val="20"/>
          <w:szCs w:val="20"/>
        </w:rPr>
        <w:br/>
        <w:t>invenciones del genio en política. Afirma el autor que el fi-</w:t>
      </w:r>
      <w:r w:rsidRPr="0085551A">
        <w:rPr>
          <w:sz w:val="20"/>
          <w:szCs w:val="20"/>
        </w:rPr>
        <w:br/>
        <w:t>lósofo no perjudica a nadie al poner sobre el papel sus</w:t>
      </w:r>
      <w:r w:rsidRPr="0085551A">
        <w:rPr>
          <w:sz w:val="20"/>
          <w:szCs w:val="20"/>
        </w:rPr>
        <w:br/>
        <w:t>teorías, mientras que la traducción política de las produc-</w:t>
      </w:r>
      <w:r w:rsidRPr="0085551A">
        <w:rPr>
          <w:sz w:val="20"/>
          <w:szCs w:val="20"/>
        </w:rPr>
        <w:br/>
        <w:t>ciones del pensamiento genial puede provocar grandes</w:t>
      </w:r>
      <w:r w:rsidRPr="0085551A">
        <w:rPr>
          <w:sz w:val="20"/>
          <w:szCs w:val="20"/>
        </w:rPr>
        <w:br/>
        <w:t>desdichas. Encontramos, así, en este enciclopedista una</w:t>
      </w:r>
      <w:r w:rsidRPr="0085551A">
        <w:rPr>
          <w:sz w:val="20"/>
          <w:szCs w:val="20"/>
        </w:rPr>
        <w:br/>
        <w:t>reflexión que anticipa las críticas postmodernas a las uto-</w:t>
      </w:r>
      <w:r w:rsidRPr="0085551A">
        <w:rPr>
          <w:sz w:val="20"/>
          <w:szCs w:val="20"/>
        </w:rPr>
        <w:br/>
        <w:t>pías de la razón: una prueba más de la complejidad y ri-</w:t>
      </w:r>
      <w:r w:rsidRPr="0085551A">
        <w:rPr>
          <w:sz w:val="20"/>
          <w:szCs w:val="20"/>
        </w:rPr>
        <w:br/>
        <w:t>queza del pensamiento ilustrado no reductible a fórmulas</w:t>
      </w:r>
      <w:r w:rsidRPr="0085551A">
        <w:rPr>
          <w:sz w:val="20"/>
          <w:szCs w:val="20"/>
        </w:rPr>
        <w:br/>
        <w:t>abstractas y esquemas racionalistas nefastos, como a me-</w:t>
      </w:r>
      <w:r w:rsidRPr="0085551A">
        <w:rPr>
          <w:sz w:val="20"/>
          <w:szCs w:val="20"/>
        </w:rPr>
        <w:br/>
        <w:t>nudo se le quiere presentar.</w:t>
      </w:r>
    </w:p>
    <w:p w:rsidR="00EB345F" w:rsidRPr="0085551A" w:rsidRDefault="0002303A">
      <w:pPr>
        <w:pStyle w:val="Cuerpodeltexto0"/>
        <w:shd w:val="clear" w:color="auto" w:fill="auto"/>
        <w:spacing w:before="0"/>
        <w:ind w:left="20" w:right="20" w:firstLine="320"/>
        <w:rPr>
          <w:sz w:val="20"/>
          <w:szCs w:val="20"/>
        </w:rPr>
      </w:pPr>
      <w:r w:rsidRPr="0085551A">
        <w:rPr>
          <w:sz w:val="20"/>
          <w:szCs w:val="20"/>
        </w:rPr>
        <w:t>En la oposición entre imitación e invención, gusto y</w:t>
      </w:r>
      <w:r w:rsidRPr="0085551A">
        <w:rPr>
          <w:sz w:val="20"/>
          <w:szCs w:val="20"/>
        </w:rPr>
        <w:br/>
        <w:t>originalidad, ingenio y genio, se perfila la creación de una</w:t>
      </w:r>
      <w:r w:rsidRPr="0085551A">
        <w:rPr>
          <w:sz w:val="20"/>
          <w:szCs w:val="20"/>
        </w:rPr>
        <w:br/>
        <w:t>figura impugnadora del orden presente: la del hombre in-</w:t>
      </w:r>
      <w:r w:rsidRPr="0085551A">
        <w:rPr>
          <w:sz w:val="20"/>
          <w:szCs w:val="20"/>
        </w:rPr>
        <w:br/>
        <w:t>novador que anticipa el futuro y lo hace realidad introdu-</w:t>
      </w:r>
      <w:r w:rsidRPr="0085551A">
        <w:rPr>
          <w:sz w:val="20"/>
          <w:szCs w:val="20"/>
        </w:rPr>
        <w:br/>
        <w:t>ciéndolo de manera abrupta en la monotonía repetitiva</w:t>
      </w:r>
      <w:r w:rsidRPr="0085551A">
        <w:rPr>
          <w:sz w:val="20"/>
          <w:szCs w:val="20"/>
        </w:rPr>
        <w:br/>
        <w:t>de lo cotidiano y ya conocido. En todos los textos recogi-</w:t>
      </w:r>
      <w:r w:rsidRPr="0085551A">
        <w:rPr>
          <w:sz w:val="20"/>
          <w:szCs w:val="20"/>
        </w:rPr>
        <w:br/>
        <w:t>dos se advierte el germen de la posterior exaltación ro-</w:t>
      </w:r>
      <w:r w:rsidRPr="0085551A">
        <w:rPr>
          <w:sz w:val="20"/>
          <w:szCs w:val="20"/>
        </w:rPr>
        <w:br/>
        <w:t>mántica del genio: su carácter excepcional; su desinterés</w:t>
      </w:r>
      <w:r w:rsidRPr="0085551A">
        <w:rPr>
          <w:sz w:val="20"/>
          <w:szCs w:val="20"/>
        </w:rPr>
        <w:br/>
        <w:t>por las formas y conveniencias sociales, que puede inclu-</w:t>
      </w:r>
      <w:r w:rsidRPr="0085551A">
        <w:rPr>
          <w:sz w:val="20"/>
          <w:szCs w:val="20"/>
        </w:rPr>
        <w:br/>
        <w:t>so llevarle a ser huraño, como en el caso de Rousseau; su</w:t>
      </w:r>
      <w:r w:rsidRPr="0085551A">
        <w:rPr>
          <w:sz w:val="20"/>
          <w:szCs w:val="20"/>
        </w:rPr>
        <w:br/>
        <w:t>mirada penetrante, que le permite ver más allá que el co-</w:t>
      </w:r>
      <w:r w:rsidRPr="0085551A">
        <w:rPr>
          <w:sz w:val="20"/>
          <w:szCs w:val="20"/>
        </w:rPr>
        <w:br/>
        <w:t>mún de los hombres; su intuición opuesta a la sistematici-</w:t>
      </w:r>
      <w:r w:rsidRPr="0085551A">
        <w:rPr>
          <w:sz w:val="20"/>
          <w:szCs w:val="20"/>
        </w:rPr>
        <w:br/>
        <w:t>dad del artista de mero buen gusto o a la tarea esforzada</w:t>
      </w:r>
      <w:r w:rsidRPr="0085551A">
        <w:rPr>
          <w:sz w:val="20"/>
          <w:szCs w:val="20"/>
        </w:rPr>
        <w:br/>
        <w:t>del erudito.</w:t>
      </w:r>
    </w:p>
    <w:p w:rsidR="00EB345F" w:rsidRPr="0085551A" w:rsidRDefault="0002303A">
      <w:pPr>
        <w:pStyle w:val="Cuerpodeltexto0"/>
        <w:shd w:val="clear" w:color="auto" w:fill="auto"/>
        <w:spacing w:before="0"/>
        <w:ind w:left="20" w:right="20" w:firstLine="320"/>
        <w:rPr>
          <w:sz w:val="20"/>
          <w:szCs w:val="20"/>
        </w:rPr>
      </w:pPr>
      <w:r w:rsidRPr="0085551A">
        <w:rPr>
          <w:sz w:val="20"/>
          <w:szCs w:val="20"/>
        </w:rPr>
        <w:t>Observemos que esta noción de genio tiene también</w:t>
      </w:r>
      <w:r w:rsidRPr="0085551A">
        <w:rPr>
          <w:sz w:val="20"/>
          <w:szCs w:val="20"/>
        </w:rPr>
        <w:br/>
        <w:t>una lectura de género-sexo. Puede descubrirse en ella un</w:t>
      </w:r>
      <w:r w:rsidRPr="0085551A">
        <w:rPr>
          <w:sz w:val="20"/>
          <w:szCs w:val="20"/>
        </w:rPr>
        <w:br/>
        <w:t>rasgo marcadamente androcéntrico. Si las «preciosas» ya</w:t>
      </w:r>
      <w:r w:rsidRPr="0085551A">
        <w:rPr>
          <w:sz w:val="20"/>
          <w:szCs w:val="20"/>
        </w:rPr>
        <w:br/>
        <w:t>en el siglo XVII habían conquistado para las mujeres el po-</w:t>
      </w:r>
      <w:r w:rsidRPr="0085551A">
        <w:rPr>
          <w:sz w:val="20"/>
          <w:szCs w:val="20"/>
        </w:rPr>
        <w:br/>
        <w:t>der de determinar lo que era de buen o mal gusto en el</w:t>
      </w:r>
      <w:r w:rsidRPr="0085551A">
        <w:rPr>
          <w:sz w:val="20"/>
          <w:szCs w:val="20"/>
        </w:rPr>
        <w:br/>
        <w:t>arte y en las maneras, el genio, como figura varonil de</w:t>
      </w:r>
      <w:r w:rsidRPr="0085551A">
        <w:rPr>
          <w:sz w:val="20"/>
          <w:szCs w:val="20"/>
        </w:rPr>
        <w:br/>
        <w:t>ruptura, monstruo intempestivo, se arroga el derecho de</w:t>
      </w:r>
      <w:r w:rsidRPr="0085551A">
        <w:rPr>
          <w:sz w:val="20"/>
          <w:szCs w:val="20"/>
        </w:rPr>
        <w:br/>
        <w:t>violar las reglas y suplantar las ya existentes por otras. El</w:t>
      </w:r>
      <w:r w:rsidRPr="0085551A">
        <w:rPr>
          <w:sz w:val="20"/>
          <w:szCs w:val="20"/>
        </w:rPr>
        <w:br w:type="page"/>
      </w:r>
      <w:r w:rsidRPr="0085551A">
        <w:rPr>
          <w:sz w:val="20"/>
          <w:szCs w:val="20"/>
        </w:rPr>
        <w:lastRenderedPageBreak/>
        <w:t>artista de ingenio o mero talento aparece, así, como «afe-</w:t>
      </w:r>
      <w:r w:rsidRPr="0085551A">
        <w:rPr>
          <w:sz w:val="20"/>
          <w:szCs w:val="20"/>
        </w:rPr>
        <w:br/>
        <w:t>minado» producto de la educación y la cultura, en tanto</w:t>
      </w:r>
      <w:r w:rsidRPr="0085551A">
        <w:rPr>
          <w:sz w:val="20"/>
          <w:szCs w:val="20"/>
        </w:rPr>
        <w:br/>
        <w:t>que el genio se manifiesta (al menos en su condición bási-</w:t>
      </w:r>
      <w:r w:rsidRPr="0085551A">
        <w:rPr>
          <w:sz w:val="20"/>
          <w:szCs w:val="20"/>
        </w:rPr>
        <w:br/>
        <w:t>ca) como una viril generación espontánea producida por</w:t>
      </w:r>
      <w:r w:rsidRPr="0085551A">
        <w:rPr>
          <w:sz w:val="20"/>
          <w:szCs w:val="20"/>
        </w:rPr>
        <w:br/>
        <w:t>la Naturaleza. El par ingenio y genio dará lugar en Kant a</w:t>
      </w:r>
      <w:r w:rsidRPr="0085551A">
        <w:rPr>
          <w:sz w:val="20"/>
          <w:szCs w:val="20"/>
        </w:rPr>
        <w:br/>
        <w:t>la contraposición entre lo bello (femenino) y lo sublime</w:t>
      </w:r>
      <w:r w:rsidRPr="0085551A">
        <w:rPr>
          <w:sz w:val="20"/>
          <w:szCs w:val="20"/>
        </w:rPr>
        <w:br/>
        <w:t>(exclusivamente masculino) (9).</w:t>
      </w:r>
    </w:p>
    <w:p w:rsidR="00EB345F" w:rsidRPr="0085551A" w:rsidRDefault="0002303A">
      <w:pPr>
        <w:pStyle w:val="Cuerpodeltexto0"/>
        <w:shd w:val="clear" w:color="auto" w:fill="auto"/>
        <w:spacing w:before="0"/>
        <w:ind w:left="20" w:right="20" w:firstLine="300"/>
        <w:rPr>
          <w:sz w:val="20"/>
          <w:szCs w:val="20"/>
        </w:rPr>
      </w:pPr>
      <w:r w:rsidRPr="0085551A">
        <w:rPr>
          <w:sz w:val="20"/>
          <w:szCs w:val="20"/>
        </w:rPr>
        <w:t xml:space="preserve">La </w:t>
      </w:r>
      <w:r w:rsidRPr="0085551A">
        <w:rPr>
          <w:rStyle w:val="CuerpodeltextoCursiva"/>
          <w:sz w:val="20"/>
          <w:szCs w:val="20"/>
        </w:rPr>
        <w:t>Refutación de Helvecio</w:t>
      </w:r>
      <w:r w:rsidRPr="0085551A">
        <w:rPr>
          <w:sz w:val="20"/>
          <w:szCs w:val="20"/>
        </w:rPr>
        <w:t xml:space="preserve"> de Diderot muestra una sin-</w:t>
      </w:r>
      <w:r w:rsidRPr="0085551A">
        <w:rPr>
          <w:sz w:val="20"/>
          <w:szCs w:val="20"/>
        </w:rPr>
        <w:br/>
        <w:t>gular polémica entre dos materialistas. Mientras que Hel-</w:t>
      </w:r>
      <w:r w:rsidRPr="0085551A">
        <w:rPr>
          <w:sz w:val="20"/>
          <w:szCs w:val="20"/>
        </w:rPr>
        <w:br/>
        <w:t>vecio, en una línea que más tarde retomará el marxismo,</w:t>
      </w:r>
      <w:r w:rsidRPr="0085551A">
        <w:rPr>
          <w:sz w:val="20"/>
          <w:szCs w:val="20"/>
        </w:rPr>
        <w:br/>
        <w:t>atribuye exclusivamente la aparición del genio a factores</w:t>
      </w:r>
      <w:r w:rsidRPr="0085551A">
        <w:rPr>
          <w:sz w:val="20"/>
          <w:szCs w:val="20"/>
        </w:rPr>
        <w:br/>
        <w:t>externos tales como la organización político-social y la</w:t>
      </w:r>
      <w:r w:rsidRPr="0085551A">
        <w:rPr>
          <w:sz w:val="20"/>
          <w:szCs w:val="20"/>
        </w:rPr>
        <w:br/>
        <w:t>educación, Diderot, influido por sus lecturas del médico</w:t>
      </w:r>
      <w:r w:rsidRPr="0085551A">
        <w:rPr>
          <w:sz w:val="20"/>
          <w:szCs w:val="20"/>
        </w:rPr>
        <w:br/>
        <w:t>Pierre Roussel, disminuye el poder otorgado por Helvecio</w:t>
      </w:r>
      <w:r w:rsidRPr="0085551A">
        <w:rPr>
          <w:sz w:val="20"/>
          <w:szCs w:val="20"/>
        </w:rPr>
        <w:br/>
        <w:t>a tales factores, insistiendo en la preexistencia de elemen-</w:t>
      </w:r>
      <w:r w:rsidRPr="0085551A">
        <w:rPr>
          <w:sz w:val="20"/>
          <w:szCs w:val="20"/>
        </w:rPr>
        <w:br/>
        <w:t xml:space="preserve">tos constitucionales, biológicos, que serían condición </w:t>
      </w:r>
      <w:r w:rsidRPr="0085551A">
        <w:rPr>
          <w:rStyle w:val="CuerpodeltextoCursiva"/>
          <w:sz w:val="20"/>
          <w:szCs w:val="20"/>
        </w:rPr>
        <w:t>sine</w:t>
      </w:r>
      <w:r w:rsidRPr="0085551A">
        <w:rPr>
          <w:rStyle w:val="CuerpodeltextoCursiva"/>
          <w:sz w:val="20"/>
          <w:szCs w:val="20"/>
        </w:rPr>
        <w:br/>
        <w:t>qua non</w:t>
      </w:r>
      <w:r w:rsidRPr="0085551A">
        <w:rPr>
          <w:sz w:val="20"/>
          <w:szCs w:val="20"/>
        </w:rPr>
        <w:t xml:space="preserve"> del genio.</w:t>
      </w:r>
    </w:p>
    <w:p w:rsidR="00EB345F" w:rsidRPr="0085551A" w:rsidRDefault="0002303A">
      <w:pPr>
        <w:pStyle w:val="Cuerpodeltexto0"/>
        <w:shd w:val="clear" w:color="auto" w:fill="auto"/>
        <w:spacing w:before="0"/>
        <w:ind w:left="20" w:right="20" w:firstLine="300"/>
        <w:rPr>
          <w:sz w:val="20"/>
          <w:szCs w:val="20"/>
        </w:rPr>
      </w:pPr>
      <w:r w:rsidRPr="0085551A">
        <w:rPr>
          <w:sz w:val="20"/>
          <w:szCs w:val="20"/>
        </w:rPr>
        <w:t>En estos textos de Diderot podemos apreciar un rasgo</w:t>
      </w:r>
      <w:r w:rsidRPr="0085551A">
        <w:rPr>
          <w:sz w:val="20"/>
          <w:szCs w:val="20"/>
        </w:rPr>
        <w:br/>
        <w:t>particular de su pensamiento: la capacidad de matizar y de</w:t>
      </w:r>
      <w:r w:rsidRPr="0085551A">
        <w:rPr>
          <w:sz w:val="20"/>
          <w:szCs w:val="20"/>
        </w:rPr>
        <w:br/>
        <w:t>admitir una multiplicidad causal. Esta cualidad, no siem-</w:t>
      </w:r>
      <w:r w:rsidRPr="0085551A">
        <w:rPr>
          <w:sz w:val="20"/>
          <w:szCs w:val="20"/>
        </w:rPr>
        <w:br/>
        <w:t>pre presente en la Filosofía, es evidente en las correcciones</w:t>
      </w:r>
      <w:r w:rsidRPr="0085551A">
        <w:rPr>
          <w:sz w:val="20"/>
          <w:szCs w:val="20"/>
        </w:rPr>
        <w:br/>
        <w:t>que introduce a las afirmaciones rotundas y tajantes de</w:t>
      </w:r>
      <w:r w:rsidRPr="0085551A">
        <w:rPr>
          <w:sz w:val="20"/>
          <w:szCs w:val="20"/>
        </w:rPr>
        <w:br/>
        <w:t>Helvecio: el «dice Helvecio» y el consejo de Diderot «Decid»</w:t>
      </w:r>
      <w:r w:rsidRPr="0085551A">
        <w:rPr>
          <w:sz w:val="20"/>
          <w:szCs w:val="20"/>
        </w:rPr>
        <w:br/>
        <w:t>permiten medir la distancia que separa dos maneras de fi-</w:t>
      </w:r>
      <w:r w:rsidRPr="0085551A">
        <w:rPr>
          <w:sz w:val="20"/>
          <w:szCs w:val="20"/>
        </w:rPr>
        <w:br/>
        <w:t>losofar y dos temperamentos distintos. El matiz integrador</w:t>
      </w:r>
      <w:r w:rsidRPr="0085551A">
        <w:rPr>
          <w:sz w:val="20"/>
          <w:szCs w:val="20"/>
        </w:rPr>
        <w:br/>
        <w:t>es, quizás, un elemento muy importante para explicar la</w:t>
      </w:r>
      <w:r w:rsidRPr="0085551A">
        <w:rPr>
          <w:sz w:val="20"/>
          <w:szCs w:val="20"/>
        </w:rPr>
        <w:br/>
        <w:t>renovación actual del interés por la obra de Diderot.</w:t>
      </w:r>
    </w:p>
    <w:p w:rsidR="00EB345F" w:rsidRPr="0085551A" w:rsidRDefault="0002303A">
      <w:pPr>
        <w:pStyle w:val="Cuerpodeltexto0"/>
        <w:shd w:val="clear" w:color="auto" w:fill="auto"/>
        <w:spacing w:before="0" w:after="215"/>
        <w:ind w:left="20" w:right="20" w:firstLine="300"/>
        <w:rPr>
          <w:sz w:val="20"/>
          <w:szCs w:val="20"/>
        </w:rPr>
      </w:pPr>
      <w:r w:rsidRPr="0085551A">
        <w:rPr>
          <w:sz w:val="20"/>
          <w:szCs w:val="20"/>
        </w:rPr>
        <w:t>El diferente no siempre lo es por la excelencia. Una de</w:t>
      </w:r>
      <w:r w:rsidRPr="0085551A">
        <w:rPr>
          <w:sz w:val="20"/>
          <w:szCs w:val="20"/>
        </w:rPr>
        <w:br/>
        <w:t xml:space="preserve">las figuras del Otro por antonomasia es el </w:t>
      </w:r>
      <w:r w:rsidRPr="0085551A">
        <w:rPr>
          <w:rStyle w:val="CuerpodeltextoCursiva"/>
          <w:sz w:val="20"/>
          <w:szCs w:val="20"/>
        </w:rPr>
        <w:t>extranjero,</w:t>
      </w:r>
      <w:r w:rsidRPr="0085551A">
        <w:rPr>
          <w:sz w:val="20"/>
          <w:szCs w:val="20"/>
        </w:rPr>
        <w:t xml:space="preserve"> per-</w:t>
      </w:r>
      <w:r w:rsidRPr="0085551A">
        <w:rPr>
          <w:sz w:val="20"/>
          <w:szCs w:val="20"/>
        </w:rPr>
        <w:br/>
        <w:t>cibido como extraño por sus ropas, sus rasgos, sus costum-</w:t>
      </w:r>
      <w:r w:rsidRPr="0085551A">
        <w:rPr>
          <w:sz w:val="20"/>
          <w:szCs w:val="20"/>
        </w:rPr>
        <w:br/>
        <w:t>bres, su lengua y sus hábitos mentales. Esta percepción</w:t>
      </w:r>
      <w:r w:rsidRPr="0085551A">
        <w:rPr>
          <w:sz w:val="20"/>
          <w:szCs w:val="20"/>
        </w:rPr>
        <w:br/>
        <w:t>puede provocar admiración, xenofobia o paternalismo, se-</w:t>
      </w:r>
      <w:r w:rsidRPr="0085551A">
        <w:rPr>
          <w:sz w:val="20"/>
          <w:szCs w:val="20"/>
        </w:rPr>
        <w:br/>
        <w:t>gún las circunstancias. En las obras filosóficas y literarias</w:t>
      </w:r>
      <w:r w:rsidRPr="0085551A">
        <w:rPr>
          <w:sz w:val="20"/>
          <w:szCs w:val="20"/>
        </w:rPr>
        <w:br/>
        <w:t>del XVIII, la figura del extranjero es en gran parte una fic</w:t>
      </w:r>
      <w:r w:rsidR="0085551A">
        <w:t>ción, y los</w:t>
      </w:r>
    </w:p>
    <w:p w:rsidR="00EB345F" w:rsidRDefault="0002303A">
      <w:pPr>
        <w:pStyle w:val="Cuerpodeltexto50"/>
        <w:numPr>
          <w:ilvl w:val="0"/>
          <w:numId w:val="2"/>
        </w:numPr>
        <w:shd w:val="clear" w:color="auto" w:fill="auto"/>
        <w:tabs>
          <w:tab w:val="left" w:pos="586"/>
        </w:tabs>
        <w:spacing w:before="0" w:line="202" w:lineRule="exact"/>
        <w:ind w:left="20" w:right="20" w:firstLine="300"/>
        <w:jc w:val="both"/>
      </w:pPr>
      <w:r>
        <w:t>Sobre el tratamiento de los sexos en la filosofía de Kant y su si-</w:t>
      </w:r>
      <w:r>
        <w:br/>
        <w:t xml:space="preserve">militud con hermenéuticas alemanas actuales, ver </w:t>
      </w:r>
      <w:r>
        <w:rPr>
          <w:rStyle w:val="Cuerpodeltexto565ptoVersales"/>
        </w:rPr>
        <w:t>Posada Kubissa,</w:t>
      </w:r>
      <w:r>
        <w:rPr>
          <w:rStyle w:val="Cuerpodeltexto565ptoVersales"/>
        </w:rPr>
        <w:br/>
      </w:r>
      <w:r>
        <w:t xml:space="preserve">Luisa: «Cuando la razón práctica no es tan pura», en </w:t>
      </w:r>
      <w:r>
        <w:rPr>
          <w:rStyle w:val="Cuerpodeltexto5Cursiva"/>
        </w:rPr>
        <w:t>Isegoría. Revista</w:t>
      </w:r>
      <w:r>
        <w:rPr>
          <w:rStyle w:val="Cuerpodeltexto5Cursiva"/>
        </w:rPr>
        <w:br/>
        <w:t>de Filosofía Moral y Política,</w:t>
      </w:r>
      <w:r>
        <w:t xml:space="preserve"> n. ° 6, nov. 1992, pp. 17-36.</w:t>
      </w:r>
      <w:r>
        <w:br w:type="page"/>
      </w:r>
    </w:p>
    <w:p w:rsidR="00EB345F" w:rsidRPr="0085551A" w:rsidRDefault="0002303A">
      <w:pPr>
        <w:pStyle w:val="Cuerpodeltexto0"/>
        <w:shd w:val="clear" w:color="auto" w:fill="auto"/>
        <w:spacing w:before="0"/>
        <w:ind w:left="20" w:right="20"/>
        <w:rPr>
          <w:sz w:val="20"/>
          <w:szCs w:val="20"/>
        </w:rPr>
      </w:pPr>
      <w:r w:rsidRPr="0085551A">
        <w:rPr>
          <w:sz w:val="20"/>
          <w:szCs w:val="20"/>
        </w:rPr>
        <w:lastRenderedPageBreak/>
        <w:t>autores lo saben. Si, por ejemplo, comparamos</w:t>
      </w:r>
      <w:r w:rsidRPr="0085551A">
        <w:rPr>
          <w:sz w:val="20"/>
          <w:szCs w:val="20"/>
        </w:rPr>
        <w:br/>
        <w:t>algunos textos de Voltaire entre sí, o de Diderot, podemos</w:t>
      </w:r>
      <w:r w:rsidRPr="0085551A">
        <w:rPr>
          <w:sz w:val="20"/>
          <w:szCs w:val="20"/>
        </w:rPr>
        <w:br/>
        <w:t>constatar que no se llaman totalmente a engaño en cuanto</w:t>
      </w:r>
      <w:r w:rsidRPr="0085551A">
        <w:rPr>
          <w:sz w:val="20"/>
          <w:szCs w:val="20"/>
        </w:rPr>
        <w:br/>
        <w:t>a las cualidades humanas excelsas que adjudican al habi-</w:t>
      </w:r>
      <w:r w:rsidRPr="0085551A">
        <w:rPr>
          <w:sz w:val="20"/>
          <w:szCs w:val="20"/>
        </w:rPr>
        <w:br/>
        <w:t>tante de otros países y otras culturas elegidas como para-</w:t>
      </w:r>
      <w:r w:rsidRPr="0085551A">
        <w:rPr>
          <w:sz w:val="20"/>
          <w:szCs w:val="20"/>
        </w:rPr>
        <w:br/>
        <w:t>digma de la razón. Pero el modelo extranjero tiene un obje-</w:t>
      </w:r>
      <w:r w:rsidRPr="0085551A">
        <w:rPr>
          <w:sz w:val="20"/>
          <w:szCs w:val="20"/>
        </w:rPr>
        <w:br/>
        <w:t>tivo político (en el sentido amplio de este término): cambiar</w:t>
      </w:r>
      <w:r w:rsidRPr="0085551A">
        <w:rPr>
          <w:sz w:val="20"/>
          <w:szCs w:val="20"/>
        </w:rPr>
        <w:br/>
        <w:t>la misma sociedad francesa proponiéndole modelos que le</w:t>
      </w:r>
      <w:r w:rsidRPr="0085551A">
        <w:rPr>
          <w:sz w:val="20"/>
          <w:szCs w:val="20"/>
        </w:rPr>
        <w:br/>
        <w:t>convenzan acerca de la posibilidad real de mejorar la vida</w:t>
      </w:r>
      <w:r w:rsidRPr="0085551A">
        <w:rPr>
          <w:sz w:val="20"/>
          <w:szCs w:val="20"/>
        </w:rPr>
        <w:br/>
        <w:t>humana a través de la tolerancia religiosa, la organización</w:t>
      </w:r>
      <w:r w:rsidRPr="0085551A">
        <w:rPr>
          <w:sz w:val="20"/>
          <w:szCs w:val="20"/>
        </w:rPr>
        <w:br/>
        <w:t>racional de los recursos, la mejora de las leyes, la abolición</w:t>
      </w:r>
      <w:r w:rsidRPr="0085551A">
        <w:rPr>
          <w:sz w:val="20"/>
          <w:szCs w:val="20"/>
        </w:rPr>
        <w:br/>
        <w:t>de la esclavitud o la introducción de mejoras sanitarias.</w:t>
      </w:r>
    </w:p>
    <w:p w:rsidR="00EB345F" w:rsidRPr="0085551A" w:rsidRDefault="0002303A">
      <w:pPr>
        <w:pStyle w:val="Cuerpodeltexto0"/>
        <w:shd w:val="clear" w:color="auto" w:fill="auto"/>
        <w:spacing w:before="0"/>
        <w:ind w:left="20" w:right="20" w:firstLine="320"/>
        <w:rPr>
          <w:sz w:val="20"/>
          <w:szCs w:val="20"/>
        </w:rPr>
      </w:pPr>
      <w:r w:rsidRPr="0085551A">
        <w:rPr>
          <w:sz w:val="20"/>
          <w:szCs w:val="20"/>
        </w:rPr>
        <w:t>Inglaterra ocupa el lugar de honor de las naciones ad-</w:t>
      </w:r>
      <w:r w:rsidRPr="0085551A">
        <w:rPr>
          <w:sz w:val="20"/>
          <w:szCs w:val="20"/>
        </w:rPr>
        <w:br/>
        <w:t>miradas. Su organización política, la monarquía constitu-</w:t>
      </w:r>
      <w:r w:rsidRPr="0085551A">
        <w:rPr>
          <w:sz w:val="20"/>
          <w:szCs w:val="20"/>
        </w:rPr>
        <w:br/>
        <w:t>cional, es la preferida por los ilustrados, con la clara ex-</w:t>
      </w:r>
      <w:r w:rsidRPr="0085551A">
        <w:rPr>
          <w:sz w:val="20"/>
          <w:szCs w:val="20"/>
        </w:rPr>
        <w:br/>
        <w:t>cepción de Rousseau, que, como es sabido, se decanta por</w:t>
      </w:r>
      <w:r w:rsidRPr="0085551A">
        <w:rPr>
          <w:sz w:val="20"/>
          <w:szCs w:val="20"/>
        </w:rPr>
        <w:br/>
        <w:t>la democracia directa de los cantones suizos. Inglaterra,</w:t>
      </w:r>
      <w:r w:rsidRPr="0085551A">
        <w:rPr>
          <w:sz w:val="20"/>
          <w:szCs w:val="20"/>
        </w:rPr>
        <w:br/>
        <w:t>en la vía de una temprana revolución industrial, ofrece el</w:t>
      </w:r>
      <w:r w:rsidRPr="0085551A">
        <w:rPr>
          <w:sz w:val="20"/>
          <w:szCs w:val="20"/>
        </w:rPr>
        <w:br/>
        <w:t>espectáculo de una clase media emergente con nuevos</w:t>
      </w:r>
      <w:r w:rsidRPr="0085551A">
        <w:rPr>
          <w:sz w:val="20"/>
          <w:szCs w:val="20"/>
        </w:rPr>
        <w:br/>
        <w:t>gustos y costumbres: en la «polémica del lujo» que tiene</w:t>
      </w:r>
      <w:r w:rsidRPr="0085551A">
        <w:rPr>
          <w:sz w:val="20"/>
          <w:szCs w:val="20"/>
        </w:rPr>
        <w:br/>
        <w:t>lugar en Francia, el ideal inglés de confort sustituye a la</w:t>
      </w:r>
      <w:r w:rsidRPr="0085551A">
        <w:rPr>
          <w:sz w:val="20"/>
          <w:szCs w:val="20"/>
        </w:rPr>
        <w:br/>
        <w:t>ostentación aristocrática. El confortable interior inglés u</w:t>
      </w:r>
      <w:r w:rsidRPr="0085551A">
        <w:rPr>
          <w:sz w:val="20"/>
          <w:szCs w:val="20"/>
        </w:rPr>
        <w:br/>
        <w:t>holandés representado por la pintura de la época corres-</w:t>
      </w:r>
      <w:r w:rsidRPr="0085551A">
        <w:rPr>
          <w:sz w:val="20"/>
          <w:szCs w:val="20"/>
        </w:rPr>
        <w:br/>
        <w:t>ponde a un nuevo tipo humano elogiado por los filósofos.</w:t>
      </w:r>
      <w:r w:rsidRPr="0085551A">
        <w:rPr>
          <w:sz w:val="20"/>
          <w:szCs w:val="20"/>
        </w:rPr>
        <w:br/>
        <w:t>La moderación epicúrea en el placer preconizada por las</w:t>
      </w:r>
      <w:r w:rsidRPr="0085551A">
        <w:rPr>
          <w:sz w:val="20"/>
          <w:szCs w:val="20"/>
        </w:rPr>
        <w:br/>
        <w:t>Luces tiene su principal correlato socioeconómico en la In-</w:t>
      </w:r>
      <w:r w:rsidRPr="0085551A">
        <w:rPr>
          <w:sz w:val="20"/>
          <w:szCs w:val="20"/>
        </w:rPr>
        <w:br/>
        <w:t>glatera visitada por Voltaire.</w:t>
      </w:r>
    </w:p>
    <w:p w:rsidR="00EB345F" w:rsidRPr="0085551A" w:rsidRDefault="0002303A">
      <w:pPr>
        <w:pStyle w:val="Cuerpodeltexto0"/>
        <w:shd w:val="clear" w:color="auto" w:fill="auto"/>
        <w:spacing w:before="0"/>
        <w:ind w:left="20" w:right="20" w:firstLine="320"/>
        <w:rPr>
          <w:sz w:val="20"/>
          <w:szCs w:val="20"/>
        </w:rPr>
      </w:pPr>
      <w:r w:rsidRPr="0085551A">
        <w:rPr>
          <w:sz w:val="20"/>
          <w:szCs w:val="20"/>
        </w:rPr>
        <w:t xml:space="preserve">Esa Inglaterra de los primeros </w:t>
      </w:r>
      <w:r w:rsidRPr="0085551A">
        <w:rPr>
          <w:rStyle w:val="CuerpodeltextoCursiva"/>
          <w:sz w:val="20"/>
          <w:szCs w:val="20"/>
        </w:rPr>
        <w:t>free-thinkers,</w:t>
      </w:r>
      <w:r w:rsidRPr="0085551A">
        <w:rPr>
          <w:sz w:val="20"/>
          <w:szCs w:val="20"/>
        </w:rPr>
        <w:t xml:space="preserve"> «país de</w:t>
      </w:r>
      <w:r w:rsidRPr="0085551A">
        <w:rPr>
          <w:sz w:val="20"/>
          <w:szCs w:val="20"/>
        </w:rPr>
        <w:br/>
        <w:t>filósofos y pragmáticos», en palabras de Diderot, es, junto</w:t>
      </w:r>
      <w:r w:rsidRPr="0085551A">
        <w:rPr>
          <w:sz w:val="20"/>
          <w:szCs w:val="20"/>
        </w:rPr>
        <w:br/>
        <w:t>con América, la tierra de la libertad de cultos —libertad de</w:t>
      </w:r>
      <w:r w:rsidRPr="0085551A">
        <w:rPr>
          <w:sz w:val="20"/>
          <w:szCs w:val="20"/>
        </w:rPr>
        <w:br/>
        <w:t>la que no goza Francia—. Si, en la geografía volteriana de</w:t>
      </w:r>
      <w:r w:rsidRPr="0085551A">
        <w:rPr>
          <w:sz w:val="20"/>
          <w:szCs w:val="20"/>
        </w:rPr>
        <w:br/>
        <w:t>la intolerancia, Portugal y España ocupan los primeros</w:t>
      </w:r>
      <w:r w:rsidRPr="0085551A">
        <w:rPr>
          <w:sz w:val="20"/>
          <w:szCs w:val="20"/>
        </w:rPr>
        <w:br/>
        <w:t>puestos por la pervivencia de la Inquisición, el filósofo no</w:t>
      </w:r>
      <w:r w:rsidRPr="0085551A">
        <w:rPr>
          <w:sz w:val="20"/>
          <w:szCs w:val="20"/>
        </w:rPr>
        <w:br/>
        <w:t>deja de señalar que Francia está muy lejos de igualarse a</w:t>
      </w:r>
      <w:r w:rsidRPr="0085551A">
        <w:rPr>
          <w:sz w:val="20"/>
          <w:szCs w:val="20"/>
        </w:rPr>
        <w:br/>
        <w:t>los países anglosajones en este punto. El caso de la tortura</w:t>
      </w:r>
      <w:r w:rsidRPr="0085551A">
        <w:rPr>
          <w:sz w:val="20"/>
          <w:szCs w:val="20"/>
        </w:rPr>
        <w:br/>
        <w:t>y ejecución del caballero de la Barre da fe de ello. Voltaire</w:t>
      </w:r>
      <w:r w:rsidRPr="0085551A">
        <w:rPr>
          <w:sz w:val="20"/>
          <w:szCs w:val="20"/>
        </w:rPr>
        <w:br/>
        <w:t>señala que Francia se contenta con destacar entre las na-</w:t>
      </w:r>
      <w:r w:rsidRPr="0085551A">
        <w:rPr>
          <w:sz w:val="20"/>
          <w:szCs w:val="20"/>
        </w:rPr>
        <w:br/>
        <w:t>ciones europeas por sus peluqueros, sus modistos y sus</w:t>
      </w:r>
      <w:r w:rsidRPr="0085551A">
        <w:rPr>
          <w:sz w:val="20"/>
          <w:szCs w:val="20"/>
        </w:rPr>
        <w:br w:type="page"/>
      </w:r>
      <w:r w:rsidRPr="0085551A">
        <w:rPr>
          <w:sz w:val="20"/>
          <w:szCs w:val="20"/>
        </w:rPr>
        <w:lastRenderedPageBreak/>
        <w:t>cocineros, sin preocuparse por mejorar su legislación, po-</w:t>
      </w:r>
      <w:r w:rsidRPr="0085551A">
        <w:rPr>
          <w:sz w:val="20"/>
          <w:szCs w:val="20"/>
        </w:rPr>
        <w:br/>
        <w:t>niéndola a la altura de las más progresistas.</w:t>
      </w:r>
    </w:p>
    <w:p w:rsidR="00EB345F" w:rsidRPr="0085551A" w:rsidRDefault="0002303A">
      <w:pPr>
        <w:pStyle w:val="Cuerpodeltexto0"/>
        <w:shd w:val="clear" w:color="auto" w:fill="auto"/>
        <w:spacing w:before="0"/>
        <w:ind w:left="20" w:right="20" w:firstLine="300"/>
        <w:rPr>
          <w:sz w:val="20"/>
          <w:szCs w:val="20"/>
        </w:rPr>
      </w:pPr>
      <w:r w:rsidRPr="0085551A">
        <w:rPr>
          <w:sz w:val="20"/>
          <w:szCs w:val="20"/>
        </w:rPr>
        <w:t>No se puede dejar de subrayar la importancia de esta</w:t>
      </w:r>
      <w:r w:rsidRPr="0085551A">
        <w:rPr>
          <w:sz w:val="20"/>
          <w:szCs w:val="20"/>
        </w:rPr>
        <w:br/>
        <w:t>crítica a las opiniones e instituciones propias comparán-</w:t>
      </w:r>
      <w:r w:rsidRPr="0085551A">
        <w:rPr>
          <w:sz w:val="20"/>
          <w:szCs w:val="20"/>
        </w:rPr>
        <w:br/>
        <w:t>dolas con las ajenas: cuando una cultura comienza a girar</w:t>
      </w:r>
      <w:r w:rsidRPr="0085551A">
        <w:rPr>
          <w:sz w:val="20"/>
          <w:szCs w:val="20"/>
        </w:rPr>
        <w:br/>
        <w:t>exclusivamente sobre sí misma y deja de mirar al exterior</w:t>
      </w:r>
      <w:r w:rsidRPr="0085551A">
        <w:rPr>
          <w:sz w:val="20"/>
          <w:szCs w:val="20"/>
        </w:rPr>
        <w:br/>
        <w:t>concentrándose sólo en sus logros, satisfecha y convencida</w:t>
      </w:r>
      <w:r w:rsidRPr="0085551A">
        <w:rPr>
          <w:sz w:val="20"/>
          <w:szCs w:val="20"/>
        </w:rPr>
        <w:br/>
        <w:t>de su superioridad, se inicia la decadencia. El relativo es-</w:t>
      </w:r>
      <w:r w:rsidRPr="0085551A">
        <w:rPr>
          <w:sz w:val="20"/>
          <w:szCs w:val="20"/>
        </w:rPr>
        <w:br/>
        <w:t>tancamiento intelectual y social de la Francia actual tiene</w:t>
      </w:r>
      <w:r w:rsidRPr="0085551A">
        <w:rPr>
          <w:sz w:val="20"/>
          <w:szCs w:val="20"/>
        </w:rPr>
        <w:br/>
        <w:t>mucho que ver con este fenómeno de fácil autocomplacen-</w:t>
      </w:r>
      <w:r w:rsidRPr="0085551A">
        <w:rPr>
          <w:sz w:val="20"/>
          <w:szCs w:val="20"/>
        </w:rPr>
        <w:br/>
        <w:t>cia. La construcción de una identidad estática fijada en las</w:t>
      </w:r>
      <w:r w:rsidRPr="0085551A">
        <w:rPr>
          <w:sz w:val="20"/>
          <w:szCs w:val="20"/>
        </w:rPr>
        <w:br/>
        <w:t>propias tradiciones sin pasar por el tamiz de la razón es</w:t>
      </w:r>
      <w:r w:rsidRPr="0085551A">
        <w:rPr>
          <w:sz w:val="20"/>
          <w:szCs w:val="20"/>
        </w:rPr>
        <w:br/>
        <w:t>un peligro siempre presente en todas las culturas.</w:t>
      </w:r>
    </w:p>
    <w:p w:rsidR="00EB345F" w:rsidRPr="0085551A" w:rsidRDefault="0002303A">
      <w:pPr>
        <w:pStyle w:val="Cuerpodeltexto0"/>
        <w:shd w:val="clear" w:color="auto" w:fill="auto"/>
        <w:spacing w:before="0" w:after="275"/>
        <w:ind w:left="20" w:right="20" w:firstLine="300"/>
        <w:rPr>
          <w:sz w:val="20"/>
          <w:szCs w:val="20"/>
        </w:rPr>
      </w:pPr>
      <w:r w:rsidRPr="0085551A">
        <w:rPr>
          <w:sz w:val="20"/>
          <w:szCs w:val="20"/>
        </w:rPr>
        <w:t>Oriente también despertó el interés de los ilustrados.</w:t>
      </w:r>
      <w:r w:rsidRPr="0085551A">
        <w:rPr>
          <w:sz w:val="20"/>
          <w:szCs w:val="20"/>
        </w:rPr>
        <w:br/>
        <w:t>En el siglo XVIII comienzan los estudios de lenguas hasta</w:t>
      </w:r>
      <w:r w:rsidRPr="0085551A">
        <w:rPr>
          <w:sz w:val="20"/>
          <w:szCs w:val="20"/>
        </w:rPr>
        <w:br/>
        <w:t>aquel momento enteramente desconocidas. Se comentan y</w:t>
      </w:r>
      <w:r w:rsidRPr="0085551A">
        <w:rPr>
          <w:sz w:val="20"/>
          <w:szCs w:val="20"/>
        </w:rPr>
        <w:br/>
        <w:t>se traducen algunas de las grandes obras religiosas y filo-</w:t>
      </w:r>
      <w:r w:rsidRPr="0085551A">
        <w:rPr>
          <w:sz w:val="20"/>
          <w:szCs w:val="20"/>
        </w:rPr>
        <w:br/>
        <w:t>sóficas de la India y de China. En este aspecto, la labor de</w:t>
      </w:r>
      <w:r w:rsidRPr="0085551A">
        <w:rPr>
          <w:sz w:val="20"/>
          <w:szCs w:val="20"/>
        </w:rPr>
        <w:br/>
        <w:t>los jesuítas es pionera, dada la información de primera</w:t>
      </w:r>
      <w:r w:rsidRPr="0085551A">
        <w:rPr>
          <w:sz w:val="20"/>
          <w:szCs w:val="20"/>
        </w:rPr>
        <w:br/>
        <w:t xml:space="preserve">mano que obtienen de sus misiones. Las </w:t>
      </w:r>
      <w:r w:rsidRPr="0085551A">
        <w:rPr>
          <w:rStyle w:val="CuerpodeltextoCursiva"/>
          <w:sz w:val="20"/>
          <w:szCs w:val="20"/>
        </w:rPr>
        <w:t>Cartas edifican-</w:t>
      </w:r>
      <w:r w:rsidRPr="0085551A">
        <w:rPr>
          <w:rStyle w:val="CuerpodeltextoCursiva"/>
          <w:sz w:val="20"/>
          <w:szCs w:val="20"/>
        </w:rPr>
        <w:br/>
        <w:t>tes y curiosas</w:t>
      </w:r>
      <w:r w:rsidRPr="0085551A">
        <w:rPr>
          <w:sz w:val="20"/>
          <w:szCs w:val="20"/>
        </w:rPr>
        <w:t xml:space="preserve"> (el primer volumen aparece en 1702 y el úl-</w:t>
      </w:r>
      <w:r w:rsidRPr="0085551A">
        <w:rPr>
          <w:sz w:val="20"/>
          <w:szCs w:val="20"/>
        </w:rPr>
        <w:br/>
        <w:t>timo en 1776), muy leídas en su época, darán a conocer</w:t>
      </w:r>
      <w:r w:rsidRPr="0085551A">
        <w:rPr>
          <w:sz w:val="20"/>
          <w:szCs w:val="20"/>
        </w:rPr>
        <w:br/>
        <w:t>en Europa el pensamiento, la organización social y las</w:t>
      </w:r>
      <w:r w:rsidRPr="0085551A">
        <w:rPr>
          <w:sz w:val="20"/>
          <w:szCs w:val="20"/>
        </w:rPr>
        <w:br/>
        <w:t>costumbres chinas. En el momento de la supresión de la</w:t>
      </w:r>
      <w:r w:rsidRPr="0085551A">
        <w:rPr>
          <w:sz w:val="20"/>
          <w:szCs w:val="20"/>
        </w:rPr>
        <w:br/>
        <w:t>Compañía de Jesús en Pekín (1775) y su sustitución por</w:t>
      </w:r>
      <w:r w:rsidRPr="0085551A">
        <w:rPr>
          <w:sz w:val="20"/>
          <w:szCs w:val="20"/>
        </w:rPr>
        <w:br/>
        <w:t xml:space="preserve">los Lazaristas, comienzan a publicarse las </w:t>
      </w:r>
      <w:r w:rsidRPr="0085551A">
        <w:rPr>
          <w:rStyle w:val="CuerpodeltextoCursiva"/>
          <w:sz w:val="20"/>
          <w:szCs w:val="20"/>
        </w:rPr>
        <w:t>Memorias sobre</w:t>
      </w:r>
      <w:r w:rsidRPr="0085551A">
        <w:rPr>
          <w:rStyle w:val="CuerpodeltextoCursiva"/>
          <w:sz w:val="20"/>
          <w:szCs w:val="20"/>
        </w:rPr>
        <w:br/>
        <w:t>la Historia, las Ciencias, las Artes, las Costumbres y los</w:t>
      </w:r>
      <w:r w:rsidRPr="0085551A">
        <w:rPr>
          <w:rStyle w:val="CuerpodeltextoCursiva"/>
          <w:sz w:val="20"/>
          <w:szCs w:val="20"/>
        </w:rPr>
        <w:br/>
        <w:t>Usos de los Chinos</w:t>
      </w:r>
      <w:r w:rsidRPr="0085551A">
        <w:rPr>
          <w:sz w:val="20"/>
          <w:szCs w:val="20"/>
        </w:rPr>
        <w:t xml:space="preserve"> (1776-1791), cuyos principales autores</w:t>
      </w:r>
      <w:r w:rsidRPr="0085551A">
        <w:rPr>
          <w:sz w:val="20"/>
          <w:szCs w:val="20"/>
        </w:rPr>
        <w:br/>
        <w:t>son los padres Amiot y Cibot. Cuando los filósofos se inte-</w:t>
      </w:r>
      <w:r w:rsidRPr="0085551A">
        <w:rPr>
          <w:sz w:val="20"/>
          <w:szCs w:val="20"/>
        </w:rPr>
        <w:br/>
        <w:t>resan por estos materiales, los convierten en armas de lu-</w:t>
      </w:r>
      <w:r w:rsidRPr="0085551A">
        <w:rPr>
          <w:sz w:val="20"/>
          <w:szCs w:val="20"/>
        </w:rPr>
        <w:br/>
        <w:t>cha contra la tradición. Uno de sus objetivos al exaltar la</w:t>
      </w:r>
      <w:r w:rsidRPr="0085551A">
        <w:rPr>
          <w:sz w:val="20"/>
          <w:szCs w:val="20"/>
        </w:rPr>
        <w:br/>
        <w:t>cultura de Oriente será combatir el discurso eurocéntrico</w:t>
      </w:r>
      <w:r w:rsidRPr="0085551A">
        <w:rPr>
          <w:sz w:val="20"/>
          <w:szCs w:val="20"/>
        </w:rPr>
        <w:br/>
        <w:t>cristiano de autores como Bossuet, lo cual no impide que</w:t>
      </w:r>
      <w:r w:rsidRPr="0085551A">
        <w:rPr>
          <w:sz w:val="20"/>
          <w:szCs w:val="20"/>
        </w:rPr>
        <w:br/>
        <w:t>se elabore una nueva forma de eurocentrismo (10). En</w:t>
      </w:r>
      <w:r w:rsidRPr="0085551A">
        <w:rPr>
          <w:sz w:val="20"/>
          <w:szCs w:val="20"/>
        </w:rPr>
        <w:br/>
        <w:t>efecto, el oriental, como el salvaje, serán a menudo los</w:t>
      </w:r>
      <w:r w:rsidR="0085551A">
        <w:rPr>
          <w:sz w:val="20"/>
          <w:szCs w:val="20"/>
        </w:rPr>
        <w:t xml:space="preserve"> </w:t>
      </w:r>
      <w:r w:rsidR="0085551A">
        <w:t>portavoces de</w:t>
      </w:r>
    </w:p>
    <w:p w:rsidR="00EB345F" w:rsidRDefault="0002303A">
      <w:pPr>
        <w:pStyle w:val="Cuerpodeltexto100"/>
        <w:numPr>
          <w:ilvl w:val="0"/>
          <w:numId w:val="2"/>
        </w:numPr>
        <w:shd w:val="clear" w:color="auto" w:fill="auto"/>
        <w:tabs>
          <w:tab w:val="left" w:pos="678"/>
        </w:tabs>
        <w:spacing w:before="0" w:line="202" w:lineRule="exact"/>
        <w:ind w:left="20" w:right="20" w:firstLine="300"/>
      </w:pPr>
      <w:r>
        <w:rPr>
          <w:rStyle w:val="Cuerpodeltexto1065ptoSincursiva"/>
          <w:lang w:val="fr-FR"/>
        </w:rPr>
        <w:t xml:space="preserve">Ver </w:t>
      </w:r>
      <w:r>
        <w:rPr>
          <w:rStyle w:val="Cuerpodeltexto1065ptoSincursivaVersales"/>
          <w:lang w:val="fr-FR"/>
        </w:rPr>
        <w:t xml:space="preserve">Renaud, </w:t>
      </w:r>
      <w:r>
        <w:rPr>
          <w:rStyle w:val="Cuerpodeltexto10Sincursiva"/>
          <w:lang w:val="fr-FR"/>
        </w:rPr>
        <w:t xml:space="preserve">Jean: </w:t>
      </w:r>
      <w:r>
        <w:rPr>
          <w:lang w:val="fr-FR"/>
        </w:rPr>
        <w:t>La littérature française du XVIII siècle,</w:t>
      </w:r>
      <w:r>
        <w:rPr>
          <w:rStyle w:val="Cuerpodeltexto10Sincursiva"/>
          <w:lang w:val="fr-FR"/>
        </w:rPr>
        <w:t xml:space="preserve"> Pa-</w:t>
      </w:r>
      <w:r>
        <w:rPr>
          <w:rStyle w:val="Cuerpodeltexto10Sincursiva"/>
          <w:lang w:val="fr-FR"/>
        </w:rPr>
        <w:br/>
      </w:r>
      <w:r>
        <w:rPr>
          <w:rStyle w:val="Cuerpodeltexto1065ptoSincursiva"/>
          <w:lang w:val="fr-FR"/>
        </w:rPr>
        <w:t xml:space="preserve">ris, </w:t>
      </w:r>
      <w:r>
        <w:rPr>
          <w:rStyle w:val="Cuerpodeltexto10Sincursiva"/>
          <w:lang w:val="fr-FR"/>
        </w:rPr>
        <w:t>Armand Colin, 1994.</w:t>
      </w:r>
      <w:r>
        <w:br w:type="page"/>
      </w:r>
    </w:p>
    <w:p w:rsidR="00EB345F" w:rsidRPr="0085551A" w:rsidRDefault="0002303A">
      <w:pPr>
        <w:pStyle w:val="Cuerpodeltexto0"/>
        <w:shd w:val="clear" w:color="auto" w:fill="auto"/>
        <w:spacing w:before="0"/>
        <w:ind w:left="20" w:right="20"/>
        <w:rPr>
          <w:sz w:val="20"/>
          <w:szCs w:val="20"/>
        </w:rPr>
      </w:pPr>
      <w:r w:rsidRPr="0085551A">
        <w:rPr>
          <w:sz w:val="20"/>
          <w:szCs w:val="20"/>
        </w:rPr>
        <w:lastRenderedPageBreak/>
        <w:t xml:space="preserve">la filosofía, </w:t>
      </w:r>
      <w:r w:rsidRPr="0085551A">
        <w:rPr>
          <w:rStyle w:val="CuerpodeltextoCursiva"/>
          <w:sz w:val="20"/>
          <w:szCs w:val="20"/>
        </w:rPr>
        <w:t>alter ego</w:t>
      </w:r>
      <w:r w:rsidRPr="0085551A">
        <w:rPr>
          <w:sz w:val="20"/>
          <w:szCs w:val="20"/>
        </w:rPr>
        <w:t xml:space="preserve"> de los ilustrados, dife-</w:t>
      </w:r>
      <w:r w:rsidRPr="0085551A">
        <w:rPr>
          <w:sz w:val="20"/>
          <w:szCs w:val="20"/>
        </w:rPr>
        <w:br/>
        <w:t>rencia que remite a la unidad de la razón.</w:t>
      </w:r>
    </w:p>
    <w:p w:rsidR="00EB345F" w:rsidRPr="0085551A" w:rsidRDefault="0002303A">
      <w:pPr>
        <w:pStyle w:val="Cuerpodeltexto0"/>
        <w:shd w:val="clear" w:color="auto" w:fill="auto"/>
        <w:spacing w:before="0"/>
        <w:ind w:left="20" w:right="20" w:firstLine="320"/>
        <w:rPr>
          <w:sz w:val="20"/>
          <w:szCs w:val="20"/>
        </w:rPr>
      </w:pPr>
      <w:r w:rsidRPr="0085551A">
        <w:rPr>
          <w:sz w:val="20"/>
          <w:szCs w:val="20"/>
        </w:rPr>
        <w:t>Uno de los artificios literarios utilizados por los autores</w:t>
      </w:r>
      <w:r w:rsidRPr="0085551A">
        <w:rPr>
          <w:sz w:val="20"/>
          <w:szCs w:val="20"/>
        </w:rPr>
        <w:br/>
        <w:t>para hacer del extranjero un agente de irracionalización</w:t>
      </w:r>
      <w:r w:rsidRPr="0085551A">
        <w:rPr>
          <w:sz w:val="20"/>
          <w:szCs w:val="20"/>
        </w:rPr>
        <w:br/>
        <w:t>de las costumbres francesas es convertirlo en asombrado</w:t>
      </w:r>
      <w:r w:rsidRPr="0085551A">
        <w:rPr>
          <w:sz w:val="20"/>
          <w:szCs w:val="20"/>
        </w:rPr>
        <w:br/>
        <w:t>visitante. Tal es el caso del persa en París de Montesquieu.</w:t>
      </w:r>
      <w:r w:rsidRPr="0085551A">
        <w:rPr>
          <w:sz w:val="20"/>
          <w:szCs w:val="20"/>
        </w:rPr>
        <w:br/>
        <w:t>La mirada del Otro transforma lo cotidiano en extraño, lo</w:t>
      </w:r>
      <w:r w:rsidRPr="0085551A">
        <w:rPr>
          <w:sz w:val="20"/>
          <w:szCs w:val="20"/>
        </w:rPr>
        <w:br/>
        <w:t>más usual en fenómeno curioso, permitiendo a la concien-</w:t>
      </w:r>
      <w:r w:rsidRPr="0085551A">
        <w:rPr>
          <w:sz w:val="20"/>
          <w:szCs w:val="20"/>
        </w:rPr>
        <w:br/>
        <w:t>cia europea un alejamiento y una reflexividad propicios</w:t>
      </w:r>
      <w:r w:rsidRPr="0085551A">
        <w:rPr>
          <w:sz w:val="20"/>
          <w:szCs w:val="20"/>
        </w:rPr>
        <w:br/>
        <w:t>para el cambio.</w:t>
      </w:r>
    </w:p>
    <w:p w:rsidR="00EB345F" w:rsidRPr="0085551A" w:rsidRDefault="0002303A">
      <w:pPr>
        <w:pStyle w:val="Cuerpodeltexto0"/>
        <w:shd w:val="clear" w:color="auto" w:fill="auto"/>
        <w:spacing w:before="0"/>
        <w:ind w:left="20" w:right="20" w:firstLine="320"/>
        <w:rPr>
          <w:sz w:val="20"/>
          <w:szCs w:val="20"/>
        </w:rPr>
      </w:pPr>
      <w:r w:rsidRPr="0085551A">
        <w:rPr>
          <w:sz w:val="20"/>
          <w:szCs w:val="20"/>
        </w:rPr>
        <w:t>Esta mirada nueva, inocente y desplazada, es también</w:t>
      </w:r>
      <w:r w:rsidRPr="0085551A">
        <w:rPr>
          <w:sz w:val="20"/>
          <w:szCs w:val="20"/>
        </w:rPr>
        <w:br/>
        <w:t xml:space="preserve">la del </w:t>
      </w:r>
      <w:r w:rsidRPr="0085551A">
        <w:rPr>
          <w:rStyle w:val="CuerpodeltextoCursiva"/>
          <w:sz w:val="20"/>
          <w:szCs w:val="20"/>
        </w:rPr>
        <w:t>salvaje</w:t>
      </w:r>
      <w:r w:rsidRPr="0085551A">
        <w:rPr>
          <w:sz w:val="20"/>
          <w:szCs w:val="20"/>
        </w:rPr>
        <w:t xml:space="preserve"> confrontado a la civilización occidental. Cabe</w:t>
      </w:r>
      <w:r w:rsidRPr="0085551A">
        <w:rPr>
          <w:sz w:val="20"/>
          <w:szCs w:val="20"/>
        </w:rPr>
        <w:br/>
        <w:t>recordar aquí el interés que suscitaban los casos de descu-</w:t>
      </w:r>
      <w:r w:rsidRPr="0085551A">
        <w:rPr>
          <w:sz w:val="20"/>
          <w:szCs w:val="20"/>
        </w:rPr>
        <w:br/>
        <w:t>brimiento de «niños salvajes», no influenciados por la</w:t>
      </w:r>
      <w:r w:rsidRPr="0085551A">
        <w:rPr>
          <w:sz w:val="20"/>
          <w:szCs w:val="20"/>
        </w:rPr>
        <w:br/>
        <w:t>educación. La atención que se les prestaba se relaciona</w:t>
      </w:r>
      <w:r w:rsidRPr="0085551A">
        <w:rPr>
          <w:sz w:val="20"/>
          <w:szCs w:val="20"/>
        </w:rPr>
        <w:br/>
        <w:t>con la epistemología genética a la que ya he hecho refe-</w:t>
      </w:r>
      <w:r w:rsidRPr="0085551A">
        <w:rPr>
          <w:sz w:val="20"/>
          <w:szCs w:val="20"/>
        </w:rPr>
        <w:br/>
        <w:t>rencia: distinguir lo innato de lo adquirido y precisar las</w:t>
      </w:r>
      <w:r w:rsidRPr="0085551A">
        <w:rPr>
          <w:sz w:val="20"/>
          <w:szCs w:val="20"/>
        </w:rPr>
        <w:br/>
        <w:t>formas de su adquisición.</w:t>
      </w:r>
    </w:p>
    <w:p w:rsidR="00EB345F" w:rsidRPr="0085551A" w:rsidRDefault="0002303A">
      <w:pPr>
        <w:pStyle w:val="Cuerpodeltexto0"/>
        <w:shd w:val="clear" w:color="auto" w:fill="auto"/>
        <w:spacing w:before="0"/>
        <w:ind w:left="20" w:right="20" w:firstLine="320"/>
        <w:rPr>
          <w:sz w:val="20"/>
          <w:szCs w:val="20"/>
        </w:rPr>
      </w:pPr>
      <w:r w:rsidRPr="0085551A">
        <w:rPr>
          <w:sz w:val="20"/>
          <w:szCs w:val="20"/>
        </w:rPr>
        <w:t>Pero, más allá del intento de investigar el origen del</w:t>
      </w:r>
      <w:r w:rsidRPr="0085551A">
        <w:rPr>
          <w:sz w:val="20"/>
          <w:szCs w:val="20"/>
        </w:rPr>
        <w:br/>
        <w:t>conocimiento, varias discusiones de la época se concen-</w:t>
      </w:r>
      <w:r w:rsidRPr="0085551A">
        <w:rPr>
          <w:sz w:val="20"/>
          <w:szCs w:val="20"/>
        </w:rPr>
        <w:br/>
        <w:t>tran en la figura del primitivo habitante de tierras remo-</w:t>
      </w:r>
      <w:r w:rsidRPr="0085551A">
        <w:rPr>
          <w:sz w:val="20"/>
          <w:szCs w:val="20"/>
        </w:rPr>
        <w:br/>
        <w:t>tas: la bondad o maldad de la naturaleza humana, el pro-</w:t>
      </w:r>
      <w:r w:rsidRPr="0085551A">
        <w:rPr>
          <w:sz w:val="20"/>
          <w:szCs w:val="20"/>
        </w:rPr>
        <w:br/>
        <w:t>greso o la degeneración producidos por la Historia, la</w:t>
      </w:r>
      <w:r w:rsidRPr="0085551A">
        <w:rPr>
          <w:sz w:val="20"/>
          <w:szCs w:val="20"/>
        </w:rPr>
        <w:br/>
        <w:t>multiplicidad y el carácter relativo de las normas morales,</w:t>
      </w:r>
      <w:r w:rsidRPr="0085551A">
        <w:rPr>
          <w:sz w:val="20"/>
          <w:szCs w:val="20"/>
        </w:rPr>
        <w:br/>
        <w:t>la castidad cristiana frente a la liberalización de las cos-</w:t>
      </w:r>
      <w:r w:rsidRPr="0085551A">
        <w:rPr>
          <w:sz w:val="20"/>
          <w:szCs w:val="20"/>
        </w:rPr>
        <w:br/>
        <w:t>tumbres sexuales...</w:t>
      </w:r>
    </w:p>
    <w:p w:rsidR="00EB345F" w:rsidRPr="0085551A" w:rsidRDefault="0002303A">
      <w:pPr>
        <w:pStyle w:val="Cuerpodeltexto0"/>
        <w:shd w:val="clear" w:color="auto" w:fill="auto"/>
        <w:spacing w:before="0"/>
        <w:ind w:left="20" w:right="20" w:firstLine="320"/>
        <w:rPr>
          <w:sz w:val="20"/>
          <w:szCs w:val="20"/>
        </w:rPr>
      </w:pPr>
      <w:r w:rsidRPr="0085551A">
        <w:rPr>
          <w:sz w:val="20"/>
          <w:szCs w:val="20"/>
        </w:rPr>
        <w:t>Indudablemente, la multiplicación de las expediciones</w:t>
      </w:r>
      <w:r w:rsidRPr="0085551A">
        <w:rPr>
          <w:sz w:val="20"/>
          <w:szCs w:val="20"/>
        </w:rPr>
        <w:br/>
        <w:t>a tierras ignotas y los relatos de los viajeros impulsaban la</w:t>
      </w:r>
      <w:r w:rsidRPr="0085551A">
        <w:rPr>
          <w:sz w:val="20"/>
          <w:szCs w:val="20"/>
        </w:rPr>
        <w:br/>
        <w:t xml:space="preserve">aparición de la figura del salvaje en la Filosofía. El </w:t>
      </w:r>
      <w:r w:rsidRPr="0085551A">
        <w:rPr>
          <w:rStyle w:val="CuerpodeltextoCursiva"/>
          <w:sz w:val="20"/>
          <w:szCs w:val="20"/>
        </w:rPr>
        <w:t>Suple-</w:t>
      </w:r>
      <w:r w:rsidRPr="0085551A">
        <w:rPr>
          <w:rStyle w:val="CuerpodeltextoCursiva"/>
          <w:sz w:val="20"/>
          <w:szCs w:val="20"/>
        </w:rPr>
        <w:br/>
        <w:t>mento al viaje de Bougainville</w:t>
      </w:r>
      <w:r w:rsidRPr="0085551A">
        <w:rPr>
          <w:sz w:val="20"/>
          <w:szCs w:val="20"/>
        </w:rPr>
        <w:t xml:space="preserve"> de Diderot aprovecha el</w:t>
      </w:r>
      <w:r w:rsidRPr="0085551A">
        <w:rPr>
          <w:sz w:val="20"/>
          <w:szCs w:val="20"/>
        </w:rPr>
        <w:br/>
        <w:t>material etnográfico sobre Tahiti para pintar una sociedad</w:t>
      </w:r>
      <w:r w:rsidRPr="0085551A">
        <w:rPr>
          <w:sz w:val="20"/>
          <w:szCs w:val="20"/>
        </w:rPr>
        <w:br/>
        <w:t>en la que una moral sexual menos rígida da mayor felici-</w:t>
      </w:r>
      <w:r w:rsidRPr="0085551A">
        <w:rPr>
          <w:sz w:val="20"/>
          <w:szCs w:val="20"/>
        </w:rPr>
        <w:br/>
        <w:t>dad y favorece la natalidad. Recordemos que esto último</w:t>
      </w:r>
      <w:r w:rsidRPr="0085551A">
        <w:rPr>
          <w:sz w:val="20"/>
          <w:szCs w:val="20"/>
        </w:rPr>
        <w:br/>
        <w:t>era un objetivo de los fisiócratas, los cuales veían en la po-</w:t>
      </w:r>
      <w:r w:rsidRPr="0085551A">
        <w:rPr>
          <w:sz w:val="20"/>
          <w:szCs w:val="20"/>
        </w:rPr>
        <w:br/>
        <w:t>blación una de las claves de la riqueza.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 w:rsidRPr="0085551A">
        <w:rPr>
          <w:sz w:val="20"/>
          <w:szCs w:val="20"/>
        </w:rPr>
        <w:t>También Fontenelle, ese iniciador de la Ilustración</w:t>
      </w:r>
      <w:r w:rsidRPr="0085551A">
        <w:rPr>
          <w:sz w:val="20"/>
          <w:szCs w:val="20"/>
        </w:rPr>
        <w:br/>
        <w:t>francesa, había utilizado relatos de viajeros para tratar la</w:t>
      </w:r>
      <w:r w:rsidRPr="0085551A">
        <w:rPr>
          <w:sz w:val="20"/>
          <w:szCs w:val="20"/>
        </w:rPr>
        <w:br/>
        <w:t>cuestión del tabú de los cuerpos y de su sexualidad. Su</w:t>
      </w:r>
      <w:r w:rsidR="0085551A" w:rsidRPr="0085551A">
        <w:rPr>
          <w:rStyle w:val="CuerpodeltextoCursiva"/>
        </w:rPr>
        <w:t xml:space="preserve"> </w:t>
      </w:r>
      <w:r w:rsidR="0085551A">
        <w:rPr>
          <w:rStyle w:val="CuerpodeltextoCursiva"/>
        </w:rPr>
        <w:t xml:space="preserve">Carta sobre </w:t>
      </w:r>
      <w:r>
        <w:br w:type="page"/>
      </w:r>
    </w:p>
    <w:p w:rsidR="00EB345F" w:rsidRPr="0085551A" w:rsidRDefault="0085551A">
      <w:pPr>
        <w:pStyle w:val="Cuerpodeltexto0"/>
        <w:shd w:val="clear" w:color="auto" w:fill="auto"/>
        <w:spacing w:before="0" w:line="250" w:lineRule="exact"/>
        <w:ind w:left="20" w:right="20"/>
        <w:rPr>
          <w:sz w:val="20"/>
          <w:szCs w:val="20"/>
        </w:rPr>
      </w:pPr>
      <w:r w:rsidRPr="0085551A">
        <w:rPr>
          <w:rStyle w:val="CuerpodeltextoCursiva"/>
          <w:sz w:val="20"/>
          <w:szCs w:val="20"/>
        </w:rPr>
        <w:lastRenderedPageBreak/>
        <w:t xml:space="preserve">la </w:t>
      </w:r>
      <w:r w:rsidR="0002303A" w:rsidRPr="0085551A">
        <w:rPr>
          <w:rStyle w:val="CuerpodeltextoCursiva"/>
          <w:sz w:val="20"/>
          <w:szCs w:val="20"/>
        </w:rPr>
        <w:t>desnudez de los salvajes</w:t>
      </w:r>
      <w:r w:rsidR="0002303A" w:rsidRPr="0085551A">
        <w:rPr>
          <w:sz w:val="20"/>
          <w:szCs w:val="20"/>
        </w:rPr>
        <w:t xml:space="preserve"> demuestra el ca-</w:t>
      </w:r>
      <w:r w:rsidR="0002303A" w:rsidRPr="0085551A">
        <w:rPr>
          <w:sz w:val="20"/>
          <w:szCs w:val="20"/>
        </w:rPr>
        <w:br/>
        <w:t>rácter adquirido, relativo y convencional del pudor.</w:t>
      </w:r>
    </w:p>
    <w:p w:rsidR="00EB345F" w:rsidRPr="0085551A" w:rsidRDefault="0002303A">
      <w:pPr>
        <w:pStyle w:val="Cuerpodeltexto0"/>
        <w:shd w:val="clear" w:color="auto" w:fill="auto"/>
        <w:spacing w:before="0" w:after="222" w:line="250" w:lineRule="exact"/>
        <w:ind w:left="20" w:right="20" w:firstLine="260"/>
        <w:rPr>
          <w:sz w:val="20"/>
          <w:szCs w:val="20"/>
        </w:rPr>
      </w:pPr>
      <w:r w:rsidRPr="0085551A">
        <w:rPr>
          <w:sz w:val="20"/>
          <w:szCs w:val="20"/>
        </w:rPr>
        <w:t xml:space="preserve">Por su parte, Rousseau, en su </w:t>
      </w:r>
      <w:r w:rsidRPr="0085551A">
        <w:rPr>
          <w:rStyle w:val="CuerpodeltextoCursiva"/>
          <w:sz w:val="20"/>
          <w:szCs w:val="20"/>
        </w:rPr>
        <w:t>Discurso sobre el origen</w:t>
      </w:r>
      <w:r w:rsidRPr="0085551A">
        <w:rPr>
          <w:rStyle w:val="CuerpodeltextoCursiva"/>
          <w:sz w:val="20"/>
          <w:szCs w:val="20"/>
        </w:rPr>
        <w:br/>
        <w:t>de la desigualdad,</w:t>
      </w:r>
      <w:r w:rsidRPr="0085551A">
        <w:rPr>
          <w:sz w:val="20"/>
          <w:szCs w:val="20"/>
        </w:rPr>
        <w:t xml:space="preserve"> basándose quizás, como algún comen-</w:t>
      </w:r>
      <w:r w:rsidRPr="0085551A">
        <w:rPr>
          <w:sz w:val="20"/>
          <w:szCs w:val="20"/>
        </w:rPr>
        <w:br/>
        <w:t>tarista ha aventurado, por la similitud con las costumbres</w:t>
      </w:r>
      <w:r w:rsidRPr="0085551A">
        <w:rPr>
          <w:sz w:val="20"/>
          <w:szCs w:val="20"/>
        </w:rPr>
        <w:br/>
        <w:t>del orangután, en descripciones no ya de los salvajes sino</w:t>
      </w:r>
      <w:r w:rsidRPr="0085551A">
        <w:rPr>
          <w:sz w:val="20"/>
          <w:szCs w:val="20"/>
        </w:rPr>
        <w:br/>
        <w:t>de animales (11), imagina un estado natural en que los</w:t>
      </w:r>
      <w:r w:rsidRPr="0085551A">
        <w:rPr>
          <w:sz w:val="20"/>
          <w:szCs w:val="20"/>
        </w:rPr>
        <w:br/>
        <w:t>hombres viven en soledad y no conocen la propiedad. La</w:t>
      </w:r>
      <w:r w:rsidRPr="0085551A">
        <w:rPr>
          <w:sz w:val="20"/>
          <w:szCs w:val="20"/>
        </w:rPr>
        <w:br/>
        <w:t>civilización sólo habría traído corrupción, vicios y degene-</w:t>
      </w:r>
      <w:r w:rsidRPr="0085551A">
        <w:rPr>
          <w:sz w:val="20"/>
          <w:szCs w:val="20"/>
        </w:rPr>
        <w:br/>
        <w:t xml:space="preserve">ración de la especie. No faltan referencias críticas a </w:t>
      </w:r>
      <w:r w:rsidRPr="0085551A">
        <w:rPr>
          <w:rStyle w:val="CuerpodeltextoCursiva"/>
          <w:sz w:val="20"/>
          <w:szCs w:val="20"/>
        </w:rPr>
        <w:t>La fá-</w:t>
      </w:r>
      <w:r w:rsidRPr="0085551A">
        <w:rPr>
          <w:rStyle w:val="CuerpodeltextoCursiva"/>
          <w:sz w:val="20"/>
          <w:szCs w:val="20"/>
        </w:rPr>
        <w:br/>
        <w:t>bula de las abejas o los vicios privados hacen a la prospe-</w:t>
      </w:r>
      <w:r w:rsidRPr="0085551A">
        <w:rPr>
          <w:rStyle w:val="CuerpodeltextoCursiva"/>
          <w:sz w:val="20"/>
          <w:szCs w:val="20"/>
        </w:rPr>
        <w:br/>
        <w:t>ridad pública,</w:t>
      </w:r>
      <w:r w:rsidRPr="0085551A">
        <w:rPr>
          <w:sz w:val="20"/>
          <w:szCs w:val="20"/>
        </w:rPr>
        <w:t xml:space="preserve"> de Bernard Mandeville, editada, en inglés,</w:t>
      </w:r>
      <w:r w:rsidRPr="0085551A">
        <w:rPr>
          <w:sz w:val="20"/>
          <w:szCs w:val="20"/>
        </w:rPr>
        <w:br/>
        <w:t>por primera vez en 1729. El amor propio aparecía en esta</w:t>
      </w:r>
      <w:r w:rsidRPr="0085551A">
        <w:rPr>
          <w:sz w:val="20"/>
          <w:szCs w:val="20"/>
        </w:rPr>
        <w:br/>
        <w:t>obra como el sentimiento fundamental que genera las pa-</w:t>
      </w:r>
      <w:r w:rsidRPr="0085551A">
        <w:rPr>
          <w:sz w:val="20"/>
          <w:szCs w:val="20"/>
        </w:rPr>
        <w:br/>
        <w:t>siones del orgullo y la vergüenza, las cuales, a su vez, ge-</w:t>
      </w:r>
      <w:r w:rsidRPr="0085551A">
        <w:rPr>
          <w:sz w:val="20"/>
          <w:szCs w:val="20"/>
        </w:rPr>
        <w:br/>
        <w:t>neran la mayoría de las virtudes. Se sostenía que el Estado</w:t>
      </w:r>
      <w:r w:rsidRPr="0085551A">
        <w:rPr>
          <w:sz w:val="20"/>
          <w:szCs w:val="20"/>
        </w:rPr>
        <w:br/>
        <w:t>ha de ser tolerante con los vicios, ya que la industria de un</w:t>
      </w:r>
      <w:r w:rsidRPr="0085551A">
        <w:rPr>
          <w:sz w:val="20"/>
          <w:szCs w:val="20"/>
        </w:rPr>
        <w:br/>
        <w:t>país se desarrolla gracias al orgullo, la lujuria y otros vi-</w:t>
      </w:r>
      <w:r w:rsidRPr="0085551A">
        <w:rPr>
          <w:sz w:val="20"/>
          <w:szCs w:val="20"/>
        </w:rPr>
        <w:br/>
        <w:t>cios que incitan a destruir lo producido y a querer siempre</w:t>
      </w:r>
      <w:r w:rsidRPr="0085551A">
        <w:rPr>
          <w:sz w:val="20"/>
          <w:szCs w:val="20"/>
        </w:rPr>
        <w:br/>
        <w:t>más. El mal es el cimiento de la sociedad, es «el gran prin-</w:t>
      </w:r>
      <w:r w:rsidRPr="0085551A">
        <w:rPr>
          <w:sz w:val="20"/>
          <w:szCs w:val="20"/>
        </w:rPr>
        <w:br/>
        <w:t>cipio que hace de nosotros seres sociables» si los políticos</w:t>
      </w:r>
      <w:r w:rsidRPr="0085551A">
        <w:rPr>
          <w:sz w:val="20"/>
          <w:szCs w:val="20"/>
        </w:rPr>
        <w:br/>
        <w:t xml:space="preserve">saben manejarlo con habilidad. En el </w:t>
      </w:r>
      <w:r w:rsidRPr="0085551A">
        <w:rPr>
          <w:rStyle w:val="CuerpodeltextoCursiva"/>
          <w:sz w:val="20"/>
          <w:szCs w:val="20"/>
        </w:rPr>
        <w:t>Ensayo sobre la ca-</w:t>
      </w:r>
      <w:r w:rsidRPr="0085551A">
        <w:rPr>
          <w:rStyle w:val="CuerpodeltextoCursiva"/>
          <w:sz w:val="20"/>
          <w:szCs w:val="20"/>
        </w:rPr>
        <w:br/>
        <w:t>ridad,</w:t>
      </w:r>
      <w:r w:rsidRPr="0085551A">
        <w:rPr>
          <w:sz w:val="20"/>
          <w:szCs w:val="20"/>
        </w:rPr>
        <w:t xml:space="preserve"> Mandeville prevenía contra los excesos de la com-</w:t>
      </w:r>
      <w:r w:rsidRPr="0085551A">
        <w:rPr>
          <w:sz w:val="20"/>
          <w:szCs w:val="20"/>
        </w:rPr>
        <w:br/>
        <w:t>pasión que llevarían a dar educación a los pobres. Afirma-</w:t>
      </w:r>
      <w:r w:rsidRPr="0085551A">
        <w:rPr>
          <w:sz w:val="20"/>
          <w:szCs w:val="20"/>
        </w:rPr>
        <w:br/>
        <w:t>ba que éstos no deben recibirla porque la ignorancia es</w:t>
      </w:r>
      <w:r w:rsidRPr="0085551A">
        <w:rPr>
          <w:sz w:val="20"/>
          <w:szCs w:val="20"/>
        </w:rPr>
        <w:br/>
        <w:t>necesaria para abaratar los costes de producción. Tam-</w:t>
      </w:r>
      <w:r w:rsidRPr="0085551A">
        <w:rPr>
          <w:sz w:val="20"/>
          <w:szCs w:val="20"/>
        </w:rPr>
        <w:br/>
        <w:t>bién las mujeres debían ser excluidas de la educación por-</w:t>
      </w:r>
      <w:r w:rsidRPr="0085551A">
        <w:rPr>
          <w:sz w:val="20"/>
          <w:szCs w:val="20"/>
        </w:rPr>
        <w:br/>
        <w:t>que ésta disminuye la «diligencia, aplicación y asiduidad».</w:t>
      </w:r>
      <w:r w:rsidRPr="0085551A">
        <w:rPr>
          <w:sz w:val="20"/>
          <w:szCs w:val="20"/>
        </w:rPr>
        <w:br/>
        <w:t>En esta última exclusión concordaba con Rousseau. El teó-</w:t>
      </w:r>
      <w:r w:rsidRPr="0085551A">
        <w:rPr>
          <w:sz w:val="20"/>
          <w:szCs w:val="20"/>
        </w:rPr>
        <w:br/>
        <w:t>rico de la igualdad no otorga los derechos de la ciudada-</w:t>
      </w:r>
      <w:r w:rsidRPr="0085551A">
        <w:rPr>
          <w:sz w:val="20"/>
          <w:szCs w:val="20"/>
        </w:rPr>
        <w:br/>
        <w:t>nía al colectivo femenino, sino que lo relega al ámbito do-</w:t>
      </w:r>
      <w:r w:rsidRPr="0085551A">
        <w:rPr>
          <w:sz w:val="20"/>
          <w:szCs w:val="20"/>
        </w:rPr>
        <w:br/>
        <w:t>méstico, en el que ha de ocuparse del cuidado del marido</w:t>
      </w:r>
      <w:r w:rsidRPr="0085551A">
        <w:rPr>
          <w:sz w:val="20"/>
          <w:szCs w:val="20"/>
        </w:rPr>
        <w:br/>
        <w:t>y de la crianza de los hijos (12). Ante las particulares ca</w:t>
      </w:r>
      <w:r w:rsidR="001C60D0">
        <w:t xml:space="preserve">racterísticas </w:t>
      </w:r>
    </w:p>
    <w:p w:rsidR="00EB345F" w:rsidRPr="001C60D0" w:rsidRDefault="0002303A">
      <w:pPr>
        <w:pStyle w:val="Cuerpodeltexto50"/>
        <w:numPr>
          <w:ilvl w:val="0"/>
          <w:numId w:val="2"/>
        </w:numPr>
        <w:shd w:val="clear" w:color="auto" w:fill="auto"/>
        <w:tabs>
          <w:tab w:val="left" w:pos="687"/>
        </w:tabs>
        <w:spacing w:before="0"/>
        <w:ind w:left="20" w:right="20" w:firstLine="260"/>
        <w:jc w:val="both"/>
      </w:pPr>
      <w:r w:rsidRPr="001C60D0">
        <w:t xml:space="preserve">Ver </w:t>
      </w:r>
      <w:r w:rsidRPr="001C60D0">
        <w:rPr>
          <w:rStyle w:val="Cuerpodeltexto565ptoVersales"/>
          <w:sz w:val="18"/>
          <w:szCs w:val="18"/>
        </w:rPr>
        <w:t xml:space="preserve">Martínez Contreras: </w:t>
      </w:r>
      <w:r w:rsidRPr="001C60D0">
        <w:t>«La naturaleza de la naturaleza hu-</w:t>
      </w:r>
      <w:r w:rsidRPr="001C60D0">
        <w:br/>
        <w:t xml:space="preserve">mana», en </w:t>
      </w:r>
      <w:r w:rsidRPr="001C60D0">
        <w:rPr>
          <w:rStyle w:val="Cuerpodeltexto565ptoVersales"/>
          <w:sz w:val="18"/>
          <w:szCs w:val="18"/>
        </w:rPr>
        <w:t xml:space="preserve">Thiebault, </w:t>
      </w:r>
      <w:r w:rsidRPr="001C60D0">
        <w:t xml:space="preserve">Carlos: </w:t>
      </w:r>
      <w:r w:rsidRPr="001C60D0">
        <w:rPr>
          <w:rStyle w:val="Cuerpodeltexto5Cursiva"/>
        </w:rPr>
        <w:t>La herencia ética de la Ilustración,</w:t>
      </w:r>
      <w:r w:rsidRPr="001C60D0">
        <w:t xml:space="preserve"> Bar-</w:t>
      </w:r>
      <w:r w:rsidRPr="001C60D0">
        <w:br/>
        <w:t>celona, Crítica, 1991, pp. 73-90.</w:t>
      </w:r>
    </w:p>
    <w:p w:rsidR="00EB345F" w:rsidRDefault="0002303A">
      <w:pPr>
        <w:pStyle w:val="Cuerpodeltexto100"/>
        <w:numPr>
          <w:ilvl w:val="0"/>
          <w:numId w:val="2"/>
        </w:numPr>
        <w:shd w:val="clear" w:color="auto" w:fill="auto"/>
        <w:tabs>
          <w:tab w:val="left" w:pos="721"/>
        </w:tabs>
        <w:spacing w:before="0" w:line="197" w:lineRule="exact"/>
        <w:ind w:left="20" w:right="20"/>
      </w:pPr>
      <w:r w:rsidRPr="001C60D0">
        <w:rPr>
          <w:rStyle w:val="Cuerpodeltexto10Sincursiva"/>
        </w:rPr>
        <w:t xml:space="preserve">Ver Cobo, Rosa: </w:t>
      </w:r>
      <w:r w:rsidRPr="001C60D0">
        <w:t>Fundamentos del patriarcado moderno.</w:t>
      </w:r>
      <w:r w:rsidRPr="001C60D0">
        <w:br/>
        <w:t>Jean-Jacques Rousseau,</w:t>
      </w:r>
      <w:r w:rsidRPr="001C60D0">
        <w:rPr>
          <w:rStyle w:val="Cuerpodeltexto10Sincursiva"/>
        </w:rPr>
        <w:t xml:space="preserve"> Cátedra, 1995</w:t>
      </w:r>
      <w:r>
        <w:rPr>
          <w:rStyle w:val="Cuerpodeltexto10Sincursiva"/>
        </w:rPr>
        <w:t>.</w:t>
      </w:r>
      <w:r>
        <w:br w:type="page"/>
      </w:r>
    </w:p>
    <w:p w:rsidR="00EB345F" w:rsidRPr="001C60D0" w:rsidRDefault="001C60D0">
      <w:pPr>
        <w:pStyle w:val="Cuerpodeltexto0"/>
        <w:shd w:val="clear" w:color="auto" w:fill="auto"/>
        <w:spacing w:before="0"/>
        <w:ind w:left="20" w:right="20"/>
        <w:rPr>
          <w:sz w:val="20"/>
          <w:szCs w:val="20"/>
        </w:rPr>
      </w:pPr>
      <w:r w:rsidRPr="001C60D0">
        <w:rPr>
          <w:sz w:val="20"/>
          <w:szCs w:val="20"/>
        </w:rPr>
        <w:lastRenderedPageBreak/>
        <w:t>de la</w:t>
      </w:r>
      <w:r w:rsidR="0002303A" w:rsidRPr="001C60D0">
        <w:rPr>
          <w:sz w:val="20"/>
          <w:szCs w:val="20"/>
        </w:rPr>
        <w:t xml:space="preserve"> exaltación del estado de naturaleza en</w:t>
      </w:r>
      <w:r w:rsidR="0002303A" w:rsidRPr="001C60D0">
        <w:rPr>
          <w:sz w:val="20"/>
          <w:szCs w:val="20"/>
        </w:rPr>
        <w:br/>
        <w:t>Rousseau, la ironía demoledora de Voltaire no se hará es-</w:t>
      </w:r>
      <w:r w:rsidR="0002303A" w:rsidRPr="001C60D0">
        <w:rPr>
          <w:sz w:val="20"/>
          <w:szCs w:val="20"/>
        </w:rPr>
        <w:br/>
        <w:t xml:space="preserve">perar. Sus </w:t>
      </w:r>
      <w:r w:rsidR="0002303A" w:rsidRPr="001C60D0">
        <w:rPr>
          <w:rStyle w:val="CuerpodeltextoCursiva"/>
          <w:sz w:val="20"/>
          <w:szCs w:val="20"/>
        </w:rPr>
        <w:t>Diálogos entre un salvaje y un bachiller</w:t>
      </w:r>
      <w:r w:rsidR="0002303A" w:rsidRPr="001C60D0">
        <w:rPr>
          <w:sz w:val="20"/>
          <w:szCs w:val="20"/>
        </w:rPr>
        <w:t xml:space="preserve"> han de</w:t>
      </w:r>
      <w:r w:rsidR="0002303A" w:rsidRPr="001C60D0">
        <w:rPr>
          <w:sz w:val="20"/>
          <w:szCs w:val="20"/>
        </w:rPr>
        <w:br/>
        <w:t>ser leídos con el contexto del enfrentamiento entre Rous-</w:t>
      </w:r>
      <w:r w:rsidR="0002303A" w:rsidRPr="001C60D0">
        <w:rPr>
          <w:sz w:val="20"/>
          <w:szCs w:val="20"/>
        </w:rPr>
        <w:br/>
        <w:t xml:space="preserve">seau y los </w:t>
      </w:r>
      <w:r w:rsidR="0002303A" w:rsidRPr="001C60D0">
        <w:rPr>
          <w:rStyle w:val="CuerpodeltextoCursiva"/>
          <w:sz w:val="20"/>
          <w:szCs w:val="20"/>
        </w:rPr>
        <w:t>philosophes</w:t>
      </w:r>
      <w:r w:rsidR="0002303A" w:rsidRPr="001C60D0">
        <w:rPr>
          <w:sz w:val="20"/>
          <w:szCs w:val="20"/>
        </w:rPr>
        <w:t xml:space="preserve"> como telón de fondo. De ahí su in-</w:t>
      </w:r>
      <w:r w:rsidR="0002303A" w:rsidRPr="001C60D0">
        <w:rPr>
          <w:sz w:val="20"/>
          <w:szCs w:val="20"/>
        </w:rPr>
        <w:br/>
        <w:t>sistencia en que la vida en sociedad y la propiedad son</w:t>
      </w:r>
      <w:r w:rsidR="0002303A" w:rsidRPr="001C60D0">
        <w:rPr>
          <w:sz w:val="20"/>
          <w:szCs w:val="20"/>
        </w:rPr>
        <w:br/>
        <w:t>también patrimonio de los salvajes. Pero el texto de Voltai-</w:t>
      </w:r>
      <w:r w:rsidR="0002303A" w:rsidRPr="001C60D0">
        <w:rPr>
          <w:sz w:val="20"/>
          <w:szCs w:val="20"/>
        </w:rPr>
        <w:br/>
        <w:t>re no se reduce al escarnio de Rousseau, sino que dirige</w:t>
      </w:r>
      <w:r w:rsidR="0002303A" w:rsidRPr="001C60D0">
        <w:rPr>
          <w:sz w:val="20"/>
          <w:szCs w:val="20"/>
        </w:rPr>
        <w:br/>
        <w:t>sus dardos contra las argumentaciones extravagantes de</w:t>
      </w:r>
      <w:r w:rsidR="0002303A" w:rsidRPr="001C60D0">
        <w:rPr>
          <w:sz w:val="20"/>
          <w:szCs w:val="20"/>
        </w:rPr>
        <w:br/>
        <w:t>la escolástica de la época. El buen sentido del salvaje pone</w:t>
      </w:r>
      <w:r w:rsidR="0002303A" w:rsidRPr="001C60D0">
        <w:rPr>
          <w:sz w:val="20"/>
          <w:szCs w:val="20"/>
        </w:rPr>
        <w:br/>
        <w:t>en ridículo los absurdos razonamientos del bachiller, mos-</w:t>
      </w:r>
      <w:r w:rsidR="0002303A" w:rsidRPr="001C60D0">
        <w:rPr>
          <w:sz w:val="20"/>
          <w:szCs w:val="20"/>
        </w:rPr>
        <w:br/>
        <w:t>trando que la instrucción universitaria del momento sólo</w:t>
      </w:r>
      <w:r w:rsidR="0002303A" w:rsidRPr="001C60D0">
        <w:rPr>
          <w:sz w:val="20"/>
          <w:szCs w:val="20"/>
        </w:rPr>
        <w:br/>
        <w:t>sirve para deformar las aptitudes naturales del intelecto.</w:t>
      </w:r>
    </w:p>
    <w:p w:rsidR="00EB345F" w:rsidRPr="001C60D0" w:rsidRDefault="0002303A">
      <w:pPr>
        <w:pStyle w:val="Cuerpodeltexto0"/>
        <w:shd w:val="clear" w:color="auto" w:fill="auto"/>
        <w:spacing w:before="0"/>
        <w:ind w:left="20" w:right="20" w:firstLine="300"/>
        <w:rPr>
          <w:sz w:val="20"/>
          <w:szCs w:val="20"/>
        </w:rPr>
      </w:pPr>
      <w:r w:rsidRPr="001C60D0">
        <w:rPr>
          <w:sz w:val="20"/>
          <w:szCs w:val="20"/>
        </w:rPr>
        <w:t xml:space="preserve">Con un tono más grave, en el </w:t>
      </w:r>
      <w:r w:rsidRPr="001C60D0">
        <w:rPr>
          <w:rStyle w:val="CuerpodeltextoCursiva"/>
          <w:sz w:val="20"/>
          <w:szCs w:val="20"/>
        </w:rPr>
        <w:t>Ensayo sobre las costum-</w:t>
      </w:r>
      <w:r w:rsidRPr="001C60D0">
        <w:rPr>
          <w:rStyle w:val="CuerpodeltextoCursiva"/>
          <w:sz w:val="20"/>
          <w:szCs w:val="20"/>
        </w:rPr>
        <w:br/>
        <w:t>bres y el espíritu de las naciones,</w:t>
      </w:r>
      <w:r w:rsidRPr="001C60D0">
        <w:rPr>
          <w:sz w:val="20"/>
          <w:szCs w:val="20"/>
        </w:rPr>
        <w:t xml:space="preserve"> Voltaire relativiza la no-</w:t>
      </w:r>
      <w:r w:rsidRPr="001C60D0">
        <w:rPr>
          <w:sz w:val="20"/>
          <w:szCs w:val="20"/>
        </w:rPr>
        <w:br/>
        <w:t>ción de «salvaje», denunciando la situación de ignorancia,</w:t>
      </w:r>
      <w:r w:rsidRPr="001C60D0">
        <w:rPr>
          <w:sz w:val="20"/>
          <w:szCs w:val="20"/>
        </w:rPr>
        <w:br/>
        <w:t>superstición, miseria y abandono de las masas campesi-</w:t>
      </w:r>
      <w:r w:rsidRPr="001C60D0">
        <w:rPr>
          <w:sz w:val="20"/>
          <w:szCs w:val="20"/>
        </w:rPr>
        <w:br/>
        <w:t>nas europeas, olvidadas por los «sibaritas» de las ciuda-</w:t>
      </w:r>
      <w:r w:rsidRPr="001C60D0">
        <w:rPr>
          <w:sz w:val="20"/>
          <w:szCs w:val="20"/>
        </w:rPr>
        <w:br/>
        <w:t>des. ¿Quién posee una humanidad superior?</w:t>
      </w:r>
    </w:p>
    <w:p w:rsidR="00EB345F" w:rsidRPr="001C60D0" w:rsidRDefault="0002303A">
      <w:pPr>
        <w:pStyle w:val="Cuerpodeltexto0"/>
        <w:shd w:val="clear" w:color="auto" w:fill="auto"/>
        <w:spacing w:before="0"/>
        <w:ind w:left="20" w:right="20" w:firstLine="300"/>
        <w:rPr>
          <w:sz w:val="20"/>
          <w:szCs w:val="20"/>
        </w:rPr>
      </w:pPr>
      <w:r w:rsidRPr="001C60D0">
        <w:rPr>
          <w:sz w:val="20"/>
          <w:szCs w:val="20"/>
        </w:rPr>
        <w:t>Como ya he señalado, la Ilustración se caracteriza por</w:t>
      </w:r>
      <w:r w:rsidRPr="001C60D0">
        <w:rPr>
          <w:sz w:val="20"/>
          <w:szCs w:val="20"/>
        </w:rPr>
        <w:br/>
        <w:t>aplicar la razón crítica no sólo a los problemas teóricos</w:t>
      </w:r>
      <w:r w:rsidRPr="001C60D0">
        <w:rPr>
          <w:sz w:val="20"/>
          <w:szCs w:val="20"/>
        </w:rPr>
        <w:br/>
        <w:t>planteados por el conocimiento, sino a la realidad social</w:t>
      </w:r>
      <w:r w:rsidRPr="001C60D0">
        <w:rPr>
          <w:sz w:val="20"/>
          <w:szCs w:val="20"/>
        </w:rPr>
        <w:br/>
        <w:t>de la época. Así, Celia Amorós (13) destaca que el giro de</w:t>
      </w:r>
      <w:r w:rsidRPr="001C60D0">
        <w:rPr>
          <w:sz w:val="20"/>
          <w:szCs w:val="20"/>
        </w:rPr>
        <w:br/>
        <w:t>la razón del siglo XVII a la razón de crítica político-social</w:t>
      </w:r>
      <w:r w:rsidRPr="001C60D0">
        <w:rPr>
          <w:sz w:val="20"/>
          <w:szCs w:val="20"/>
        </w:rPr>
        <w:br/>
        <w:t>del XVIII se realiza con el filósofo cartesiano Poulain de la</w:t>
      </w:r>
      <w:r w:rsidRPr="001C60D0">
        <w:rPr>
          <w:sz w:val="20"/>
          <w:szCs w:val="20"/>
        </w:rPr>
        <w:br/>
        <w:t>Barre y su tratamiento de un tema que, según este autor,</w:t>
      </w:r>
      <w:r w:rsidRPr="001C60D0">
        <w:rPr>
          <w:sz w:val="20"/>
          <w:szCs w:val="20"/>
        </w:rPr>
        <w:br/>
        <w:t>es el paradigma mismo del prejuicio: el de la diferencia</w:t>
      </w:r>
      <w:r w:rsidRPr="001C60D0">
        <w:rPr>
          <w:sz w:val="20"/>
          <w:szCs w:val="20"/>
        </w:rPr>
        <w:br/>
        <w:t>entre los sexos.</w:t>
      </w:r>
    </w:p>
    <w:p w:rsidR="00EB345F" w:rsidRPr="001C60D0" w:rsidRDefault="0002303A">
      <w:pPr>
        <w:pStyle w:val="Cuerpodeltexto0"/>
        <w:shd w:val="clear" w:color="auto" w:fill="auto"/>
        <w:spacing w:before="0" w:after="335"/>
        <w:ind w:left="20" w:right="20" w:firstLine="300"/>
        <w:rPr>
          <w:sz w:val="20"/>
          <w:szCs w:val="20"/>
        </w:rPr>
      </w:pPr>
      <w:r w:rsidRPr="001C60D0">
        <w:rPr>
          <w:sz w:val="20"/>
          <w:szCs w:val="20"/>
        </w:rPr>
        <w:t>Como buen cartesiano, Poulain considera que lo que</w:t>
      </w:r>
      <w:r w:rsidRPr="001C60D0">
        <w:rPr>
          <w:sz w:val="20"/>
          <w:szCs w:val="20"/>
        </w:rPr>
        <w:br/>
        <w:t>iguala a hombres y mujeres es la capacidad de razonar. La</w:t>
      </w:r>
      <w:r w:rsidRPr="001C60D0">
        <w:rPr>
          <w:sz w:val="20"/>
          <w:szCs w:val="20"/>
        </w:rPr>
        <w:br/>
        <w:t>facultad de la razón era un elemento clave en el enfrenta-</w:t>
      </w:r>
      <w:r w:rsidRPr="001C60D0">
        <w:rPr>
          <w:sz w:val="20"/>
          <w:szCs w:val="20"/>
        </w:rPr>
        <w:br/>
        <w:t>miento entre el derecho natural y el derecho histórico</w:t>
      </w:r>
      <w:r w:rsidRPr="001C60D0">
        <w:rPr>
          <w:sz w:val="20"/>
          <w:szCs w:val="20"/>
        </w:rPr>
        <w:br/>
        <w:t>enarbolado por los nobles para justificar sus privilegios.</w:t>
      </w:r>
      <w:r w:rsidRPr="001C60D0">
        <w:rPr>
          <w:sz w:val="20"/>
          <w:szCs w:val="20"/>
        </w:rPr>
        <w:br/>
        <w:t>Así, la desigualdad social aparecía como carente de funda</w:t>
      </w:r>
      <w:r w:rsidR="001C60D0">
        <w:t>mento</w:t>
      </w:r>
      <w:r w:rsidR="001C60D0" w:rsidRPr="001C60D0">
        <w:rPr>
          <w:sz w:val="20"/>
          <w:szCs w:val="20"/>
        </w:rPr>
        <w:t xml:space="preserve"> </w:t>
      </w:r>
      <w:r w:rsidRPr="001C60D0">
        <w:rPr>
          <w:sz w:val="20"/>
          <w:szCs w:val="20"/>
        </w:rPr>
        <w:t>-</w:t>
      </w:r>
    </w:p>
    <w:p w:rsidR="00EB345F" w:rsidRDefault="0002303A">
      <w:pPr>
        <w:pStyle w:val="Cuerpodeltexto50"/>
        <w:numPr>
          <w:ilvl w:val="0"/>
          <w:numId w:val="2"/>
        </w:numPr>
        <w:shd w:val="clear" w:color="auto" w:fill="auto"/>
        <w:tabs>
          <w:tab w:val="left" w:pos="682"/>
        </w:tabs>
        <w:spacing w:before="0" w:line="202" w:lineRule="exact"/>
        <w:ind w:left="20" w:right="20" w:firstLine="300"/>
        <w:jc w:val="both"/>
      </w:pPr>
      <w:r>
        <w:rPr>
          <w:rStyle w:val="Cuerpodeltexto565ptoVersales"/>
        </w:rPr>
        <w:t xml:space="preserve">Amorós, C.: </w:t>
      </w:r>
      <w:r>
        <w:t>«El feminismo: senda no transitada de la Ilustra-</w:t>
      </w:r>
      <w:r>
        <w:br/>
        <w:t xml:space="preserve">ción», </w:t>
      </w:r>
      <w:r>
        <w:rPr>
          <w:rStyle w:val="Cuerpodeltexto5Cursiva"/>
        </w:rPr>
        <w:t>Isegoría. Revista de Filosofía Moral y Política,</w:t>
      </w:r>
      <w:r>
        <w:t xml:space="preserve"> n. ° 1, mayo</w:t>
      </w:r>
      <w:r>
        <w:br/>
        <w:t>1990, CSIC, pp. 139-150.</w:t>
      </w:r>
      <w:r>
        <w:br w:type="page"/>
      </w:r>
    </w:p>
    <w:p w:rsidR="00EB345F" w:rsidRPr="001C60D0" w:rsidRDefault="0002303A">
      <w:pPr>
        <w:pStyle w:val="Cuerpodeltexto0"/>
        <w:shd w:val="clear" w:color="auto" w:fill="auto"/>
        <w:spacing w:before="0"/>
        <w:ind w:left="20" w:right="20"/>
        <w:rPr>
          <w:sz w:val="20"/>
          <w:szCs w:val="20"/>
        </w:rPr>
      </w:pPr>
      <w:r w:rsidRPr="001C60D0">
        <w:rPr>
          <w:sz w:val="20"/>
          <w:szCs w:val="20"/>
        </w:rPr>
        <w:lastRenderedPageBreak/>
        <w:t>legitimador. Poseer la capacidad de razonar iguala-</w:t>
      </w:r>
      <w:r w:rsidRPr="001C60D0">
        <w:rPr>
          <w:sz w:val="20"/>
          <w:szCs w:val="20"/>
        </w:rPr>
        <w:br/>
        <w:t>ba a todos los hombres; ya no tenía sentido la discrimina-</w:t>
      </w:r>
      <w:r w:rsidRPr="001C60D0">
        <w:rPr>
          <w:sz w:val="20"/>
          <w:szCs w:val="20"/>
        </w:rPr>
        <w:br/>
        <w:t>ción en función del estamento al que pertenecían (nobles o</w:t>
      </w:r>
      <w:r w:rsidRPr="001C60D0">
        <w:rPr>
          <w:sz w:val="20"/>
          <w:szCs w:val="20"/>
        </w:rPr>
        <w:br/>
        <w:t>plebeyos), el color de su piel (europeos blancos y negros</w:t>
      </w:r>
      <w:r w:rsidRPr="001C60D0">
        <w:rPr>
          <w:sz w:val="20"/>
          <w:szCs w:val="20"/>
        </w:rPr>
        <w:br/>
        <w:t>esclavos) o... su sexo. Estas características aparecen como</w:t>
      </w:r>
      <w:r w:rsidRPr="001C60D0">
        <w:rPr>
          <w:sz w:val="20"/>
          <w:szCs w:val="20"/>
        </w:rPr>
        <w:br/>
        <w:t>variantes externas de un núcleo invariable de pertenencia</w:t>
      </w:r>
      <w:r w:rsidRPr="001C60D0">
        <w:rPr>
          <w:sz w:val="20"/>
          <w:szCs w:val="20"/>
        </w:rPr>
        <w:br/>
        <w:t>a la especie humana: la razón. Y en virtud de tal pertenen-</w:t>
      </w:r>
      <w:r w:rsidRPr="001C60D0">
        <w:rPr>
          <w:sz w:val="20"/>
          <w:szCs w:val="20"/>
        </w:rPr>
        <w:br/>
        <w:t>cia común se articularán las reivindicaciones de igualdad</w:t>
      </w:r>
      <w:r w:rsidRPr="001C60D0">
        <w:rPr>
          <w:sz w:val="20"/>
          <w:szCs w:val="20"/>
        </w:rPr>
        <w:br/>
        <w:t>que desembocan, tiempo después, en la Revolución fran-</w:t>
      </w:r>
      <w:r w:rsidRPr="001C60D0">
        <w:rPr>
          <w:sz w:val="20"/>
          <w:szCs w:val="20"/>
        </w:rPr>
        <w:br/>
        <w:t>cesa, en la abolición de la esclavitud y en los distintos mo-</w:t>
      </w:r>
      <w:r w:rsidRPr="001C60D0">
        <w:rPr>
          <w:sz w:val="20"/>
          <w:szCs w:val="20"/>
        </w:rPr>
        <w:br/>
        <w:t>vimientos feministas de la Historia moderna y contempo-</w:t>
      </w:r>
      <w:r w:rsidRPr="001C60D0">
        <w:rPr>
          <w:sz w:val="20"/>
          <w:szCs w:val="20"/>
        </w:rPr>
        <w:br/>
        <w:t>ránea (14).</w:t>
      </w:r>
    </w:p>
    <w:p w:rsidR="00EB345F" w:rsidRPr="001C60D0" w:rsidRDefault="0002303A">
      <w:pPr>
        <w:pStyle w:val="Cuerpodeltexto0"/>
        <w:shd w:val="clear" w:color="auto" w:fill="auto"/>
        <w:spacing w:before="0" w:after="335"/>
        <w:ind w:left="20" w:right="20" w:firstLine="280"/>
        <w:rPr>
          <w:sz w:val="20"/>
          <w:szCs w:val="20"/>
        </w:rPr>
      </w:pPr>
      <w:r w:rsidRPr="001C60D0">
        <w:rPr>
          <w:sz w:val="20"/>
          <w:szCs w:val="20"/>
        </w:rPr>
        <w:t>Cuando Poulain escribe, la polémica de los sexos era</w:t>
      </w:r>
      <w:r w:rsidRPr="001C60D0">
        <w:rPr>
          <w:sz w:val="20"/>
          <w:szCs w:val="20"/>
        </w:rPr>
        <w:br/>
        <w:t>ya muy antigua. Pero con él toma un cariz diferente en</w:t>
      </w:r>
      <w:r w:rsidRPr="001C60D0">
        <w:rPr>
          <w:sz w:val="20"/>
          <w:szCs w:val="20"/>
        </w:rPr>
        <w:br/>
        <w:t>base al nuevo paradigma ilustrado de igualdad. Su peque-</w:t>
      </w:r>
      <w:r w:rsidRPr="001C60D0">
        <w:rPr>
          <w:sz w:val="20"/>
          <w:szCs w:val="20"/>
        </w:rPr>
        <w:br/>
        <w:t xml:space="preserve">ño tratado </w:t>
      </w:r>
      <w:r w:rsidRPr="001C60D0">
        <w:rPr>
          <w:rStyle w:val="CuerpodeltextoCursiva"/>
          <w:sz w:val="20"/>
          <w:szCs w:val="20"/>
        </w:rPr>
        <w:t>Sobre la igualdad de los sexos,</w:t>
      </w:r>
      <w:r w:rsidRPr="001C60D0">
        <w:rPr>
          <w:sz w:val="20"/>
          <w:szCs w:val="20"/>
        </w:rPr>
        <w:t xml:space="preserve"> de 1673, no</w:t>
      </w:r>
      <w:r w:rsidRPr="001C60D0">
        <w:rPr>
          <w:sz w:val="20"/>
          <w:szCs w:val="20"/>
        </w:rPr>
        <w:br/>
        <w:t>emplea, como era habitual en las obras sobre este tema,</w:t>
      </w:r>
      <w:r w:rsidRPr="001C60D0">
        <w:rPr>
          <w:sz w:val="20"/>
          <w:szCs w:val="20"/>
        </w:rPr>
        <w:br/>
        <w:t>largas listas de mujeres de la Biblia o de la Antigüedad</w:t>
      </w:r>
      <w:r w:rsidRPr="001C60D0">
        <w:rPr>
          <w:sz w:val="20"/>
          <w:szCs w:val="20"/>
        </w:rPr>
        <w:br/>
        <w:t>clásica famosas por su virtud o su valentía para contrapo-</w:t>
      </w:r>
      <w:r w:rsidRPr="001C60D0">
        <w:rPr>
          <w:sz w:val="20"/>
          <w:szCs w:val="20"/>
        </w:rPr>
        <w:br/>
        <w:t>nerlas a mujeres malvadas y corruptas inevitablemente ci-</w:t>
      </w:r>
      <w:r w:rsidRPr="001C60D0">
        <w:rPr>
          <w:sz w:val="20"/>
          <w:szCs w:val="20"/>
        </w:rPr>
        <w:br/>
        <w:t>tadas por los misóginos. Eva y María como principales fi-</w:t>
      </w:r>
      <w:r w:rsidRPr="001C60D0">
        <w:rPr>
          <w:sz w:val="20"/>
          <w:szCs w:val="20"/>
        </w:rPr>
        <w:br/>
        <w:t>guras de estas series son dejadas de lado. Ya no se trata</w:t>
      </w:r>
      <w:r w:rsidRPr="001C60D0">
        <w:rPr>
          <w:sz w:val="20"/>
          <w:szCs w:val="20"/>
        </w:rPr>
        <w:br/>
        <w:t>de probar la superioridad de las mujeres, como solían ha-</w:t>
      </w:r>
      <w:r w:rsidRPr="001C60D0">
        <w:rPr>
          <w:sz w:val="20"/>
          <w:szCs w:val="20"/>
        </w:rPr>
        <w:br/>
        <w:t>cer los defensores de las damas cuando dedicaban su libro</w:t>
      </w:r>
      <w:r w:rsidRPr="001C60D0">
        <w:rPr>
          <w:sz w:val="20"/>
          <w:szCs w:val="20"/>
        </w:rPr>
        <w:br/>
        <w:t>a alguna princesa mecenas en desagravio a los siempre</w:t>
      </w:r>
      <w:r w:rsidRPr="001C60D0">
        <w:rPr>
          <w:sz w:val="20"/>
          <w:szCs w:val="20"/>
        </w:rPr>
        <w:br/>
        <w:t>más numerosos detractores del «bello sexo». Ahora, el au-</w:t>
      </w:r>
      <w:r w:rsidRPr="001C60D0">
        <w:rPr>
          <w:sz w:val="20"/>
          <w:szCs w:val="20"/>
        </w:rPr>
        <w:br/>
        <w:t>tor parte del principio de la igualdad de hombres y muje-</w:t>
      </w:r>
      <w:r w:rsidRPr="001C60D0">
        <w:rPr>
          <w:sz w:val="20"/>
          <w:szCs w:val="20"/>
        </w:rPr>
        <w:br/>
        <w:t>res por la capacidad de razonar: las diferencias corporales</w:t>
      </w:r>
      <w:r w:rsidRPr="001C60D0">
        <w:rPr>
          <w:sz w:val="20"/>
          <w:szCs w:val="20"/>
        </w:rPr>
        <w:br/>
        <w:t>necesarias para la reproducción no afectan las estructuras</w:t>
      </w:r>
      <w:r w:rsidRPr="001C60D0">
        <w:rPr>
          <w:sz w:val="20"/>
          <w:szCs w:val="20"/>
        </w:rPr>
        <w:br/>
        <w:t>lógicas del pensar comunes a ambos sexos.</w:t>
      </w:r>
    </w:p>
    <w:p w:rsidR="00EB345F" w:rsidRDefault="0002303A">
      <w:pPr>
        <w:pStyle w:val="Cuerpodeltexto50"/>
        <w:numPr>
          <w:ilvl w:val="0"/>
          <w:numId w:val="2"/>
        </w:numPr>
        <w:shd w:val="clear" w:color="auto" w:fill="auto"/>
        <w:tabs>
          <w:tab w:val="left" w:pos="697"/>
        </w:tabs>
        <w:spacing w:before="0" w:line="202" w:lineRule="exact"/>
        <w:ind w:left="20" w:right="20" w:firstLine="280"/>
        <w:jc w:val="both"/>
      </w:pPr>
      <w:r>
        <w:t>Resulta interesante destacar que, actualmente, el principio de</w:t>
      </w:r>
      <w:r>
        <w:br/>
        <w:t>la igualdad de oportunidades entre los sexos lleva a prestar atención,</w:t>
      </w:r>
      <w:r>
        <w:br/>
        <w:t>dentro de un grupo de características particulares, a los problemas</w:t>
      </w:r>
      <w:r>
        <w:br/>
        <w:t xml:space="preserve">peculiares de las mujeres. </w:t>
      </w:r>
      <w:r>
        <w:rPr>
          <w:rStyle w:val="Cuerpodeltexto565pto"/>
        </w:rPr>
        <w:t xml:space="preserve">Así, </w:t>
      </w:r>
      <w:r>
        <w:t>por ejemplo, se reconoce que las muje-</w:t>
      </w:r>
      <w:r>
        <w:br/>
        <w:t>res ciegas viven experiencias específicas que merecen ser considera-</w:t>
      </w:r>
      <w:r>
        <w:br/>
        <w:t xml:space="preserve">das. Ver </w:t>
      </w:r>
      <w:r>
        <w:rPr>
          <w:rStyle w:val="Cuerpodeltexto565ptoVersales"/>
        </w:rPr>
        <w:t xml:space="preserve">Arcediano, </w:t>
      </w:r>
      <w:r>
        <w:t xml:space="preserve">M. </w:t>
      </w:r>
      <w:r>
        <w:rPr>
          <w:vertAlign w:val="superscript"/>
        </w:rPr>
        <w:t>a</w:t>
      </w:r>
      <w:r>
        <w:t xml:space="preserve"> Luz, ONCE: «Mujer </w:t>
      </w:r>
      <w:r>
        <w:rPr>
          <w:rStyle w:val="Cuerpodeltexto565pto"/>
        </w:rPr>
        <w:t xml:space="preserve">y </w:t>
      </w:r>
      <w:r>
        <w:t xml:space="preserve">ceguera», </w:t>
      </w:r>
      <w:r>
        <w:rPr>
          <w:rStyle w:val="Cuerpodeltexto5Cursiva"/>
        </w:rPr>
        <w:t>Jornadas Fe-</w:t>
      </w:r>
      <w:r>
        <w:rPr>
          <w:rStyle w:val="Cuerpodeltexto5Cursiva"/>
        </w:rPr>
        <w:br/>
        <w:t>ministas Juntas y a por todas,</w:t>
      </w:r>
      <w:r>
        <w:t xml:space="preserve"> Madrid, Federación de Organizaciones</w:t>
      </w:r>
      <w:r>
        <w:br/>
        <w:t>Feministas del Estado Español, 1994, pp. 65-69.</w:t>
      </w:r>
      <w:r>
        <w:br w:type="page"/>
      </w:r>
    </w:p>
    <w:p w:rsidR="00EB345F" w:rsidRPr="001C60D0" w:rsidRDefault="0002303A">
      <w:pPr>
        <w:pStyle w:val="Cuerpodeltexto0"/>
        <w:shd w:val="clear" w:color="auto" w:fill="auto"/>
        <w:spacing w:before="0"/>
        <w:ind w:left="40" w:right="20" w:firstLine="300"/>
        <w:rPr>
          <w:sz w:val="20"/>
          <w:szCs w:val="20"/>
        </w:rPr>
      </w:pPr>
      <w:r w:rsidRPr="001C60D0">
        <w:rPr>
          <w:sz w:val="20"/>
          <w:szCs w:val="20"/>
        </w:rPr>
        <w:lastRenderedPageBreak/>
        <w:t>Esta afirmación de igualdad no excluye algunas obser-</w:t>
      </w:r>
      <w:r w:rsidRPr="001C60D0">
        <w:rPr>
          <w:sz w:val="20"/>
          <w:szCs w:val="20"/>
        </w:rPr>
        <w:br/>
        <w:t>vaciones muy acertadas sobre ciertas ventajas de las mu-</w:t>
      </w:r>
      <w:r w:rsidRPr="001C60D0">
        <w:rPr>
          <w:sz w:val="20"/>
          <w:szCs w:val="20"/>
        </w:rPr>
        <w:br/>
        <w:t>jeres en algunos campos. Para poder apreciar estos argu-</w:t>
      </w:r>
      <w:r w:rsidRPr="001C60D0">
        <w:rPr>
          <w:sz w:val="20"/>
          <w:szCs w:val="20"/>
        </w:rPr>
        <w:br/>
        <w:t>mentos con justeza es necesario recordar que el filósofo</w:t>
      </w:r>
      <w:r w:rsidRPr="001C60D0">
        <w:rPr>
          <w:sz w:val="20"/>
          <w:szCs w:val="20"/>
        </w:rPr>
        <w:br/>
        <w:t>fue contemporáneo del movimiento intelectual de las «pre-</w:t>
      </w:r>
      <w:r w:rsidRPr="001C60D0">
        <w:rPr>
          <w:sz w:val="20"/>
          <w:szCs w:val="20"/>
        </w:rPr>
        <w:br/>
        <w:t>ciosas» (15), esas damas que refinaron la sociedad france-</w:t>
      </w:r>
      <w:r w:rsidRPr="001C60D0">
        <w:rPr>
          <w:sz w:val="20"/>
          <w:szCs w:val="20"/>
        </w:rPr>
        <w:br/>
        <w:t>sa, pulieron la lengua y elevaron las costumbres y el nivel</w:t>
      </w:r>
      <w:r w:rsidRPr="001C60D0">
        <w:rPr>
          <w:sz w:val="20"/>
          <w:szCs w:val="20"/>
        </w:rPr>
        <w:br/>
        <w:t>de conocimientos con la actividad intelectual desplegada</w:t>
      </w:r>
      <w:r w:rsidRPr="001C60D0">
        <w:rPr>
          <w:sz w:val="20"/>
          <w:szCs w:val="20"/>
        </w:rPr>
        <w:br/>
        <w:t>en los salones literarios que presidían.</w:t>
      </w:r>
    </w:p>
    <w:p w:rsidR="00EB345F" w:rsidRPr="001C60D0" w:rsidRDefault="0002303A">
      <w:pPr>
        <w:pStyle w:val="Cuerpodeltexto0"/>
        <w:shd w:val="clear" w:color="auto" w:fill="auto"/>
        <w:spacing w:before="0"/>
        <w:ind w:left="40" w:right="20" w:firstLine="300"/>
        <w:rPr>
          <w:sz w:val="20"/>
          <w:szCs w:val="20"/>
        </w:rPr>
      </w:pPr>
      <w:r w:rsidRPr="001C60D0">
        <w:rPr>
          <w:sz w:val="20"/>
          <w:szCs w:val="20"/>
        </w:rPr>
        <w:t>De hecho, las «preciosas» acogieron con entusiasmo</w:t>
      </w:r>
      <w:r w:rsidRPr="001C60D0">
        <w:rPr>
          <w:sz w:val="20"/>
          <w:szCs w:val="20"/>
        </w:rPr>
        <w:br/>
        <w:t>esta obra de Poulain que les rendía un merecido homenaje</w:t>
      </w:r>
      <w:r w:rsidRPr="001C60D0">
        <w:rPr>
          <w:sz w:val="20"/>
          <w:szCs w:val="20"/>
        </w:rPr>
        <w:br/>
        <w:t>en sus referencias a la extraordinaria plasticidad de la</w:t>
      </w:r>
      <w:r w:rsidRPr="001C60D0">
        <w:rPr>
          <w:sz w:val="20"/>
          <w:szCs w:val="20"/>
        </w:rPr>
        <w:br/>
        <w:t>conversación de las damas cultas y a la apertura de espíri-</w:t>
      </w:r>
      <w:r w:rsidRPr="001C60D0">
        <w:rPr>
          <w:sz w:val="20"/>
          <w:szCs w:val="20"/>
        </w:rPr>
        <w:br/>
        <w:t>tu que mostraban. El cultivo posterior de una «filosofía de</w:t>
      </w:r>
      <w:r w:rsidRPr="001C60D0">
        <w:rPr>
          <w:sz w:val="20"/>
          <w:szCs w:val="20"/>
        </w:rPr>
        <w:br/>
        <w:t>damas» como forma de la filosofía popular (16) por auto-</w:t>
      </w:r>
      <w:r w:rsidRPr="001C60D0">
        <w:rPr>
          <w:sz w:val="20"/>
          <w:szCs w:val="20"/>
        </w:rPr>
        <w:br/>
        <w:t>res tan célebres como Fontenelle se basa en esta misma</w:t>
      </w:r>
      <w:r w:rsidRPr="001C60D0">
        <w:rPr>
          <w:sz w:val="20"/>
          <w:szCs w:val="20"/>
        </w:rPr>
        <w:br/>
        <w:t>observación: la vivacidad y audacia del pensamiento no</w:t>
      </w:r>
      <w:r w:rsidRPr="001C60D0">
        <w:rPr>
          <w:sz w:val="20"/>
          <w:szCs w:val="20"/>
        </w:rPr>
        <w:br/>
        <w:t>están en las Escuelas dominadas por las teorías tradicio-</w:t>
      </w:r>
      <w:r w:rsidRPr="001C60D0">
        <w:rPr>
          <w:sz w:val="20"/>
          <w:szCs w:val="20"/>
        </w:rPr>
        <w:br/>
        <w:t>nales, sino en ese germen de opinión pública que comien-</w:t>
      </w:r>
      <w:r w:rsidRPr="001C60D0">
        <w:rPr>
          <w:sz w:val="20"/>
          <w:szCs w:val="20"/>
        </w:rPr>
        <w:br/>
        <w:t>za a desplegarse bajo el cuidado y la protección de las da-</w:t>
      </w:r>
      <w:r w:rsidRPr="001C60D0">
        <w:rPr>
          <w:sz w:val="20"/>
          <w:szCs w:val="20"/>
        </w:rPr>
        <w:br/>
        <w:t>mas ilustradas nobles y burguesas.</w:t>
      </w:r>
    </w:p>
    <w:p w:rsidR="00EB345F" w:rsidRPr="001C60D0" w:rsidRDefault="0002303A">
      <w:pPr>
        <w:pStyle w:val="Cuerpodeltexto0"/>
        <w:shd w:val="clear" w:color="auto" w:fill="auto"/>
        <w:spacing w:before="0"/>
        <w:ind w:left="40" w:right="20" w:firstLine="300"/>
        <w:rPr>
          <w:sz w:val="20"/>
          <w:szCs w:val="20"/>
        </w:rPr>
      </w:pPr>
      <w:r w:rsidRPr="001C60D0">
        <w:rPr>
          <w:sz w:val="20"/>
          <w:szCs w:val="20"/>
        </w:rPr>
        <w:t>En el siglo XVII, existe una fuerte resistencia a la filoso-</w:t>
      </w:r>
      <w:r w:rsidRPr="001C60D0">
        <w:rPr>
          <w:sz w:val="20"/>
          <w:szCs w:val="20"/>
        </w:rPr>
        <w:br/>
        <w:t>fía cartesiana por parte de la Escolástica. En ese sentido,</w:t>
      </w:r>
      <w:r w:rsidRPr="001C60D0">
        <w:rPr>
          <w:sz w:val="20"/>
          <w:szCs w:val="20"/>
        </w:rPr>
        <w:br/>
        <w:t>Poulain considera una ventaja de las mujeres el poseer un</w:t>
      </w:r>
      <w:r w:rsidRPr="001C60D0">
        <w:rPr>
          <w:sz w:val="20"/>
          <w:szCs w:val="20"/>
        </w:rPr>
        <w:br/>
        <w:t>«buen sentido» no deformado por los estudios. Esto no</w:t>
      </w:r>
      <w:r w:rsidRPr="001C60D0">
        <w:rPr>
          <w:sz w:val="20"/>
          <w:szCs w:val="20"/>
        </w:rPr>
        <w:br/>
        <w:t>significa que no reivindique el derecho del colectivo feme-</w:t>
      </w:r>
      <w:r w:rsidRPr="001C60D0">
        <w:rPr>
          <w:sz w:val="20"/>
          <w:szCs w:val="20"/>
        </w:rPr>
        <w:br/>
        <w:t>nino a acceder a ellos: el reconocimiento de las diferencias</w:t>
      </w:r>
      <w:r w:rsidRPr="001C60D0">
        <w:rPr>
          <w:sz w:val="20"/>
          <w:szCs w:val="20"/>
        </w:rPr>
        <w:br/>
        <w:t xml:space="preserve">no está acompañado en Poulain de la trampa del </w:t>
      </w:r>
      <w:r w:rsidRPr="001C60D0">
        <w:rPr>
          <w:rStyle w:val="CuerpodeltextoCursiva"/>
          <w:sz w:val="20"/>
          <w:szCs w:val="20"/>
        </w:rPr>
        <w:t>ghetto</w:t>
      </w:r>
      <w:r w:rsidRPr="001C60D0">
        <w:rPr>
          <w:rStyle w:val="CuerpodeltextoCursiva"/>
          <w:sz w:val="20"/>
          <w:szCs w:val="20"/>
        </w:rPr>
        <w:br/>
      </w:r>
      <w:r w:rsidRPr="001C60D0">
        <w:rPr>
          <w:sz w:val="20"/>
          <w:szCs w:val="20"/>
        </w:rPr>
        <w:t>para la minoría discriminada.</w:t>
      </w:r>
    </w:p>
    <w:p w:rsidR="00EB345F" w:rsidRPr="001C60D0" w:rsidRDefault="0002303A">
      <w:pPr>
        <w:pStyle w:val="Cuerpodeltexto0"/>
        <w:shd w:val="clear" w:color="auto" w:fill="auto"/>
        <w:spacing w:before="0" w:after="275"/>
        <w:ind w:left="40" w:right="20" w:firstLine="300"/>
        <w:rPr>
          <w:sz w:val="20"/>
          <w:szCs w:val="20"/>
        </w:rPr>
      </w:pPr>
      <w:r w:rsidRPr="001C60D0">
        <w:rPr>
          <w:sz w:val="20"/>
          <w:szCs w:val="20"/>
        </w:rPr>
        <w:t>Recibir la instrucción escolástica constituía un privile-</w:t>
      </w:r>
      <w:r w:rsidRPr="001C60D0">
        <w:rPr>
          <w:sz w:val="20"/>
          <w:szCs w:val="20"/>
        </w:rPr>
        <w:br/>
        <w:t>gio varonil, pero a los ojos de un cartesiano el resultado</w:t>
      </w:r>
    </w:p>
    <w:p w:rsidR="00EB345F" w:rsidRDefault="0002303A">
      <w:pPr>
        <w:pStyle w:val="Cuerpodeltexto50"/>
        <w:numPr>
          <w:ilvl w:val="0"/>
          <w:numId w:val="2"/>
        </w:numPr>
        <w:shd w:val="clear" w:color="auto" w:fill="auto"/>
        <w:tabs>
          <w:tab w:val="left" w:pos="722"/>
        </w:tabs>
        <w:spacing w:before="0" w:line="202" w:lineRule="exact"/>
        <w:ind w:left="40" w:right="20" w:firstLine="300"/>
        <w:jc w:val="both"/>
      </w:pPr>
      <w:r>
        <w:t>Sobre el significado social del movimiento de las preciosas,</w:t>
      </w:r>
      <w:r>
        <w:br/>
        <w:t xml:space="preserve">ver </w:t>
      </w:r>
      <w:r>
        <w:rPr>
          <w:rStyle w:val="Cuerpodeltexto565ptoVersales"/>
        </w:rPr>
        <w:t xml:space="preserve">Oliva Blanco: </w:t>
      </w:r>
      <w:r>
        <w:t xml:space="preserve">«La </w:t>
      </w:r>
      <w:r>
        <w:rPr>
          <w:rStyle w:val="Cuerpodeltexto5Cursiva"/>
        </w:rPr>
        <w:t>Querelle féministe</w:t>
      </w:r>
      <w:r>
        <w:t xml:space="preserve"> en el siglo XVII: la ambigüe-</w:t>
      </w:r>
      <w:r>
        <w:br/>
        <w:t xml:space="preserve">dad de un término: del elogio al vituperio», en </w:t>
      </w:r>
      <w:r>
        <w:rPr>
          <w:rStyle w:val="Cuerpodeltexto565ptoVersales"/>
        </w:rPr>
        <w:t xml:space="preserve">Amorós, </w:t>
      </w:r>
      <w:r>
        <w:t xml:space="preserve">Celia: </w:t>
      </w:r>
      <w:r>
        <w:rPr>
          <w:rStyle w:val="Cuerpodeltexto5Cursiva"/>
        </w:rPr>
        <w:t>Actas</w:t>
      </w:r>
      <w:r>
        <w:rPr>
          <w:rStyle w:val="Cuerpodeltexto5Cursiva"/>
        </w:rPr>
        <w:br/>
        <w:t>del Seminario Permanente Feminismo e Ilustración,</w:t>
      </w:r>
      <w:r>
        <w:t xml:space="preserve"> Universidad</w:t>
      </w:r>
      <w:r>
        <w:br/>
        <w:t>Complutense de Madrid, 1992, pp. 73-83.</w:t>
      </w:r>
    </w:p>
    <w:p w:rsidR="00EB345F" w:rsidRDefault="0002303A">
      <w:pPr>
        <w:pStyle w:val="Cuerpodeltexto50"/>
        <w:numPr>
          <w:ilvl w:val="0"/>
          <w:numId w:val="2"/>
        </w:numPr>
        <w:shd w:val="clear" w:color="auto" w:fill="auto"/>
        <w:tabs>
          <w:tab w:val="left" w:pos="702"/>
        </w:tabs>
        <w:spacing w:before="0" w:line="202" w:lineRule="exact"/>
        <w:ind w:left="40" w:right="20" w:firstLine="300"/>
        <w:jc w:val="both"/>
      </w:pPr>
      <w:r>
        <w:t xml:space="preserve">Ver </w:t>
      </w:r>
      <w:r>
        <w:rPr>
          <w:rStyle w:val="Cuerpodeltexto565ptoVersales"/>
        </w:rPr>
        <w:t xml:space="preserve">Jauch, </w:t>
      </w:r>
      <w:r>
        <w:t xml:space="preserve">Ursula Pía: </w:t>
      </w:r>
      <w:r>
        <w:rPr>
          <w:rStyle w:val="Cuerpodeltexto5Cursiva"/>
        </w:rPr>
        <w:t>Filosofía de damas y moral masculina,</w:t>
      </w:r>
      <w:r>
        <w:rPr>
          <w:rStyle w:val="Cuerpodeltexto5Cursiva"/>
        </w:rPr>
        <w:br/>
      </w:r>
      <w:r>
        <w:t>trad. Luisa Posada Kubissa, Madrid, Alianza Universidad, 1995.</w:t>
      </w:r>
      <w:r>
        <w:br w:type="page"/>
      </w:r>
    </w:p>
    <w:p w:rsidR="00EB345F" w:rsidRPr="00F93959" w:rsidRDefault="0002303A">
      <w:pPr>
        <w:pStyle w:val="Cuerpodeltexto0"/>
        <w:shd w:val="clear" w:color="auto" w:fill="auto"/>
        <w:spacing w:before="0"/>
        <w:ind w:left="20" w:right="20"/>
        <w:rPr>
          <w:sz w:val="20"/>
          <w:szCs w:val="20"/>
        </w:rPr>
      </w:pPr>
      <w:r w:rsidRPr="00F93959">
        <w:rPr>
          <w:sz w:val="20"/>
          <w:szCs w:val="20"/>
        </w:rPr>
        <w:lastRenderedPageBreak/>
        <w:t>era sólo una disminución de la capacidad de razonar li-</w:t>
      </w:r>
      <w:r w:rsidRPr="00F93959">
        <w:rPr>
          <w:sz w:val="20"/>
          <w:szCs w:val="20"/>
        </w:rPr>
        <w:br/>
        <w:t>bremente e incluso una pérdida de la natural curiosidad</w:t>
      </w:r>
      <w:r w:rsidRPr="00F93959">
        <w:rPr>
          <w:sz w:val="20"/>
          <w:szCs w:val="20"/>
        </w:rPr>
        <w:br/>
        <w:t>intelectual. En vez de analizar, sin ideas preconcebidas,</w:t>
      </w:r>
      <w:r w:rsidRPr="00F93959">
        <w:rPr>
          <w:sz w:val="20"/>
          <w:szCs w:val="20"/>
        </w:rPr>
        <w:br/>
        <w:t>cualquier tema que se discutiera, los varones instruidos</w:t>
      </w:r>
      <w:r w:rsidRPr="00F93959">
        <w:rPr>
          <w:sz w:val="20"/>
          <w:szCs w:val="20"/>
        </w:rPr>
        <w:br/>
      </w:r>
      <w:proofErr w:type="gramStart"/>
      <w:r w:rsidRPr="00F93959">
        <w:rPr>
          <w:sz w:val="20"/>
          <w:szCs w:val="20"/>
        </w:rPr>
        <w:t>tendían</w:t>
      </w:r>
      <w:proofErr w:type="gramEnd"/>
      <w:r w:rsidRPr="00F93959">
        <w:rPr>
          <w:sz w:val="20"/>
          <w:szCs w:val="20"/>
        </w:rPr>
        <w:t xml:space="preserve"> a aplicar mecánicamente términos oscuros, lati-</w:t>
      </w:r>
      <w:r w:rsidRPr="00F93959">
        <w:rPr>
          <w:sz w:val="20"/>
          <w:szCs w:val="20"/>
        </w:rPr>
        <w:br/>
        <w:t>nismos que no aclaraban la cuestión pero daban una ima-</w:t>
      </w:r>
      <w:r w:rsidRPr="00F93959">
        <w:rPr>
          <w:sz w:val="20"/>
          <w:szCs w:val="20"/>
        </w:rPr>
        <w:br/>
        <w:t>gen de ciencia. En numerosas ocasiones, Poulain hace re-</w:t>
      </w:r>
      <w:r w:rsidRPr="00F93959">
        <w:rPr>
          <w:sz w:val="20"/>
          <w:szCs w:val="20"/>
        </w:rPr>
        <w:br/>
        <w:t>ferencia a la utilización de un lenguaje esotérico, pseudo-</w:t>
      </w:r>
      <w:r w:rsidRPr="00F93959">
        <w:rPr>
          <w:sz w:val="20"/>
          <w:szCs w:val="20"/>
        </w:rPr>
        <w:br/>
        <w:t>científico, como medio de autoafirmación de una identidad</w:t>
      </w:r>
      <w:r w:rsidRPr="00F93959">
        <w:rPr>
          <w:sz w:val="20"/>
          <w:szCs w:val="20"/>
        </w:rPr>
        <w:br/>
        <w:t>masculina asociada a la dominación.</w:t>
      </w:r>
    </w:p>
    <w:p w:rsidR="00EB345F" w:rsidRPr="00F93959" w:rsidRDefault="0002303A">
      <w:pPr>
        <w:pStyle w:val="Cuerpodeltexto0"/>
        <w:shd w:val="clear" w:color="auto" w:fill="auto"/>
        <w:spacing w:before="0"/>
        <w:ind w:left="20" w:right="20" w:firstLine="320"/>
        <w:rPr>
          <w:sz w:val="20"/>
          <w:szCs w:val="20"/>
        </w:rPr>
      </w:pPr>
      <w:r w:rsidRPr="00F93959">
        <w:rPr>
          <w:sz w:val="20"/>
          <w:szCs w:val="20"/>
        </w:rPr>
        <w:t>Así, resulta apasionante comprobar la extrema luci-</w:t>
      </w:r>
      <w:r w:rsidRPr="00F93959">
        <w:rPr>
          <w:sz w:val="20"/>
          <w:szCs w:val="20"/>
        </w:rPr>
        <w:br/>
        <w:t>dez del filósofo, que no se limita a reivindicar el acceso</w:t>
      </w:r>
      <w:r w:rsidRPr="00F93959">
        <w:rPr>
          <w:sz w:val="20"/>
          <w:szCs w:val="20"/>
        </w:rPr>
        <w:br/>
        <w:t>de las mujeres a los puestos, las tareas y los honores re-</w:t>
      </w:r>
      <w:r w:rsidRPr="00F93959">
        <w:rPr>
          <w:sz w:val="20"/>
          <w:szCs w:val="20"/>
        </w:rPr>
        <w:br/>
        <w:t>servados a los varones, sino que inicia una sutil crítica de</w:t>
      </w:r>
      <w:r w:rsidRPr="00F93959">
        <w:rPr>
          <w:sz w:val="20"/>
          <w:szCs w:val="20"/>
        </w:rPr>
        <w:br/>
        <w:t>algunas costumbres, conductas y valores masculinos.</w:t>
      </w:r>
      <w:r w:rsidRPr="00F93959">
        <w:rPr>
          <w:sz w:val="20"/>
          <w:szCs w:val="20"/>
        </w:rPr>
        <w:br/>
        <w:t>Presenta interesantes y plausibles hipótesis sobre el ori-</w:t>
      </w:r>
      <w:r w:rsidRPr="00F93959">
        <w:rPr>
          <w:sz w:val="20"/>
          <w:szCs w:val="20"/>
        </w:rPr>
        <w:br/>
        <w:t>gen de la jerarquización de lo femenino y lo viril relacio-</w:t>
      </w:r>
      <w:r w:rsidRPr="00F93959">
        <w:rPr>
          <w:sz w:val="20"/>
          <w:szCs w:val="20"/>
        </w:rPr>
        <w:br/>
        <w:t>nándola con la guerra en los primeros tiempos de la hu-</w:t>
      </w:r>
      <w:r w:rsidRPr="00F93959">
        <w:rPr>
          <w:sz w:val="20"/>
          <w:szCs w:val="20"/>
        </w:rPr>
        <w:br/>
        <w:t>manidad. Observemos que la antropología actual confir-</w:t>
      </w:r>
      <w:r w:rsidRPr="00F93959">
        <w:rPr>
          <w:sz w:val="20"/>
          <w:szCs w:val="20"/>
        </w:rPr>
        <w:br/>
        <w:t>ma esta sugerencia de Poulain al destacar la correlación</w:t>
      </w:r>
      <w:r w:rsidRPr="00F93959">
        <w:rPr>
          <w:sz w:val="20"/>
          <w:szCs w:val="20"/>
        </w:rPr>
        <w:br/>
        <w:t>entre la escasa valoración de las mujeres, la necesidad de</w:t>
      </w:r>
      <w:r w:rsidRPr="00F93959">
        <w:rPr>
          <w:sz w:val="20"/>
          <w:szCs w:val="20"/>
        </w:rPr>
        <w:br/>
        <w:t>combatientes, el infanticidio femenino, el carácter marca-</w:t>
      </w:r>
      <w:r w:rsidRPr="00F93959">
        <w:rPr>
          <w:sz w:val="20"/>
          <w:szCs w:val="20"/>
        </w:rPr>
        <w:br/>
        <w:t>damente patriarcal de diferentes usos y costumbres y la</w:t>
      </w:r>
      <w:r w:rsidRPr="00F93959">
        <w:rPr>
          <w:sz w:val="20"/>
          <w:szCs w:val="20"/>
        </w:rPr>
        <w:br/>
        <w:t>continua práctica de la guerra preindustrial en pueblos</w:t>
      </w:r>
      <w:r w:rsidRPr="00F93959">
        <w:rPr>
          <w:sz w:val="20"/>
          <w:szCs w:val="20"/>
        </w:rPr>
        <w:br/>
        <w:t>etnológicos.</w:t>
      </w:r>
    </w:p>
    <w:p w:rsidR="00EB345F" w:rsidRPr="00F93959" w:rsidRDefault="0002303A">
      <w:pPr>
        <w:pStyle w:val="Cuerpodeltexto0"/>
        <w:shd w:val="clear" w:color="auto" w:fill="auto"/>
        <w:spacing w:before="0"/>
        <w:ind w:left="20" w:right="20" w:firstLine="320"/>
        <w:rPr>
          <w:sz w:val="20"/>
          <w:szCs w:val="20"/>
        </w:rPr>
      </w:pPr>
      <w:r w:rsidRPr="00F93959">
        <w:rPr>
          <w:sz w:val="20"/>
          <w:szCs w:val="20"/>
        </w:rPr>
        <w:t>De esta manera, el inmemorial prestigio de lo masculi-</w:t>
      </w:r>
      <w:r w:rsidRPr="00F93959">
        <w:rPr>
          <w:sz w:val="20"/>
          <w:szCs w:val="20"/>
        </w:rPr>
        <w:br/>
        <w:t>no se habría originado en la utilidad para las acciones bé-</w:t>
      </w:r>
      <w:r w:rsidRPr="00F93959">
        <w:rPr>
          <w:sz w:val="20"/>
          <w:szCs w:val="20"/>
        </w:rPr>
        <w:br/>
        <w:t>licas, en las que se necesita fuerza física y dureza afectiva,</w:t>
      </w:r>
      <w:r w:rsidRPr="00F93959">
        <w:rPr>
          <w:sz w:val="20"/>
          <w:szCs w:val="20"/>
        </w:rPr>
        <w:br/>
        <w:t>desvalorizándose todas aquellas cualidades humanas que</w:t>
      </w:r>
      <w:r w:rsidRPr="00F93959">
        <w:rPr>
          <w:sz w:val="20"/>
          <w:szCs w:val="20"/>
        </w:rPr>
        <w:br/>
        <w:t>no sirven para la dominación.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 w:rsidRPr="00F93959">
        <w:rPr>
          <w:sz w:val="20"/>
          <w:szCs w:val="20"/>
        </w:rPr>
        <w:t>El principio de la igualdad le permite a Poulain relativi-</w:t>
      </w:r>
      <w:r w:rsidRPr="00F93959">
        <w:rPr>
          <w:sz w:val="20"/>
          <w:szCs w:val="20"/>
        </w:rPr>
        <w:br/>
        <w:t>zar la jerarquía androcéntrica de valores, mostrando su</w:t>
      </w:r>
      <w:r w:rsidRPr="00F93959">
        <w:rPr>
          <w:sz w:val="20"/>
          <w:szCs w:val="20"/>
        </w:rPr>
        <w:br/>
        <w:t>pseudouniversalidad y su falsa neutralidad. ¿Qué merece</w:t>
      </w:r>
      <w:r w:rsidRPr="00F93959">
        <w:rPr>
          <w:sz w:val="20"/>
          <w:szCs w:val="20"/>
        </w:rPr>
        <w:br/>
        <w:t>el nombre y el rango de lo propiamente humano? ¿Por</w:t>
      </w:r>
      <w:r w:rsidRPr="00F93959">
        <w:rPr>
          <w:sz w:val="20"/>
          <w:szCs w:val="20"/>
        </w:rPr>
        <w:br/>
        <w:t>qué las mujeres han sido pensadas por los filósofos como</w:t>
      </w:r>
      <w:r w:rsidRPr="00F93959">
        <w:rPr>
          <w:sz w:val="20"/>
          <w:szCs w:val="20"/>
        </w:rPr>
        <w:br/>
        <w:t xml:space="preserve">algo monstruoso o deficiente? ¿No </w:t>
      </w:r>
      <w:proofErr w:type="gramStart"/>
      <w:r w:rsidRPr="00F93959">
        <w:rPr>
          <w:sz w:val="20"/>
          <w:szCs w:val="20"/>
        </w:rPr>
        <w:t>serán</w:t>
      </w:r>
      <w:proofErr w:type="gramEnd"/>
      <w:r w:rsidRPr="00F93959">
        <w:rPr>
          <w:sz w:val="20"/>
          <w:szCs w:val="20"/>
        </w:rPr>
        <w:t xml:space="preserve"> más bien una</w:t>
      </w:r>
      <w:r w:rsidRPr="00F93959">
        <w:rPr>
          <w:sz w:val="20"/>
          <w:szCs w:val="20"/>
        </w:rPr>
        <w:br/>
        <w:t>contrafigura que impugna la identificación acrítica de lo</w:t>
      </w:r>
      <w:r w:rsidRPr="00F93959">
        <w:rPr>
          <w:sz w:val="20"/>
          <w:szCs w:val="20"/>
        </w:rPr>
        <w:br/>
        <w:t>humano con lo masculino?</w:t>
      </w:r>
      <w:r>
        <w:br w:type="page"/>
      </w:r>
    </w:p>
    <w:p w:rsidR="00EB345F" w:rsidRPr="00F93959" w:rsidRDefault="0002303A">
      <w:pPr>
        <w:pStyle w:val="Cuerpodeltexto0"/>
        <w:shd w:val="clear" w:color="auto" w:fill="auto"/>
        <w:spacing w:before="0"/>
        <w:ind w:left="20" w:right="20" w:firstLine="300"/>
        <w:rPr>
          <w:sz w:val="20"/>
          <w:szCs w:val="20"/>
        </w:rPr>
      </w:pPr>
      <w:r w:rsidRPr="00F93959">
        <w:rPr>
          <w:sz w:val="20"/>
          <w:szCs w:val="20"/>
        </w:rPr>
        <w:lastRenderedPageBreak/>
        <w:t>El porvenir de igualdad deseado por Poulain es tam-</w:t>
      </w:r>
      <w:r w:rsidRPr="00F93959">
        <w:rPr>
          <w:sz w:val="20"/>
          <w:szCs w:val="20"/>
        </w:rPr>
        <w:br/>
        <w:t>bién un mañana de deconstrucción de las identidades de</w:t>
      </w:r>
      <w:r w:rsidRPr="00F93959">
        <w:rPr>
          <w:sz w:val="20"/>
          <w:szCs w:val="20"/>
        </w:rPr>
        <w:br/>
        <w:t>sexo. Como señalará más tarde Condorcet, la desigualdad</w:t>
      </w:r>
      <w:r w:rsidRPr="00F93959">
        <w:rPr>
          <w:sz w:val="20"/>
          <w:szCs w:val="20"/>
        </w:rPr>
        <w:br/>
        <w:t>de derechos y los prejuicios sobre los sexos han de ser</w:t>
      </w:r>
      <w:r w:rsidRPr="00F93959">
        <w:rPr>
          <w:sz w:val="20"/>
          <w:szCs w:val="20"/>
        </w:rPr>
        <w:br/>
        <w:t>destruidos si se quiere avanzar hacia la felicidad general.</w:t>
      </w:r>
      <w:r w:rsidRPr="00F93959">
        <w:rPr>
          <w:sz w:val="20"/>
          <w:szCs w:val="20"/>
        </w:rPr>
        <w:br/>
        <w:t>Los privilegios del dominador tienen efectos funestos en</w:t>
      </w:r>
      <w:r w:rsidRPr="00F93959">
        <w:rPr>
          <w:sz w:val="20"/>
          <w:szCs w:val="20"/>
        </w:rPr>
        <w:br/>
        <w:t>su propia identidad (17). Pero los pensadores de la igual-</w:t>
      </w:r>
      <w:r w:rsidRPr="00F93959">
        <w:rPr>
          <w:sz w:val="20"/>
          <w:szCs w:val="20"/>
        </w:rPr>
        <w:br/>
        <w:t>dad entre los sexos, como Poulain de la Barre, D’Alem-</w:t>
      </w:r>
      <w:r w:rsidRPr="00F93959">
        <w:rPr>
          <w:sz w:val="20"/>
          <w:szCs w:val="20"/>
        </w:rPr>
        <w:br/>
        <w:t>bert, Olimpia de Gouges o Condorcet, no serán los más es-</w:t>
      </w:r>
      <w:r w:rsidRPr="00F93959">
        <w:rPr>
          <w:sz w:val="20"/>
          <w:szCs w:val="20"/>
        </w:rPr>
        <w:br/>
        <w:t>cuchados. Por el contrario, en el seno mismo de la Ilustra-</w:t>
      </w:r>
      <w:r w:rsidRPr="00F93959">
        <w:rPr>
          <w:sz w:val="20"/>
          <w:szCs w:val="20"/>
        </w:rPr>
        <w:br/>
        <w:t>ción, tendrá lugar una renovación del antiguo discurso</w:t>
      </w:r>
      <w:r w:rsidRPr="00F93959">
        <w:rPr>
          <w:sz w:val="20"/>
          <w:szCs w:val="20"/>
        </w:rPr>
        <w:br/>
        <w:t>excluyente de la mujer como lo Otro absoluto, determina-</w:t>
      </w:r>
      <w:r w:rsidRPr="00F93959">
        <w:rPr>
          <w:sz w:val="20"/>
          <w:szCs w:val="20"/>
        </w:rPr>
        <w:br/>
        <w:t>da por su naturaleza biológica y por la utilidad social a las</w:t>
      </w:r>
      <w:r w:rsidRPr="00F93959">
        <w:rPr>
          <w:sz w:val="20"/>
          <w:szCs w:val="20"/>
        </w:rPr>
        <w:br/>
        <w:t>tareas domésticas, despojada de derechos tan elementales</w:t>
      </w:r>
      <w:r w:rsidRPr="00F93959">
        <w:rPr>
          <w:sz w:val="20"/>
          <w:szCs w:val="20"/>
        </w:rPr>
        <w:br/>
        <w:t>como el voto (18).</w:t>
      </w:r>
    </w:p>
    <w:p w:rsidR="00EB345F" w:rsidRPr="00F93959" w:rsidRDefault="0002303A">
      <w:pPr>
        <w:pStyle w:val="Cuerpodeltexto0"/>
        <w:shd w:val="clear" w:color="auto" w:fill="auto"/>
        <w:spacing w:before="0"/>
        <w:ind w:left="20" w:right="20" w:firstLine="300"/>
        <w:rPr>
          <w:sz w:val="20"/>
          <w:szCs w:val="20"/>
        </w:rPr>
      </w:pPr>
      <w:r w:rsidRPr="00F93959">
        <w:rPr>
          <w:sz w:val="20"/>
          <w:szCs w:val="20"/>
        </w:rPr>
        <w:t>Afirmar la total alteridad de aquel a quien se desea do-</w:t>
      </w:r>
      <w:r w:rsidRPr="00F93959">
        <w:rPr>
          <w:sz w:val="20"/>
          <w:szCs w:val="20"/>
        </w:rPr>
        <w:br/>
        <w:t>minar y explotar es un viejo recurso humano. Incluso un</w:t>
      </w:r>
      <w:r w:rsidRPr="00F93959">
        <w:rPr>
          <w:sz w:val="20"/>
          <w:szCs w:val="20"/>
        </w:rPr>
        <w:br/>
        <w:t>pensador tan sutil como Aristóteles negó el estatus real-</w:t>
      </w:r>
      <w:r w:rsidRPr="00F93959">
        <w:rPr>
          <w:sz w:val="20"/>
          <w:szCs w:val="20"/>
        </w:rPr>
        <w:br/>
        <w:t>mente humano a los esclavos y a las mujeres; la relación</w:t>
      </w:r>
      <w:r w:rsidRPr="00F93959">
        <w:rPr>
          <w:sz w:val="20"/>
          <w:szCs w:val="20"/>
        </w:rPr>
        <w:br/>
        <w:t>de esta teoría del Estagirita con la sociedad a la que perte-</w:t>
      </w:r>
      <w:r w:rsidRPr="00F93959">
        <w:rPr>
          <w:sz w:val="20"/>
          <w:szCs w:val="20"/>
        </w:rPr>
        <w:br/>
        <w:t>necía es bastante evidente. Sostener la correspondencia</w:t>
      </w:r>
      <w:r w:rsidRPr="00F93959">
        <w:rPr>
          <w:sz w:val="20"/>
          <w:szCs w:val="20"/>
        </w:rPr>
        <w:br/>
        <w:t>armónica entre la naturaleza del oprimido y el estado de</w:t>
      </w:r>
      <w:r w:rsidRPr="00F93959">
        <w:rPr>
          <w:sz w:val="20"/>
          <w:szCs w:val="20"/>
        </w:rPr>
        <w:br/>
        <w:t>dominación en que se encuentra es la forma principal de</w:t>
      </w:r>
      <w:r w:rsidRPr="00F93959">
        <w:rPr>
          <w:sz w:val="20"/>
          <w:szCs w:val="20"/>
        </w:rPr>
        <w:br/>
        <w:t>legitimación.</w:t>
      </w:r>
    </w:p>
    <w:p w:rsidR="00EB345F" w:rsidRPr="00F93959" w:rsidRDefault="0002303A">
      <w:pPr>
        <w:pStyle w:val="Cuerpodeltexto0"/>
        <w:shd w:val="clear" w:color="auto" w:fill="auto"/>
        <w:spacing w:before="0" w:after="215"/>
        <w:ind w:left="20" w:right="20" w:firstLine="300"/>
        <w:rPr>
          <w:sz w:val="20"/>
          <w:szCs w:val="20"/>
        </w:rPr>
      </w:pPr>
      <w:r w:rsidRPr="00F93959">
        <w:rPr>
          <w:sz w:val="20"/>
          <w:szCs w:val="20"/>
        </w:rPr>
        <w:t>Todavía en el siglo XVIII no faltaba quien afirmara que</w:t>
      </w:r>
      <w:r w:rsidRPr="00F93959">
        <w:rPr>
          <w:sz w:val="20"/>
          <w:szCs w:val="20"/>
        </w:rPr>
        <w:br/>
        <w:t>había ciertos grupos humanos que no eran aptos para la</w:t>
      </w:r>
      <w:r w:rsidRPr="00F93959">
        <w:rPr>
          <w:sz w:val="20"/>
          <w:szCs w:val="20"/>
        </w:rPr>
        <w:br/>
        <w:t>libertad. Un particular temperamento o pigmentación de</w:t>
      </w:r>
      <w:r w:rsidRPr="00F93959">
        <w:rPr>
          <w:sz w:val="20"/>
          <w:szCs w:val="20"/>
        </w:rPr>
        <w:br/>
        <w:t>la piel los predestinaba a trabajar bajo las órdenes de</w:t>
      </w:r>
      <w:r w:rsidRPr="00F93959">
        <w:rPr>
          <w:sz w:val="20"/>
          <w:szCs w:val="20"/>
        </w:rPr>
        <w:br/>
        <w:t>otros. La existencia de la esclavitud estaba en contradic-</w:t>
      </w:r>
      <w:r w:rsidRPr="00F93959">
        <w:rPr>
          <w:sz w:val="20"/>
          <w:szCs w:val="20"/>
        </w:rPr>
        <w:br/>
        <w:t>ción evidente con los ideales de igualdad, libertad y frater-</w:t>
      </w:r>
      <w:r w:rsidRPr="00F93959">
        <w:rPr>
          <w:sz w:val="20"/>
          <w:szCs w:val="20"/>
        </w:rPr>
        <w:br/>
        <w:t>nidad ilustrados. Los negros de las colonias constituyen la</w:t>
      </w:r>
      <w:r w:rsidRPr="00F93959">
        <w:rPr>
          <w:sz w:val="20"/>
          <w:szCs w:val="20"/>
        </w:rPr>
        <w:br/>
        <w:t>cara oculta de las naciones europeas de la Modernidad.</w:t>
      </w:r>
    </w:p>
    <w:p w:rsidR="00EB345F" w:rsidRPr="00F93959" w:rsidRDefault="0002303A">
      <w:pPr>
        <w:pStyle w:val="Cuerpodeltexto100"/>
        <w:numPr>
          <w:ilvl w:val="0"/>
          <w:numId w:val="2"/>
        </w:numPr>
        <w:shd w:val="clear" w:color="auto" w:fill="auto"/>
        <w:tabs>
          <w:tab w:val="left" w:pos="697"/>
        </w:tabs>
        <w:spacing w:before="0" w:line="202" w:lineRule="exact"/>
        <w:ind w:left="20" w:right="20" w:firstLine="300"/>
      </w:pPr>
      <w:r w:rsidRPr="00F93959">
        <w:rPr>
          <w:rStyle w:val="Cuerpodeltexto1065ptoSincursivaVersales"/>
          <w:sz w:val="18"/>
          <w:szCs w:val="18"/>
        </w:rPr>
        <w:t>Condorcet, De Gouges, De Lambert</w:t>
      </w:r>
      <w:r w:rsidRPr="00F93959">
        <w:rPr>
          <w:rStyle w:val="Cuerpodeltexto1065ptoSincursiva"/>
          <w:sz w:val="18"/>
          <w:szCs w:val="18"/>
        </w:rPr>
        <w:t xml:space="preserve"> y </w:t>
      </w:r>
      <w:r w:rsidRPr="00F93959">
        <w:rPr>
          <w:rStyle w:val="Cuerpodeltexto10Sincursiva"/>
        </w:rPr>
        <w:t xml:space="preserve">otros: </w:t>
      </w:r>
      <w:r w:rsidRPr="00F93959">
        <w:t>La Ilustración olvi-</w:t>
      </w:r>
      <w:r w:rsidRPr="00F93959">
        <w:br/>
        <w:t>dada. La polémica de los sexos en el siglo XVIII,</w:t>
      </w:r>
      <w:r w:rsidRPr="00F93959">
        <w:rPr>
          <w:rStyle w:val="Cuerpodeltexto10Sincursiva"/>
        </w:rPr>
        <w:t xml:space="preserve"> ed. Alicia H. Puleo,</w:t>
      </w:r>
      <w:r w:rsidRPr="00F93959">
        <w:rPr>
          <w:rStyle w:val="Cuerpodeltexto10Sincursiva"/>
        </w:rPr>
        <w:br/>
        <w:t xml:space="preserve">Anthropos, </w:t>
      </w:r>
      <w:r w:rsidRPr="00F93959">
        <w:rPr>
          <w:rStyle w:val="Cuerpodeltexto1065ptoSincursiva"/>
          <w:sz w:val="18"/>
          <w:szCs w:val="18"/>
        </w:rPr>
        <w:t xml:space="preserve">1993, </w:t>
      </w:r>
      <w:r w:rsidRPr="00F93959">
        <w:rPr>
          <w:rStyle w:val="Cuerpodeltexto10Sincursiva"/>
        </w:rPr>
        <w:t xml:space="preserve">pp. </w:t>
      </w:r>
      <w:r w:rsidRPr="00F93959">
        <w:rPr>
          <w:rStyle w:val="Cuerpodeltexto1065ptoSincursiva"/>
          <w:sz w:val="18"/>
          <w:szCs w:val="18"/>
        </w:rPr>
        <w:t>107-108.</w:t>
      </w:r>
    </w:p>
    <w:p w:rsidR="00EB345F" w:rsidRDefault="0002303A">
      <w:pPr>
        <w:pStyle w:val="Cuerpodeltexto50"/>
        <w:numPr>
          <w:ilvl w:val="0"/>
          <w:numId w:val="2"/>
        </w:numPr>
        <w:shd w:val="clear" w:color="auto" w:fill="auto"/>
        <w:tabs>
          <w:tab w:val="left" w:pos="692"/>
        </w:tabs>
        <w:spacing w:before="0" w:line="202" w:lineRule="exact"/>
        <w:ind w:left="20" w:right="20" w:firstLine="300"/>
        <w:jc w:val="both"/>
      </w:pPr>
      <w:r w:rsidRPr="00F93959">
        <w:t>Sobre la ambigüedad de la Ilustración al respecto, consultar</w:t>
      </w:r>
      <w:r w:rsidRPr="00F93959">
        <w:br/>
      </w:r>
      <w:r w:rsidRPr="00F93959">
        <w:rPr>
          <w:rStyle w:val="Cuerpodeltexto565ptoVersales"/>
          <w:sz w:val="18"/>
          <w:szCs w:val="18"/>
        </w:rPr>
        <w:t xml:space="preserve">Molina Petit, </w:t>
      </w:r>
      <w:r w:rsidRPr="00F93959">
        <w:t xml:space="preserve">Cristina: </w:t>
      </w:r>
      <w:r w:rsidRPr="00F93959">
        <w:rPr>
          <w:rStyle w:val="Cuerpodeltexto5Cursiva"/>
        </w:rPr>
        <w:t>Dialéctica feminista de la Ilustración,</w:t>
      </w:r>
      <w:r w:rsidRPr="00F93959">
        <w:t xml:space="preserve"> Barcelo-</w:t>
      </w:r>
      <w:r w:rsidRPr="00F93959">
        <w:br/>
        <w:t xml:space="preserve">na, Anthropos, </w:t>
      </w:r>
      <w:r w:rsidRPr="00F93959">
        <w:rPr>
          <w:rStyle w:val="Cuerpodeltexto565pto"/>
          <w:sz w:val="18"/>
          <w:szCs w:val="18"/>
        </w:rPr>
        <w:t>1994.</w:t>
      </w:r>
      <w:r>
        <w:br w:type="page"/>
      </w:r>
    </w:p>
    <w:p w:rsidR="00EB345F" w:rsidRPr="00F93959" w:rsidRDefault="0002303A">
      <w:pPr>
        <w:pStyle w:val="Cuerpodeltexto0"/>
        <w:shd w:val="clear" w:color="auto" w:fill="auto"/>
        <w:spacing w:before="0"/>
        <w:ind w:left="20" w:right="20"/>
        <w:rPr>
          <w:sz w:val="20"/>
          <w:szCs w:val="20"/>
        </w:rPr>
      </w:pPr>
      <w:r w:rsidRPr="00F93959">
        <w:rPr>
          <w:sz w:val="20"/>
          <w:szCs w:val="20"/>
        </w:rPr>
        <w:lastRenderedPageBreak/>
        <w:t xml:space="preserve">Así lo sugiere Voltaire en su célebre cuento filosófico </w:t>
      </w:r>
      <w:r w:rsidRPr="00F93959">
        <w:rPr>
          <w:rStyle w:val="CuerpodeltextoCursiva"/>
          <w:sz w:val="20"/>
          <w:szCs w:val="20"/>
        </w:rPr>
        <w:t>Cán-</w:t>
      </w:r>
      <w:r w:rsidRPr="00F93959">
        <w:rPr>
          <w:rStyle w:val="CuerpodeltextoCursiva"/>
          <w:sz w:val="20"/>
          <w:szCs w:val="20"/>
        </w:rPr>
        <w:br/>
        <w:t>dido.</w:t>
      </w:r>
      <w:r w:rsidRPr="00F93959">
        <w:rPr>
          <w:sz w:val="20"/>
          <w:szCs w:val="20"/>
        </w:rPr>
        <w:t xml:space="preserve"> Las denuncias de los ilustrados se multiplican. Mon-</w:t>
      </w:r>
      <w:r w:rsidRPr="00F93959">
        <w:rPr>
          <w:sz w:val="20"/>
          <w:szCs w:val="20"/>
        </w:rPr>
        <w:br/>
        <w:t xml:space="preserve">tesquieu señala, en </w:t>
      </w:r>
      <w:r w:rsidRPr="00F93959">
        <w:rPr>
          <w:rStyle w:val="CuerpodeltextoCursiva"/>
          <w:sz w:val="20"/>
          <w:szCs w:val="20"/>
        </w:rPr>
        <w:t>El espíritu de las leyes,</w:t>
      </w:r>
      <w:r w:rsidRPr="00F93959">
        <w:rPr>
          <w:sz w:val="20"/>
          <w:szCs w:val="20"/>
        </w:rPr>
        <w:t xml:space="preserve"> que la sola</w:t>
      </w:r>
      <w:r w:rsidRPr="00F93959">
        <w:rPr>
          <w:sz w:val="20"/>
          <w:szCs w:val="20"/>
        </w:rPr>
        <w:br/>
        <w:t>existencia de la esclavitud impide a los pueblos de Europa</w:t>
      </w:r>
      <w:r w:rsidRPr="00F93959">
        <w:rPr>
          <w:sz w:val="20"/>
          <w:szCs w:val="20"/>
        </w:rPr>
        <w:br/>
        <w:t>autoproclamarse cristianos.</w:t>
      </w:r>
    </w:p>
    <w:p w:rsidR="00EB345F" w:rsidRPr="00F93959" w:rsidRDefault="0002303A">
      <w:pPr>
        <w:pStyle w:val="Cuerpodeltexto0"/>
        <w:shd w:val="clear" w:color="auto" w:fill="auto"/>
        <w:spacing w:before="0"/>
        <w:ind w:left="20" w:right="20" w:firstLine="300"/>
        <w:rPr>
          <w:sz w:val="20"/>
          <w:szCs w:val="20"/>
        </w:rPr>
      </w:pPr>
      <w:r w:rsidRPr="00F93959">
        <w:rPr>
          <w:sz w:val="20"/>
          <w:szCs w:val="20"/>
        </w:rPr>
        <w:t>La patética figura del esclavo se yergue como impugna-</w:t>
      </w:r>
      <w:r w:rsidRPr="00F93959">
        <w:rPr>
          <w:sz w:val="20"/>
          <w:szCs w:val="20"/>
        </w:rPr>
        <w:br/>
        <w:t xml:space="preserve">ción de la conciencia civilizada. En </w:t>
      </w:r>
      <w:r w:rsidRPr="00F93959">
        <w:rPr>
          <w:rStyle w:val="CuerpodeltextoCursiva"/>
          <w:sz w:val="20"/>
          <w:szCs w:val="20"/>
        </w:rPr>
        <w:t>Cándido,</w:t>
      </w:r>
      <w:r w:rsidRPr="00F93959">
        <w:rPr>
          <w:sz w:val="20"/>
          <w:szCs w:val="20"/>
        </w:rPr>
        <w:t xml:space="preserve"> la elección de</w:t>
      </w:r>
      <w:r w:rsidRPr="00F93959">
        <w:rPr>
          <w:sz w:val="20"/>
          <w:szCs w:val="20"/>
        </w:rPr>
        <w:br/>
        <w:t>una colonia holandesa, Surinam, para pintar la atroz si-</w:t>
      </w:r>
      <w:r w:rsidRPr="00F93959">
        <w:rPr>
          <w:sz w:val="20"/>
          <w:szCs w:val="20"/>
        </w:rPr>
        <w:br/>
        <w:t>tuación de los negros de las plantaciones no es inocente:</w:t>
      </w:r>
      <w:r w:rsidRPr="00F93959">
        <w:rPr>
          <w:sz w:val="20"/>
          <w:szCs w:val="20"/>
        </w:rPr>
        <w:br/>
        <w:t>Holanda, país pionero en la tolerancia, la libertad y la hu-</w:t>
      </w:r>
      <w:r w:rsidRPr="00F93959">
        <w:rPr>
          <w:sz w:val="20"/>
          <w:szCs w:val="20"/>
        </w:rPr>
        <w:br/>
        <w:t>manidad, limita estos frutos de la Ilustración a la metrópo-</w:t>
      </w:r>
      <w:r w:rsidRPr="00F93959">
        <w:rPr>
          <w:sz w:val="20"/>
          <w:szCs w:val="20"/>
        </w:rPr>
        <w:br/>
        <w:t>li. Más allá de ésta, la práctica de la amputación de miem-</w:t>
      </w:r>
      <w:r w:rsidRPr="00F93959">
        <w:rPr>
          <w:sz w:val="20"/>
          <w:szCs w:val="20"/>
        </w:rPr>
        <w:br/>
        <w:t>bros como castigo al cimarrón constituye una prueba de la</w:t>
      </w:r>
      <w:r w:rsidRPr="00F93959">
        <w:rPr>
          <w:sz w:val="20"/>
          <w:szCs w:val="20"/>
        </w:rPr>
        <w:br/>
        <w:t>falta de universalidad en la aplicación de sus principios fi-</w:t>
      </w:r>
      <w:r w:rsidRPr="00F93959">
        <w:rPr>
          <w:sz w:val="20"/>
          <w:szCs w:val="20"/>
        </w:rPr>
        <w:br/>
        <w:t>lantrópicos.</w:t>
      </w:r>
    </w:p>
    <w:p w:rsidR="00EB345F" w:rsidRPr="00F93959" w:rsidRDefault="0002303A">
      <w:pPr>
        <w:pStyle w:val="Cuerpodeltexto0"/>
        <w:shd w:val="clear" w:color="auto" w:fill="auto"/>
        <w:spacing w:before="0"/>
        <w:ind w:left="20" w:right="20" w:firstLine="300"/>
        <w:rPr>
          <w:sz w:val="20"/>
          <w:szCs w:val="20"/>
        </w:rPr>
      </w:pPr>
      <w:r w:rsidRPr="00F93959">
        <w:rPr>
          <w:sz w:val="20"/>
          <w:szCs w:val="20"/>
        </w:rPr>
        <w:t xml:space="preserve">El texto de Condorcet </w:t>
      </w:r>
      <w:r w:rsidRPr="00F93959">
        <w:rPr>
          <w:rStyle w:val="CuerpodeltextoCursiva"/>
          <w:sz w:val="20"/>
          <w:szCs w:val="20"/>
        </w:rPr>
        <w:t>Reflexiones sobre la esclavitud</w:t>
      </w:r>
      <w:r w:rsidRPr="00F93959">
        <w:rPr>
          <w:rStyle w:val="CuerpodeltextoCursiva"/>
          <w:sz w:val="20"/>
          <w:szCs w:val="20"/>
        </w:rPr>
        <w:br/>
        <w:t>de los negros</w:t>
      </w:r>
      <w:r w:rsidRPr="00F93959">
        <w:rPr>
          <w:sz w:val="20"/>
          <w:szCs w:val="20"/>
        </w:rPr>
        <w:t xml:space="preserve"> (1781) se enmarca dentro de un incremento</w:t>
      </w:r>
      <w:r w:rsidRPr="00F93959">
        <w:rPr>
          <w:sz w:val="20"/>
          <w:szCs w:val="20"/>
        </w:rPr>
        <w:br/>
        <w:t>de la lucha activa y de las propuestas prácticas para con-</w:t>
      </w:r>
      <w:r w:rsidRPr="00F93959">
        <w:rPr>
          <w:sz w:val="20"/>
          <w:szCs w:val="20"/>
        </w:rPr>
        <w:br/>
        <w:t>seguir la prohibición de la esclavitud. Las sociedades abo-</w:t>
      </w:r>
      <w:r w:rsidRPr="00F93959">
        <w:rPr>
          <w:sz w:val="20"/>
          <w:szCs w:val="20"/>
        </w:rPr>
        <w:br/>
        <w:t>licionistas surgen en el último tercio del siglo, primero en</w:t>
      </w:r>
      <w:r w:rsidRPr="00F93959">
        <w:rPr>
          <w:sz w:val="20"/>
          <w:szCs w:val="20"/>
        </w:rPr>
        <w:br/>
        <w:t>Inglaterra, impulsadas por los cuáqueros; luego en Fran-</w:t>
      </w:r>
      <w:r w:rsidRPr="00F93959">
        <w:rPr>
          <w:sz w:val="20"/>
          <w:szCs w:val="20"/>
        </w:rPr>
        <w:br/>
        <w:t>cia, en torno a algunas logias masónicas y al salón presidi-</w:t>
      </w:r>
      <w:r w:rsidRPr="00F93959">
        <w:rPr>
          <w:sz w:val="20"/>
          <w:szCs w:val="20"/>
        </w:rPr>
        <w:br/>
        <w:t>do por la señora Helvecio. En 1788 se funda la Sociedad</w:t>
      </w:r>
      <w:r w:rsidRPr="00F93959">
        <w:rPr>
          <w:sz w:val="20"/>
          <w:szCs w:val="20"/>
        </w:rPr>
        <w:br/>
        <w:t>de Amigos de los Negros, entre cuyos miembros se en-</w:t>
      </w:r>
      <w:r w:rsidRPr="00F93959">
        <w:rPr>
          <w:sz w:val="20"/>
          <w:szCs w:val="20"/>
        </w:rPr>
        <w:br/>
        <w:t>cuentra Condorcet.</w:t>
      </w:r>
    </w:p>
    <w:p w:rsidR="00EB345F" w:rsidRPr="00F93959" w:rsidRDefault="0002303A">
      <w:pPr>
        <w:pStyle w:val="Cuerpodeltexto0"/>
        <w:shd w:val="clear" w:color="auto" w:fill="auto"/>
        <w:spacing w:before="0" w:after="339"/>
        <w:ind w:left="20" w:right="20" w:firstLine="300"/>
        <w:rPr>
          <w:sz w:val="20"/>
          <w:szCs w:val="20"/>
        </w:rPr>
      </w:pPr>
      <w:r w:rsidRPr="00F93959">
        <w:rPr>
          <w:sz w:val="20"/>
          <w:szCs w:val="20"/>
        </w:rPr>
        <w:t>Desde el primer intento de legislación abolicionista</w:t>
      </w:r>
      <w:r w:rsidRPr="00F93959">
        <w:rPr>
          <w:sz w:val="20"/>
          <w:szCs w:val="20"/>
        </w:rPr>
        <w:br/>
        <w:t>para las colonias por parte de la Asamblea Constituyente</w:t>
      </w:r>
      <w:r w:rsidRPr="00F93959">
        <w:rPr>
          <w:sz w:val="20"/>
          <w:szCs w:val="20"/>
        </w:rPr>
        <w:br/>
        <w:t>en 1791, anulada poco tiempo después, hasta la supresión</w:t>
      </w:r>
      <w:r w:rsidRPr="00F93959">
        <w:rPr>
          <w:sz w:val="20"/>
          <w:szCs w:val="20"/>
        </w:rPr>
        <w:br/>
        <w:t>total en 1848, la lucha será muy larga. Michéle Duchet (19)</w:t>
      </w:r>
      <w:r w:rsidRPr="00F93959">
        <w:rPr>
          <w:sz w:val="20"/>
          <w:szCs w:val="20"/>
        </w:rPr>
        <w:br/>
        <w:t>ha restado importancia a las protestas ilustradas contra la</w:t>
      </w:r>
      <w:r w:rsidRPr="00F93959">
        <w:rPr>
          <w:sz w:val="20"/>
          <w:szCs w:val="20"/>
        </w:rPr>
        <w:br/>
        <w:t>trata de negros y lo ha considerado un reformismo pater-</w:t>
      </w:r>
      <w:r w:rsidRPr="00F93959">
        <w:rPr>
          <w:sz w:val="20"/>
          <w:szCs w:val="20"/>
        </w:rPr>
        <w:br/>
        <w:t>nalista determinado por las necesidades económicas y por</w:t>
      </w:r>
      <w:r w:rsidRPr="00F93959">
        <w:rPr>
          <w:sz w:val="20"/>
          <w:szCs w:val="20"/>
        </w:rPr>
        <w:br/>
        <w:t>la convicción de los franceses metropolitanos de que sua-</w:t>
      </w:r>
      <w:r w:rsidRPr="00F93959">
        <w:rPr>
          <w:sz w:val="20"/>
          <w:szCs w:val="20"/>
        </w:rPr>
        <w:br/>
        <w:t>vizar las condiciones de explotación sería más rentable.</w:t>
      </w:r>
      <w:r w:rsidRPr="00F93959">
        <w:rPr>
          <w:sz w:val="20"/>
          <w:szCs w:val="20"/>
        </w:rPr>
        <w:br/>
        <w:t>En apoyo de esta tesis, cita informes de gobernadores del</w:t>
      </w:r>
      <w:r w:rsidR="00F93959" w:rsidRPr="00F93959">
        <w:t xml:space="preserve"> </w:t>
      </w:r>
      <w:r w:rsidR="00F93959">
        <w:t>Caribe que</w:t>
      </w:r>
    </w:p>
    <w:p w:rsidR="00EB345F" w:rsidRDefault="0002303A">
      <w:pPr>
        <w:pStyle w:val="Cuerpodeltexto100"/>
        <w:numPr>
          <w:ilvl w:val="0"/>
          <w:numId w:val="2"/>
        </w:numPr>
        <w:shd w:val="clear" w:color="auto" w:fill="auto"/>
        <w:tabs>
          <w:tab w:val="left" w:pos="682"/>
        </w:tabs>
        <w:spacing w:before="0" w:line="197" w:lineRule="exact"/>
        <w:ind w:left="20" w:right="20" w:firstLine="300"/>
      </w:pPr>
      <w:r>
        <w:rPr>
          <w:rStyle w:val="Cuerpodeltexto1065ptoSincursivaVersales"/>
        </w:rPr>
        <w:t xml:space="preserve">Duchet, </w:t>
      </w:r>
      <w:r>
        <w:rPr>
          <w:rStyle w:val="Cuerpodeltexto10Sincursiva"/>
        </w:rPr>
        <w:t xml:space="preserve">M.: </w:t>
      </w:r>
      <w:r>
        <w:t>Antropología e historia en el siglo de las luces,</w:t>
      </w:r>
      <w:r>
        <w:br/>
      </w:r>
      <w:r>
        <w:rPr>
          <w:rStyle w:val="Cuerpodeltexto10Sincursiva"/>
        </w:rPr>
        <w:t>México, Siglo XXI, 1975.</w:t>
      </w:r>
      <w:r>
        <w:br w:type="page"/>
      </w:r>
    </w:p>
    <w:p w:rsidR="00EB345F" w:rsidRPr="00F93959" w:rsidRDefault="0002303A">
      <w:pPr>
        <w:pStyle w:val="Cuerpodeltexto0"/>
        <w:shd w:val="clear" w:color="auto" w:fill="auto"/>
        <w:spacing w:before="0"/>
        <w:ind w:left="20" w:right="20"/>
        <w:rPr>
          <w:sz w:val="20"/>
          <w:szCs w:val="20"/>
        </w:rPr>
      </w:pPr>
      <w:r w:rsidRPr="00F93959">
        <w:rPr>
          <w:sz w:val="20"/>
          <w:szCs w:val="20"/>
        </w:rPr>
        <w:lastRenderedPageBreak/>
        <w:t>criticaban la dureza de los colonos como un</w:t>
      </w:r>
      <w:r w:rsidRPr="00F93959">
        <w:rPr>
          <w:sz w:val="20"/>
          <w:szCs w:val="20"/>
        </w:rPr>
        <w:br/>
        <w:t>error económico. En efecto, hoy en día nos choca el pater-</w:t>
      </w:r>
      <w:r w:rsidRPr="00F93959">
        <w:rPr>
          <w:sz w:val="20"/>
          <w:szCs w:val="20"/>
        </w:rPr>
        <w:br/>
        <w:t>nalismo de algunos párrafos del mismo Condorcet. Sin</w:t>
      </w:r>
      <w:r w:rsidRPr="00F93959">
        <w:rPr>
          <w:sz w:val="20"/>
          <w:szCs w:val="20"/>
        </w:rPr>
        <w:br/>
        <w:t>embargo, nos parece excesivamente reduccionista hacer</w:t>
      </w:r>
      <w:r w:rsidRPr="00F93959">
        <w:rPr>
          <w:sz w:val="20"/>
          <w:szCs w:val="20"/>
        </w:rPr>
        <w:br/>
        <w:t>de la inspiración filantrópica y del ideal de justicia una</w:t>
      </w:r>
      <w:r w:rsidRPr="00F93959">
        <w:rPr>
          <w:sz w:val="20"/>
          <w:szCs w:val="20"/>
        </w:rPr>
        <w:br/>
        <w:t>mera traducción de la falta de interés económico de la me-</w:t>
      </w:r>
      <w:r w:rsidRPr="00F93959">
        <w:rPr>
          <w:sz w:val="20"/>
          <w:szCs w:val="20"/>
        </w:rPr>
        <w:br/>
        <w:t>trópoli con respecto a las colonias del Caribe. Este desinte-</w:t>
      </w:r>
      <w:r w:rsidRPr="00F93959">
        <w:rPr>
          <w:sz w:val="20"/>
          <w:szCs w:val="20"/>
        </w:rPr>
        <w:br/>
        <w:t>rés de la burguesía no impidió la existencia de un discurso</w:t>
      </w:r>
      <w:r w:rsidRPr="00F93959">
        <w:rPr>
          <w:sz w:val="20"/>
          <w:szCs w:val="20"/>
        </w:rPr>
        <w:br/>
        <w:t>de legitimación de la esclavitud y la abolición de ésta exi-</w:t>
      </w:r>
      <w:r w:rsidRPr="00F93959">
        <w:rPr>
          <w:sz w:val="20"/>
          <w:szCs w:val="20"/>
        </w:rPr>
        <w:br/>
        <w:t>gió enormes esfuerzos. ¿Se puede reducir siempre el</w:t>
      </w:r>
      <w:r w:rsidRPr="00F93959">
        <w:rPr>
          <w:sz w:val="20"/>
          <w:szCs w:val="20"/>
        </w:rPr>
        <w:br/>
        <w:t>anhelo de justicia, la solidaridad y la compasión a simple</w:t>
      </w:r>
      <w:r w:rsidRPr="00F93959">
        <w:rPr>
          <w:sz w:val="20"/>
          <w:szCs w:val="20"/>
        </w:rPr>
        <w:br/>
        <w:t>reflejo de intereses económicos?</w:t>
      </w:r>
    </w:p>
    <w:p w:rsidR="00EB345F" w:rsidRPr="00F93959" w:rsidRDefault="0002303A">
      <w:pPr>
        <w:pStyle w:val="Cuerpodeltexto0"/>
        <w:shd w:val="clear" w:color="auto" w:fill="auto"/>
        <w:spacing w:before="0"/>
        <w:ind w:left="20" w:right="20" w:firstLine="320"/>
        <w:rPr>
          <w:sz w:val="20"/>
          <w:szCs w:val="20"/>
        </w:rPr>
      </w:pPr>
      <w:r w:rsidRPr="00F93959">
        <w:rPr>
          <w:sz w:val="20"/>
          <w:szCs w:val="20"/>
        </w:rPr>
        <w:t>Volvemos, de esta manera, a la cuestión de la capaci-</w:t>
      </w:r>
      <w:r w:rsidRPr="00F93959">
        <w:rPr>
          <w:sz w:val="20"/>
          <w:szCs w:val="20"/>
        </w:rPr>
        <w:br/>
        <w:t>dad de autocrítica de la razón. Si en cuestiones como la le-</w:t>
      </w:r>
      <w:r w:rsidRPr="00F93959">
        <w:rPr>
          <w:sz w:val="20"/>
          <w:szCs w:val="20"/>
        </w:rPr>
        <w:br/>
        <w:t>gitimidad de la esclavitud parece que la sociedad occiden-</w:t>
      </w:r>
      <w:r w:rsidRPr="00F93959">
        <w:rPr>
          <w:sz w:val="20"/>
          <w:szCs w:val="20"/>
        </w:rPr>
        <w:br/>
        <w:t>tal del siglo xx ha llegado a un consenso total y en la de la</w:t>
      </w:r>
      <w:r w:rsidRPr="00F93959">
        <w:rPr>
          <w:sz w:val="20"/>
          <w:szCs w:val="20"/>
        </w:rPr>
        <w:br/>
        <w:t>igualdad de derechos entre los sexos a una admisión de</w:t>
      </w:r>
      <w:r w:rsidRPr="00F93959">
        <w:rPr>
          <w:sz w:val="20"/>
          <w:szCs w:val="20"/>
        </w:rPr>
        <w:br/>
        <w:t>principio, otros temas abiertos en el XVIII son todavía hoy</w:t>
      </w:r>
      <w:r w:rsidRPr="00F93959">
        <w:rPr>
          <w:sz w:val="20"/>
          <w:szCs w:val="20"/>
        </w:rPr>
        <w:br/>
        <w:t>una asignatura pendiente. Este es el caso de la relación</w:t>
      </w:r>
      <w:r w:rsidRPr="00F93959">
        <w:rPr>
          <w:sz w:val="20"/>
          <w:szCs w:val="20"/>
        </w:rPr>
        <w:br/>
        <w:t>entre humanos y animales, la similitud o diferencia de</w:t>
      </w:r>
      <w:r w:rsidRPr="00F93959">
        <w:rPr>
          <w:sz w:val="20"/>
          <w:szCs w:val="20"/>
        </w:rPr>
        <w:br/>
        <w:t>ambos, la legitimidad del dominio, etc.</w:t>
      </w:r>
    </w:p>
    <w:p w:rsidR="00EB345F" w:rsidRPr="00F93959" w:rsidRDefault="0002303A">
      <w:pPr>
        <w:pStyle w:val="Cuerpodeltexto0"/>
        <w:shd w:val="clear" w:color="auto" w:fill="auto"/>
        <w:spacing w:before="0"/>
        <w:ind w:left="20" w:right="20" w:firstLine="320"/>
        <w:rPr>
          <w:sz w:val="20"/>
          <w:szCs w:val="20"/>
        </w:rPr>
      </w:pPr>
      <w:r w:rsidRPr="00F93959">
        <w:rPr>
          <w:sz w:val="20"/>
          <w:szCs w:val="20"/>
        </w:rPr>
        <w:t>La polémica sobre la existencia de un alma en los ani-</w:t>
      </w:r>
      <w:r w:rsidRPr="00F93959">
        <w:rPr>
          <w:sz w:val="20"/>
          <w:szCs w:val="20"/>
        </w:rPr>
        <w:br/>
        <w:t>males fue muy viva en los siglos XVII y XVIII. ¿Por qué sus-</w:t>
      </w:r>
      <w:r w:rsidRPr="00F93959">
        <w:rPr>
          <w:sz w:val="20"/>
          <w:szCs w:val="20"/>
        </w:rPr>
        <w:br/>
        <w:t>citaba tanto interés? La razón principal estribaba en el</w:t>
      </w:r>
      <w:r w:rsidRPr="00F93959">
        <w:rPr>
          <w:sz w:val="20"/>
          <w:szCs w:val="20"/>
        </w:rPr>
        <w:br/>
        <w:t>influjo que tal discusión filosófica pudiera ejercer en la</w:t>
      </w:r>
      <w:r w:rsidRPr="00F93959">
        <w:rPr>
          <w:sz w:val="20"/>
          <w:szCs w:val="20"/>
        </w:rPr>
        <w:br/>
        <w:t>concepción del mismo ser humano. Como lo expresa cla-</w:t>
      </w:r>
      <w:r w:rsidRPr="00F93959">
        <w:rPr>
          <w:sz w:val="20"/>
          <w:szCs w:val="20"/>
        </w:rPr>
        <w:br/>
        <w:t xml:space="preserve">ramente Condillac en el comienzo de su </w:t>
      </w:r>
      <w:r w:rsidRPr="00F93959">
        <w:rPr>
          <w:rStyle w:val="CuerpodeltextoCursiva"/>
          <w:sz w:val="20"/>
          <w:szCs w:val="20"/>
        </w:rPr>
        <w:t>Tratado sobre los</w:t>
      </w:r>
      <w:r w:rsidRPr="00F93959">
        <w:rPr>
          <w:rStyle w:val="CuerpodeltextoCursiva"/>
          <w:sz w:val="20"/>
          <w:szCs w:val="20"/>
        </w:rPr>
        <w:br/>
        <w:t>animales</w:t>
      </w:r>
      <w:r w:rsidRPr="00F93959">
        <w:rPr>
          <w:sz w:val="20"/>
          <w:szCs w:val="20"/>
        </w:rPr>
        <w:t xml:space="preserve"> (1755), citando al naturalista Buffon, la aten-</w:t>
      </w:r>
      <w:r w:rsidRPr="00F93959">
        <w:rPr>
          <w:sz w:val="20"/>
          <w:szCs w:val="20"/>
        </w:rPr>
        <w:br/>
        <w:t>ción que los filósofos de unas y otras tendencias ponían</w:t>
      </w:r>
      <w:r w:rsidRPr="00F93959">
        <w:rPr>
          <w:sz w:val="20"/>
          <w:szCs w:val="20"/>
        </w:rPr>
        <w:br/>
        <w:t>en éstos se basaba en la similitud que, en tanto seres vi-</w:t>
      </w:r>
      <w:r w:rsidRPr="00F93959">
        <w:rPr>
          <w:sz w:val="20"/>
          <w:szCs w:val="20"/>
        </w:rPr>
        <w:br/>
        <w:t>vos, tenían con los humanos y en la consecuente posibili-</w:t>
      </w:r>
      <w:r w:rsidRPr="00F93959">
        <w:rPr>
          <w:sz w:val="20"/>
          <w:szCs w:val="20"/>
        </w:rPr>
        <w:br/>
        <w:t>dad de comprender los mecanismos del conocimiento de</w:t>
      </w:r>
      <w:r w:rsidRPr="00F93959">
        <w:rPr>
          <w:sz w:val="20"/>
          <w:szCs w:val="20"/>
        </w:rPr>
        <w:br/>
        <w:t>estos últimos a partir de la observación y análisis de los</w:t>
      </w:r>
      <w:r w:rsidRPr="00F93959">
        <w:rPr>
          <w:sz w:val="20"/>
          <w:szCs w:val="20"/>
        </w:rPr>
        <w:br/>
        <w:t>primeros.</w:t>
      </w:r>
    </w:p>
    <w:p w:rsidR="00EB345F" w:rsidRPr="00F93959" w:rsidRDefault="0002303A">
      <w:pPr>
        <w:pStyle w:val="Cuerpodeltexto0"/>
        <w:shd w:val="clear" w:color="auto" w:fill="auto"/>
        <w:spacing w:before="0"/>
        <w:ind w:left="20" w:right="20" w:firstLine="320"/>
        <w:rPr>
          <w:sz w:val="20"/>
          <w:szCs w:val="20"/>
        </w:rPr>
      </w:pPr>
      <w:r w:rsidRPr="00F93959">
        <w:rPr>
          <w:sz w:val="20"/>
          <w:szCs w:val="20"/>
        </w:rPr>
        <w:t>Por lo tanto, las principales discusiones en torno a la</w:t>
      </w:r>
      <w:r w:rsidRPr="00F93959">
        <w:rPr>
          <w:sz w:val="20"/>
          <w:szCs w:val="20"/>
        </w:rPr>
        <w:br/>
        <w:t>figura del animal serán de índole gnoseológica y metafísi-</w:t>
      </w:r>
      <w:r w:rsidRPr="00F93959">
        <w:rPr>
          <w:sz w:val="20"/>
          <w:szCs w:val="20"/>
        </w:rPr>
        <w:br/>
        <w:t>ca. Sólo unos pocos pensadores se interesarán seriamente</w:t>
      </w:r>
      <w:r w:rsidRPr="00F93959">
        <w:rPr>
          <w:sz w:val="20"/>
          <w:szCs w:val="20"/>
        </w:rPr>
        <w:br/>
        <w:t>por su aspecto ético.</w:t>
      </w:r>
      <w:r w:rsidRPr="00F93959">
        <w:rPr>
          <w:sz w:val="20"/>
          <w:szCs w:val="20"/>
        </w:rPr>
        <w:br w:type="page"/>
      </w:r>
    </w:p>
    <w:p w:rsidR="00EB345F" w:rsidRPr="00B06131" w:rsidRDefault="0002303A">
      <w:pPr>
        <w:pStyle w:val="Cuerpodeltexto0"/>
        <w:shd w:val="clear" w:color="auto" w:fill="auto"/>
        <w:spacing w:before="0" w:line="254" w:lineRule="exact"/>
        <w:ind w:left="20" w:right="20" w:firstLine="300"/>
        <w:rPr>
          <w:sz w:val="20"/>
          <w:szCs w:val="20"/>
        </w:rPr>
      </w:pPr>
      <w:r w:rsidRPr="00B06131">
        <w:rPr>
          <w:sz w:val="20"/>
          <w:szCs w:val="20"/>
        </w:rPr>
        <w:lastRenderedPageBreak/>
        <w:t>En la polémica, los aspectos gnoseológico y metafísico</w:t>
      </w:r>
      <w:r w:rsidRPr="00B06131">
        <w:rPr>
          <w:sz w:val="20"/>
          <w:szCs w:val="20"/>
        </w:rPr>
        <w:br/>
        <w:t>estarán estrechamente unidos: ¿los animales son capaces</w:t>
      </w:r>
      <w:r w:rsidRPr="00B06131">
        <w:rPr>
          <w:sz w:val="20"/>
          <w:szCs w:val="20"/>
        </w:rPr>
        <w:br/>
        <w:t>de adquirir conocimientos como los seres humanos?; ¿sus</w:t>
      </w:r>
      <w:r w:rsidRPr="00B06131">
        <w:rPr>
          <w:sz w:val="20"/>
          <w:szCs w:val="20"/>
        </w:rPr>
        <w:br/>
        <w:t>facultades son similares a las de éstos? El dualismo carte-</w:t>
      </w:r>
      <w:r w:rsidRPr="00B06131">
        <w:rPr>
          <w:sz w:val="20"/>
          <w:szCs w:val="20"/>
        </w:rPr>
        <w:br/>
        <w:t>siano que oponía mente y cuerpo, espíritu y materia, esta-</w:t>
      </w:r>
      <w:r w:rsidRPr="00B06131">
        <w:rPr>
          <w:sz w:val="20"/>
          <w:szCs w:val="20"/>
        </w:rPr>
        <w:br/>
        <w:t>blecía un abismo infranqueable entre seres vivos humanos</w:t>
      </w:r>
      <w:r w:rsidRPr="00B06131">
        <w:rPr>
          <w:sz w:val="20"/>
          <w:szCs w:val="20"/>
        </w:rPr>
        <w:br/>
        <w:t>y no humanos. Los primeros eran capaces de razonar, en</w:t>
      </w:r>
      <w:r w:rsidRPr="00B06131">
        <w:rPr>
          <w:sz w:val="20"/>
          <w:szCs w:val="20"/>
        </w:rPr>
        <w:br/>
        <w:t>virtud de la sustancia espiritual que les diferenciaba de los</w:t>
      </w:r>
      <w:r w:rsidRPr="00B06131">
        <w:rPr>
          <w:sz w:val="20"/>
          <w:szCs w:val="20"/>
        </w:rPr>
        <w:br/>
        <w:t>animales. Estos eran máquinas capaces de movimiento</w:t>
      </w:r>
      <w:r w:rsidRPr="00B06131">
        <w:rPr>
          <w:sz w:val="20"/>
          <w:szCs w:val="20"/>
        </w:rPr>
        <w:br/>
        <w:t>pero reducidos a mera extensión, carentes de esa sustan-</w:t>
      </w:r>
      <w:r w:rsidRPr="00B06131">
        <w:rPr>
          <w:sz w:val="20"/>
          <w:szCs w:val="20"/>
        </w:rPr>
        <w:br/>
        <w:t>cia espiritual que se consideraba que hace posible el pen-</w:t>
      </w:r>
      <w:r w:rsidRPr="00B06131">
        <w:rPr>
          <w:sz w:val="20"/>
          <w:szCs w:val="20"/>
        </w:rPr>
        <w:br/>
        <w:t>samiento.</w:t>
      </w:r>
    </w:p>
    <w:p w:rsidR="00EB345F" w:rsidRPr="00B06131" w:rsidRDefault="0002303A">
      <w:pPr>
        <w:pStyle w:val="Cuerpodeltexto0"/>
        <w:shd w:val="clear" w:color="auto" w:fill="auto"/>
        <w:spacing w:before="0" w:line="254" w:lineRule="exact"/>
        <w:ind w:left="20" w:right="20" w:firstLine="300"/>
        <w:rPr>
          <w:sz w:val="20"/>
          <w:szCs w:val="20"/>
        </w:rPr>
      </w:pPr>
      <w:r w:rsidRPr="00B06131">
        <w:rPr>
          <w:sz w:val="20"/>
          <w:szCs w:val="20"/>
        </w:rPr>
        <w:t>Esta teoría tendrá, como apunta Maupertuis (20) en</w:t>
      </w:r>
      <w:r w:rsidRPr="00B06131">
        <w:rPr>
          <w:sz w:val="20"/>
          <w:szCs w:val="20"/>
        </w:rPr>
        <w:br/>
        <w:t xml:space="preserve">una de las </w:t>
      </w:r>
      <w:r w:rsidRPr="00B06131">
        <w:rPr>
          <w:rStyle w:val="CuerpodeltextoCursiva"/>
          <w:sz w:val="20"/>
          <w:szCs w:val="20"/>
        </w:rPr>
        <w:t>Cartas</w:t>
      </w:r>
      <w:r w:rsidRPr="00B06131">
        <w:rPr>
          <w:sz w:val="20"/>
          <w:szCs w:val="20"/>
        </w:rPr>
        <w:t xml:space="preserve"> que he seleccionado, dos tipos de adver-</w:t>
      </w:r>
      <w:r w:rsidRPr="00B06131">
        <w:rPr>
          <w:sz w:val="20"/>
          <w:szCs w:val="20"/>
        </w:rPr>
        <w:br/>
        <w:t>sarios: los teólogos y los empiristas. Supone sutilmente</w:t>
      </w:r>
      <w:r w:rsidRPr="00B06131">
        <w:rPr>
          <w:sz w:val="20"/>
          <w:szCs w:val="20"/>
        </w:rPr>
        <w:br/>
        <w:t>Maupertuis que quizás Descartes había querido agradar a</w:t>
      </w:r>
      <w:r w:rsidRPr="00B06131">
        <w:rPr>
          <w:sz w:val="20"/>
          <w:szCs w:val="20"/>
        </w:rPr>
        <w:br/>
        <w:t>los teólogos, siguiendo la tradición cristiana antropocéntri-</w:t>
      </w:r>
      <w:r w:rsidRPr="00B06131">
        <w:rPr>
          <w:sz w:val="20"/>
          <w:szCs w:val="20"/>
        </w:rPr>
        <w:br/>
        <w:t>ca que consagra, por medio de una división y jerarquía di-</w:t>
      </w:r>
      <w:r w:rsidRPr="00B06131">
        <w:rPr>
          <w:sz w:val="20"/>
          <w:szCs w:val="20"/>
        </w:rPr>
        <w:br/>
        <w:t>vinas absolutas, al hombre como elegido de Dios y centro</w:t>
      </w:r>
      <w:r w:rsidRPr="00B06131">
        <w:rPr>
          <w:sz w:val="20"/>
          <w:szCs w:val="20"/>
        </w:rPr>
        <w:br/>
        <w:t>de la Creación. Observemos, además, que esta teoría de</w:t>
      </w:r>
      <w:r w:rsidRPr="00B06131">
        <w:rPr>
          <w:sz w:val="20"/>
          <w:szCs w:val="20"/>
        </w:rPr>
        <w:br/>
        <w:t>Descartes solucionaba el problema teológico de explicar la</w:t>
      </w:r>
      <w:r w:rsidRPr="00B06131">
        <w:rPr>
          <w:sz w:val="20"/>
          <w:szCs w:val="20"/>
        </w:rPr>
        <w:br/>
        <w:t>causa del sufrimiento de seres que no eran culpables del</w:t>
      </w:r>
      <w:r w:rsidRPr="00B06131">
        <w:rPr>
          <w:sz w:val="20"/>
          <w:szCs w:val="20"/>
        </w:rPr>
        <w:br/>
        <w:t>pecado original. A pesar de esta ventaja y de la coinciden-</w:t>
      </w:r>
      <w:r w:rsidRPr="00B06131">
        <w:rPr>
          <w:sz w:val="20"/>
          <w:szCs w:val="20"/>
        </w:rPr>
        <w:br/>
        <w:t>cia arriba señalada, los teólogos percibieron en la teoría</w:t>
      </w:r>
      <w:r w:rsidRPr="00B06131">
        <w:rPr>
          <w:sz w:val="20"/>
          <w:szCs w:val="20"/>
        </w:rPr>
        <w:br/>
        <w:t>del animal-máquina la posibilidad de una futura deriva</w:t>
      </w:r>
      <w:r w:rsidRPr="00B06131">
        <w:rPr>
          <w:sz w:val="20"/>
          <w:szCs w:val="20"/>
        </w:rPr>
        <w:br/>
        <w:t>materialista y mecanicista de la concepción del hombre</w:t>
      </w:r>
      <w:r w:rsidRPr="00B06131">
        <w:rPr>
          <w:sz w:val="20"/>
          <w:szCs w:val="20"/>
        </w:rPr>
        <w:br/>
        <w:t>mismo. Por ello, atacaron a los cartesianos y elaboraron</w:t>
      </w:r>
      <w:r w:rsidRPr="00B06131">
        <w:rPr>
          <w:sz w:val="20"/>
          <w:szCs w:val="20"/>
        </w:rPr>
        <w:br/>
        <w:t>complicadas teorías sobre el alma de los animales, distinta</w:t>
      </w:r>
      <w:r w:rsidRPr="00B06131">
        <w:rPr>
          <w:sz w:val="20"/>
          <w:szCs w:val="20"/>
        </w:rPr>
        <w:br/>
        <w:t>de la humana, inferior, pero no por ello menos existente.</w:t>
      </w:r>
    </w:p>
    <w:p w:rsidR="00EB345F" w:rsidRPr="00B06131" w:rsidRDefault="0002303A">
      <w:pPr>
        <w:pStyle w:val="Cuerpodeltexto0"/>
        <w:shd w:val="clear" w:color="auto" w:fill="auto"/>
        <w:spacing w:before="0" w:after="279" w:line="254" w:lineRule="exact"/>
        <w:ind w:left="20" w:right="20" w:firstLine="300"/>
        <w:rPr>
          <w:sz w:val="20"/>
          <w:szCs w:val="20"/>
        </w:rPr>
      </w:pPr>
      <w:r w:rsidRPr="00B06131">
        <w:rPr>
          <w:sz w:val="20"/>
          <w:szCs w:val="20"/>
        </w:rPr>
        <w:t>Los otros adversarios de la teoría del animal-máquina</w:t>
      </w:r>
      <w:r w:rsidRPr="00B06131">
        <w:rPr>
          <w:sz w:val="20"/>
          <w:szCs w:val="20"/>
        </w:rPr>
        <w:br/>
        <w:t>serán los empiristas, con Locke a la cabeza, y los materia-</w:t>
      </w:r>
      <w:r w:rsidRPr="00B06131">
        <w:rPr>
          <w:sz w:val="20"/>
          <w:szCs w:val="20"/>
        </w:rPr>
        <w:br/>
        <w:t>listas como Diderot. Estos filósofos ven sólo una diferencia</w:t>
      </w:r>
    </w:p>
    <w:p w:rsidR="00EB345F" w:rsidRDefault="0002303A">
      <w:pPr>
        <w:pStyle w:val="Cuerpodeltexto50"/>
        <w:numPr>
          <w:ilvl w:val="0"/>
          <w:numId w:val="2"/>
        </w:numPr>
        <w:shd w:val="clear" w:color="auto" w:fill="auto"/>
        <w:tabs>
          <w:tab w:val="left" w:pos="692"/>
        </w:tabs>
        <w:spacing w:before="0" w:line="206" w:lineRule="exact"/>
        <w:ind w:left="20" w:right="20" w:firstLine="300"/>
        <w:jc w:val="both"/>
      </w:pPr>
      <w:r>
        <w:t>Pierre Louis Moreau de Maupertuis (1698-1759) fue matemá-</w:t>
      </w:r>
      <w:r>
        <w:br/>
        <w:t>tico de reconocido prestigio y director de la Academia de Berlín y de</w:t>
      </w:r>
      <w:r>
        <w:br/>
        <w:t>expediciones científicas al Ecuador y a Laponia. Se le considera pre-</w:t>
      </w:r>
      <w:r>
        <w:br/>
        <w:t>cursor del concepto de homeostasis en los seres vivos, así como de la</w:t>
      </w:r>
      <w:r>
        <w:br/>
        <w:t>ética utilitarista.</w:t>
      </w:r>
      <w:r>
        <w:br w:type="page"/>
      </w:r>
    </w:p>
    <w:p w:rsidR="00EB345F" w:rsidRPr="00B06131" w:rsidRDefault="0002303A">
      <w:pPr>
        <w:pStyle w:val="Cuerpodeltexto0"/>
        <w:shd w:val="clear" w:color="auto" w:fill="auto"/>
        <w:spacing w:before="0" w:line="250" w:lineRule="exact"/>
        <w:ind w:left="20" w:right="20"/>
        <w:rPr>
          <w:sz w:val="20"/>
          <w:szCs w:val="20"/>
        </w:rPr>
      </w:pPr>
      <w:r w:rsidRPr="00B06131">
        <w:rPr>
          <w:sz w:val="20"/>
          <w:szCs w:val="20"/>
        </w:rPr>
        <w:lastRenderedPageBreak/>
        <w:t>de grado en los procesos cognoscitivos de animales y hu-</w:t>
      </w:r>
      <w:r w:rsidRPr="00B06131">
        <w:rPr>
          <w:sz w:val="20"/>
          <w:szCs w:val="20"/>
        </w:rPr>
        <w:br/>
        <w:t>manos. Afirman la sensibilidad, la memoria y la capacidad</w:t>
      </w:r>
      <w:r w:rsidRPr="00B06131">
        <w:rPr>
          <w:sz w:val="20"/>
          <w:szCs w:val="20"/>
        </w:rPr>
        <w:br/>
        <w:t>de juzgar de los animales frente al automatismo cartesia-</w:t>
      </w:r>
      <w:r w:rsidRPr="00B06131">
        <w:rPr>
          <w:sz w:val="20"/>
          <w:szCs w:val="20"/>
        </w:rPr>
        <w:br/>
        <w:t>no. Fieles a la exigencia de observación previa a todo filo-</w:t>
      </w:r>
      <w:r w:rsidRPr="00B06131">
        <w:rPr>
          <w:sz w:val="20"/>
          <w:szCs w:val="20"/>
        </w:rPr>
        <w:br/>
        <w:t>sofar, estos pensadores acudirán a los datos de la expe-</w:t>
      </w:r>
      <w:r w:rsidRPr="00B06131">
        <w:rPr>
          <w:sz w:val="20"/>
          <w:szCs w:val="20"/>
        </w:rPr>
        <w:br/>
        <w:t>riencia. A este respecto, resultan reveladores los comenta-</w:t>
      </w:r>
      <w:r w:rsidRPr="00B06131">
        <w:rPr>
          <w:sz w:val="20"/>
          <w:szCs w:val="20"/>
        </w:rPr>
        <w:br/>
        <w:t xml:space="preserve">rios que Diderot hace al margen de </w:t>
      </w:r>
      <w:r w:rsidRPr="00B06131">
        <w:rPr>
          <w:rStyle w:val="CuerpodeltextoCursiva"/>
          <w:sz w:val="20"/>
          <w:szCs w:val="20"/>
        </w:rPr>
        <w:t>Lettre sur l’homme et</w:t>
      </w:r>
      <w:r w:rsidRPr="00B06131">
        <w:rPr>
          <w:rStyle w:val="CuerpodeltextoCursiva"/>
          <w:sz w:val="20"/>
          <w:szCs w:val="20"/>
        </w:rPr>
        <w:br/>
        <w:t>ses raports</w:t>
      </w:r>
      <w:r w:rsidRPr="00B06131">
        <w:rPr>
          <w:sz w:val="20"/>
          <w:szCs w:val="20"/>
        </w:rPr>
        <w:t xml:space="preserve"> (21), que su autor, el filósofo dualista y espiri-</w:t>
      </w:r>
      <w:r w:rsidRPr="00B06131">
        <w:rPr>
          <w:sz w:val="20"/>
          <w:szCs w:val="20"/>
        </w:rPr>
        <w:br/>
        <w:t>tualista holandés Hemsterhuis, le obsequiara cortésmente.</w:t>
      </w:r>
      <w:r w:rsidRPr="00B06131">
        <w:rPr>
          <w:sz w:val="20"/>
          <w:szCs w:val="20"/>
        </w:rPr>
        <w:br/>
        <w:t>Hemsterhuis afirmaba que los animales «sólo pueden pen-</w:t>
      </w:r>
      <w:r w:rsidRPr="00B06131">
        <w:rPr>
          <w:sz w:val="20"/>
          <w:szCs w:val="20"/>
        </w:rPr>
        <w:br/>
        <w:t>sar y hacer proyectos sobre las ideas de los objetos que</w:t>
      </w:r>
      <w:r w:rsidRPr="00B06131">
        <w:rPr>
          <w:sz w:val="20"/>
          <w:szCs w:val="20"/>
        </w:rPr>
        <w:br/>
        <w:t>coexisten realmente delante de ellos» (esta frase iba acom-</w:t>
      </w:r>
      <w:r w:rsidRPr="00B06131">
        <w:rPr>
          <w:sz w:val="20"/>
          <w:szCs w:val="20"/>
        </w:rPr>
        <w:br/>
        <w:t>pañada de una nota con una cita de Cicerón que decía:</w:t>
      </w:r>
      <w:r w:rsidRPr="00B06131">
        <w:rPr>
          <w:sz w:val="20"/>
          <w:szCs w:val="20"/>
        </w:rPr>
        <w:br/>
        <w:t>«Entre el hombre y la bestia existe esta diferencia esen-</w:t>
      </w:r>
      <w:r w:rsidRPr="00B06131">
        <w:rPr>
          <w:sz w:val="20"/>
          <w:szCs w:val="20"/>
        </w:rPr>
        <w:br/>
        <w:t>cial, que la bestia sólo se mueve en la medida en que sus</w:t>
      </w:r>
      <w:r w:rsidRPr="00B06131">
        <w:rPr>
          <w:sz w:val="20"/>
          <w:szCs w:val="20"/>
        </w:rPr>
        <w:br/>
        <w:t>sentidos la mueven y se adapta sólo a lo que está presente</w:t>
      </w:r>
      <w:r w:rsidRPr="00B06131">
        <w:rPr>
          <w:sz w:val="20"/>
          <w:szCs w:val="20"/>
        </w:rPr>
        <w:br/>
        <w:t>en el espacio y el tiempo ya que tiene muy poco sentido</w:t>
      </w:r>
      <w:r w:rsidRPr="00B06131">
        <w:rPr>
          <w:sz w:val="20"/>
          <w:szCs w:val="20"/>
        </w:rPr>
        <w:br/>
        <w:t>del pasado o del futuro»). Diderot apunta que entre el</w:t>
      </w:r>
      <w:r w:rsidRPr="00B06131">
        <w:rPr>
          <w:sz w:val="20"/>
          <w:szCs w:val="20"/>
        </w:rPr>
        <w:br/>
        <w:t>hombre y el animal sólo es cuestión de un más y un me-</w:t>
      </w:r>
      <w:r w:rsidRPr="00B06131">
        <w:rPr>
          <w:sz w:val="20"/>
          <w:szCs w:val="20"/>
        </w:rPr>
        <w:br/>
        <w:t>nos. Con ironía, desestima la autoridad de Cicerón seña-</w:t>
      </w:r>
      <w:r w:rsidRPr="00B06131">
        <w:rPr>
          <w:sz w:val="20"/>
          <w:szCs w:val="20"/>
        </w:rPr>
        <w:br/>
        <w:t>lando que, con toda seguridad, no fue cazador y, por lo</w:t>
      </w:r>
      <w:r w:rsidRPr="00B06131">
        <w:rPr>
          <w:sz w:val="20"/>
          <w:szCs w:val="20"/>
        </w:rPr>
        <w:br/>
        <w:t>tanto, carecía de datos de la experiencia irrefutables: la</w:t>
      </w:r>
      <w:r w:rsidRPr="00B06131">
        <w:rPr>
          <w:sz w:val="20"/>
          <w:szCs w:val="20"/>
        </w:rPr>
        <w:br/>
        <w:t>docilidad prueba que «cuando el animal vuelve a ver un</w:t>
      </w:r>
      <w:r w:rsidRPr="00B06131">
        <w:rPr>
          <w:sz w:val="20"/>
          <w:szCs w:val="20"/>
        </w:rPr>
        <w:br/>
        <w:t>objeto, su presencia excita en él dos cosas: la sensación</w:t>
      </w:r>
      <w:r w:rsidRPr="00B06131">
        <w:rPr>
          <w:sz w:val="20"/>
          <w:szCs w:val="20"/>
        </w:rPr>
        <w:br/>
        <w:t>del objeto y el recuerdo de haber experimentado esa sen-</w:t>
      </w:r>
      <w:r w:rsidRPr="00B06131">
        <w:rPr>
          <w:sz w:val="20"/>
          <w:szCs w:val="20"/>
        </w:rPr>
        <w:br/>
        <w:t>sación; en ausencia del objeto, puede acordarse y se</w:t>
      </w:r>
      <w:r w:rsidRPr="00B06131">
        <w:rPr>
          <w:sz w:val="20"/>
          <w:szCs w:val="20"/>
        </w:rPr>
        <w:br/>
        <w:t>acuerda del objeto. Prueba de ello: los sueños del perro de</w:t>
      </w:r>
      <w:r w:rsidRPr="00B06131">
        <w:rPr>
          <w:sz w:val="20"/>
          <w:szCs w:val="20"/>
        </w:rPr>
        <w:br/>
        <w:t>caza. Prueba de ello: las necesidades que lo conducen in-</w:t>
      </w:r>
      <w:r w:rsidRPr="00B06131">
        <w:rPr>
          <w:sz w:val="20"/>
          <w:szCs w:val="20"/>
        </w:rPr>
        <w:br/>
        <w:t>faliblemente a los objetos análogos a sus necesidades. Las</w:t>
      </w:r>
      <w:r w:rsidRPr="00B06131">
        <w:rPr>
          <w:sz w:val="20"/>
          <w:szCs w:val="20"/>
        </w:rPr>
        <w:br/>
        <w:t>bestias no son tan bestias como se piensa. Quizás juzguen</w:t>
      </w:r>
      <w:r w:rsidRPr="00B06131">
        <w:rPr>
          <w:sz w:val="20"/>
          <w:szCs w:val="20"/>
        </w:rPr>
        <w:br/>
        <w:t>tan mal sobre nosotros como nosotros sobre ellas».</w:t>
      </w:r>
    </w:p>
    <w:p w:rsidR="00EB345F" w:rsidRPr="00B06131" w:rsidRDefault="0002303A">
      <w:pPr>
        <w:pStyle w:val="Cuerpodeltexto0"/>
        <w:shd w:val="clear" w:color="auto" w:fill="auto"/>
        <w:spacing w:before="0" w:after="279" w:line="250" w:lineRule="exact"/>
        <w:ind w:left="20" w:right="20" w:firstLine="280"/>
        <w:rPr>
          <w:sz w:val="20"/>
          <w:szCs w:val="20"/>
        </w:rPr>
      </w:pPr>
      <w:r w:rsidRPr="00B06131">
        <w:rPr>
          <w:sz w:val="20"/>
          <w:szCs w:val="20"/>
        </w:rPr>
        <w:t>Las conductas de animales domésticos como el perro</w:t>
      </w:r>
      <w:r w:rsidRPr="00B06131">
        <w:rPr>
          <w:sz w:val="20"/>
          <w:szCs w:val="20"/>
        </w:rPr>
        <w:br/>
        <w:t>servirán de apoyo a las tesis empiristas: los animales son</w:t>
      </w:r>
      <w:r w:rsidR="00B06131" w:rsidRPr="00B06131">
        <w:t xml:space="preserve"> </w:t>
      </w:r>
      <w:r w:rsidR="00B06131">
        <w:t>capaces de</w:t>
      </w:r>
    </w:p>
    <w:p w:rsidR="00EB345F" w:rsidRPr="00B06131" w:rsidRDefault="0002303A">
      <w:pPr>
        <w:pStyle w:val="Cuerpodeltexto50"/>
        <w:numPr>
          <w:ilvl w:val="0"/>
          <w:numId w:val="2"/>
        </w:numPr>
        <w:shd w:val="clear" w:color="auto" w:fill="auto"/>
        <w:tabs>
          <w:tab w:val="left" w:pos="716"/>
        </w:tabs>
        <w:spacing w:before="0" w:line="202" w:lineRule="exact"/>
        <w:ind w:left="20" w:right="20" w:firstLine="280"/>
        <w:jc w:val="both"/>
        <w:rPr>
          <w:lang w:val="en-US"/>
        </w:rPr>
      </w:pPr>
      <w:r w:rsidRPr="00B06131">
        <w:rPr>
          <w:rStyle w:val="Cuerpodeltexto565ptoVersales"/>
          <w:sz w:val="18"/>
          <w:szCs w:val="18"/>
          <w:lang w:val="fr-FR"/>
        </w:rPr>
        <w:t xml:space="preserve">Hemsterhuis, </w:t>
      </w:r>
      <w:r w:rsidRPr="00B06131">
        <w:rPr>
          <w:lang w:val="fr-FR"/>
        </w:rPr>
        <w:t xml:space="preserve">François: </w:t>
      </w:r>
      <w:r w:rsidRPr="00B06131">
        <w:rPr>
          <w:rStyle w:val="Cuerpodeltexto5Cursiva"/>
          <w:lang w:val="fr-FR"/>
        </w:rPr>
        <w:t>Lettre sur l'homme et ses rapports.</w:t>
      </w:r>
      <w:r w:rsidRPr="00B06131">
        <w:rPr>
          <w:rStyle w:val="Cuerpodeltexto5Cursiva"/>
          <w:lang w:val="fr-FR"/>
        </w:rPr>
        <w:br/>
        <w:t>Avec le commentaire inédit de Diderot,</w:t>
      </w:r>
      <w:r w:rsidRPr="00B06131">
        <w:rPr>
          <w:lang w:val="fr-FR"/>
        </w:rPr>
        <w:t xml:space="preserve"> texte établi, présenté et anno-</w:t>
      </w:r>
      <w:r w:rsidRPr="00B06131">
        <w:rPr>
          <w:lang w:val="fr-FR"/>
        </w:rPr>
        <w:br/>
        <w:t>té par Georges May, New Haven, Yale University Press, PUF, Paris</w:t>
      </w:r>
      <w:proofErr w:type="gramStart"/>
      <w:r w:rsidRPr="00B06131">
        <w:rPr>
          <w:lang w:val="fr-FR"/>
        </w:rPr>
        <w:t>,</w:t>
      </w:r>
      <w:proofErr w:type="gramEnd"/>
      <w:r w:rsidRPr="00B06131">
        <w:rPr>
          <w:lang w:val="fr-FR"/>
        </w:rPr>
        <w:br/>
        <w:t>1964.</w:t>
      </w:r>
      <w:r w:rsidRPr="00B06131">
        <w:rPr>
          <w:lang w:val="en-US"/>
        </w:rPr>
        <w:br w:type="page"/>
      </w:r>
    </w:p>
    <w:p w:rsidR="00EB345F" w:rsidRPr="00B06131" w:rsidRDefault="0002303A">
      <w:pPr>
        <w:pStyle w:val="Cuerpodeltexto0"/>
        <w:shd w:val="clear" w:color="auto" w:fill="auto"/>
        <w:spacing w:before="0"/>
        <w:ind w:left="20" w:right="20"/>
        <w:rPr>
          <w:sz w:val="20"/>
          <w:szCs w:val="20"/>
        </w:rPr>
      </w:pPr>
      <w:r w:rsidRPr="00B06131">
        <w:rPr>
          <w:sz w:val="20"/>
          <w:szCs w:val="20"/>
        </w:rPr>
        <w:lastRenderedPageBreak/>
        <w:t>aprender, experimentan dolor físico y psíquico,</w:t>
      </w:r>
      <w:r w:rsidRPr="00B06131">
        <w:rPr>
          <w:sz w:val="20"/>
          <w:szCs w:val="20"/>
        </w:rPr>
        <w:br/>
        <w:t>emociones diversas, alegría...; en definitiva, casi todos los</w:t>
      </w:r>
      <w:r w:rsidRPr="00B06131">
        <w:rPr>
          <w:sz w:val="20"/>
          <w:szCs w:val="20"/>
        </w:rPr>
        <w:br/>
        <w:t>estados internos humanos excepto el pensamiento abstrac-</w:t>
      </w:r>
      <w:r w:rsidRPr="00B06131">
        <w:rPr>
          <w:sz w:val="20"/>
          <w:szCs w:val="20"/>
        </w:rPr>
        <w:br/>
        <w:t>to. Estas afirmaciones estaban cargadas de significados</w:t>
      </w:r>
      <w:r w:rsidRPr="00B06131">
        <w:rPr>
          <w:sz w:val="20"/>
          <w:szCs w:val="20"/>
        </w:rPr>
        <w:br/>
        <w:t>cruciales para la autocomprensión humana y el modelo de</w:t>
      </w:r>
      <w:r w:rsidRPr="00B06131">
        <w:rPr>
          <w:sz w:val="20"/>
          <w:szCs w:val="20"/>
        </w:rPr>
        <w:br/>
        <w:t>Naturaleza que se impondría en el mundo contemporáneo.</w:t>
      </w:r>
      <w:r w:rsidRPr="00B06131">
        <w:rPr>
          <w:sz w:val="20"/>
          <w:szCs w:val="20"/>
        </w:rPr>
        <w:br/>
        <w:t>El empirismo suprime la diferencia absoluta entre huma-</w:t>
      </w:r>
      <w:r w:rsidRPr="00B06131">
        <w:rPr>
          <w:sz w:val="20"/>
          <w:szCs w:val="20"/>
        </w:rPr>
        <w:br/>
        <w:t>nos y no humanos, reemplazándola por una gradación de</w:t>
      </w:r>
      <w:r w:rsidRPr="00B06131">
        <w:rPr>
          <w:sz w:val="20"/>
          <w:szCs w:val="20"/>
        </w:rPr>
        <w:br/>
        <w:t>complejidad. Pero, como observa Val Plumwood (22) desde</w:t>
      </w:r>
      <w:r w:rsidRPr="00B06131">
        <w:rPr>
          <w:sz w:val="20"/>
          <w:szCs w:val="20"/>
        </w:rPr>
        <w:br/>
        <w:t>una perspectiva sumamente crítica con respecto al proyec-</w:t>
      </w:r>
      <w:r w:rsidRPr="00B06131">
        <w:rPr>
          <w:sz w:val="20"/>
          <w:szCs w:val="20"/>
        </w:rPr>
        <w:br/>
        <w:t>to de la Modernidad, del dualismo espíritu/materia se pasa</w:t>
      </w:r>
      <w:r w:rsidRPr="00B06131">
        <w:rPr>
          <w:sz w:val="20"/>
          <w:szCs w:val="20"/>
        </w:rPr>
        <w:br/>
        <w:t>a una epistemología que reduce todo ente, incluso huma-</w:t>
      </w:r>
      <w:r w:rsidRPr="00B06131">
        <w:rPr>
          <w:sz w:val="20"/>
          <w:szCs w:val="20"/>
        </w:rPr>
        <w:br/>
        <w:t>no, a la extensión, con lo cual, en vez de concebir respeto</w:t>
      </w:r>
      <w:r w:rsidRPr="00B06131">
        <w:rPr>
          <w:sz w:val="20"/>
          <w:szCs w:val="20"/>
        </w:rPr>
        <w:br/>
        <w:t>por los no humanos, se marcha hacia una manipulación</w:t>
      </w:r>
      <w:r w:rsidRPr="00B06131">
        <w:rPr>
          <w:sz w:val="20"/>
          <w:szCs w:val="20"/>
        </w:rPr>
        <w:br/>
        <w:t>creciente de todos los individuos.</w:t>
      </w:r>
    </w:p>
    <w:p w:rsidR="00EB345F" w:rsidRPr="00B06131" w:rsidRDefault="0002303A">
      <w:pPr>
        <w:pStyle w:val="Cuerpodeltexto0"/>
        <w:shd w:val="clear" w:color="auto" w:fill="auto"/>
        <w:spacing w:before="0" w:after="162"/>
        <w:ind w:left="20" w:right="20" w:firstLine="280"/>
        <w:rPr>
          <w:sz w:val="20"/>
          <w:szCs w:val="20"/>
        </w:rPr>
      </w:pPr>
      <w:r w:rsidRPr="00B06131">
        <w:rPr>
          <w:sz w:val="20"/>
          <w:szCs w:val="20"/>
        </w:rPr>
        <w:t>Si bien las observaciones de Plumwood son acertadas</w:t>
      </w:r>
      <w:r w:rsidRPr="00B06131">
        <w:rPr>
          <w:sz w:val="20"/>
          <w:szCs w:val="20"/>
        </w:rPr>
        <w:br/>
        <w:t>en lo que respecta al pensamiento hegemónico sobre el</w:t>
      </w:r>
      <w:r w:rsidRPr="00B06131">
        <w:rPr>
          <w:sz w:val="20"/>
          <w:szCs w:val="20"/>
        </w:rPr>
        <w:br/>
        <w:t>tema, me parece importante destacar, incluso en este ám-</w:t>
      </w:r>
      <w:r w:rsidRPr="00B06131">
        <w:rPr>
          <w:sz w:val="20"/>
          <w:szCs w:val="20"/>
        </w:rPr>
        <w:br/>
        <w:t>bito, las potencialidades emancipatorias de la Ilustración.</w:t>
      </w:r>
      <w:r w:rsidRPr="00B06131">
        <w:rPr>
          <w:sz w:val="20"/>
          <w:szCs w:val="20"/>
        </w:rPr>
        <w:br/>
        <w:t>Junto a los problemas gnoseológicos y metafísicos en jue-</w:t>
      </w:r>
      <w:r w:rsidRPr="00B06131">
        <w:rPr>
          <w:sz w:val="20"/>
          <w:szCs w:val="20"/>
        </w:rPr>
        <w:br/>
        <w:t>go, encontramos también la cuestión ética y la aparición</w:t>
      </w:r>
      <w:r w:rsidRPr="00B06131">
        <w:rPr>
          <w:sz w:val="20"/>
          <w:szCs w:val="20"/>
        </w:rPr>
        <w:br/>
        <w:t>de una nueva sensibilidad que enlaza razón y sentimiento.</w:t>
      </w:r>
      <w:r w:rsidRPr="00B06131">
        <w:rPr>
          <w:sz w:val="20"/>
          <w:szCs w:val="20"/>
        </w:rPr>
        <w:br/>
        <w:t xml:space="preserve">Así lo manifiesta el título de la </w:t>
      </w:r>
      <w:r w:rsidRPr="00B06131">
        <w:rPr>
          <w:rStyle w:val="CuerpodeltextoCursiva"/>
          <w:sz w:val="20"/>
          <w:szCs w:val="20"/>
        </w:rPr>
        <w:t>Carta VI</w:t>
      </w:r>
      <w:r w:rsidRPr="00B06131">
        <w:rPr>
          <w:sz w:val="20"/>
          <w:szCs w:val="20"/>
        </w:rPr>
        <w:t xml:space="preserve"> de Maupertuis:</w:t>
      </w:r>
      <w:r w:rsidRPr="00B06131">
        <w:rPr>
          <w:sz w:val="20"/>
          <w:szCs w:val="20"/>
        </w:rPr>
        <w:br/>
      </w:r>
      <w:r w:rsidRPr="00B06131">
        <w:rPr>
          <w:rStyle w:val="CuerpodeltextoCursiva"/>
          <w:sz w:val="20"/>
          <w:szCs w:val="20"/>
        </w:rPr>
        <w:t>Acerca del derecho sobre los animales.</w:t>
      </w:r>
      <w:r w:rsidRPr="00B06131">
        <w:rPr>
          <w:sz w:val="20"/>
          <w:szCs w:val="20"/>
        </w:rPr>
        <w:t xml:space="preserve"> El dualismo men-</w:t>
      </w:r>
      <w:r w:rsidRPr="00B06131">
        <w:rPr>
          <w:sz w:val="20"/>
          <w:szCs w:val="20"/>
        </w:rPr>
        <w:br/>
        <w:t xml:space="preserve">te/cuerpo </w:t>
      </w:r>
      <w:r w:rsidRPr="00B06131">
        <w:rPr>
          <w:rStyle w:val="CuerpodeltextoCursiva"/>
          <w:sz w:val="20"/>
          <w:szCs w:val="20"/>
        </w:rPr>
        <w:t>(res cogitans/res extensa)</w:t>
      </w:r>
      <w:r w:rsidRPr="00B06131">
        <w:rPr>
          <w:sz w:val="20"/>
          <w:szCs w:val="20"/>
        </w:rPr>
        <w:t xml:space="preserve"> de Descartes negaba</w:t>
      </w:r>
      <w:r w:rsidRPr="00B06131">
        <w:rPr>
          <w:sz w:val="20"/>
          <w:szCs w:val="20"/>
        </w:rPr>
        <w:br/>
        <w:t>a los animales no sólo la aptitud para el conocimiento,</w:t>
      </w:r>
      <w:r w:rsidRPr="00B06131">
        <w:rPr>
          <w:sz w:val="20"/>
          <w:szCs w:val="20"/>
        </w:rPr>
        <w:br/>
        <w:t>sino incluso la capacidad de sentir. El animal había sido</w:t>
      </w:r>
      <w:r w:rsidRPr="00B06131">
        <w:rPr>
          <w:sz w:val="20"/>
          <w:szCs w:val="20"/>
        </w:rPr>
        <w:br/>
        <w:t xml:space="preserve">reducido por el autor del </w:t>
      </w:r>
      <w:r w:rsidRPr="00B06131">
        <w:rPr>
          <w:rStyle w:val="CuerpodeltextoCursiva"/>
          <w:sz w:val="20"/>
          <w:szCs w:val="20"/>
        </w:rPr>
        <w:t>Discurso del Método</w:t>
      </w:r>
      <w:r w:rsidRPr="00B06131">
        <w:rPr>
          <w:sz w:val="20"/>
          <w:szCs w:val="20"/>
        </w:rPr>
        <w:t xml:space="preserve"> a una mera</w:t>
      </w:r>
      <w:r w:rsidRPr="00B06131">
        <w:rPr>
          <w:sz w:val="20"/>
          <w:szCs w:val="20"/>
        </w:rPr>
        <w:br/>
        <w:t>máquina. La práctica de la vivisección en Port Royal des-</w:t>
      </w:r>
      <w:r w:rsidRPr="00B06131">
        <w:rPr>
          <w:sz w:val="20"/>
          <w:szCs w:val="20"/>
        </w:rPr>
        <w:br/>
        <w:t>pertó las críticas, patentes en el artículo «Bestias», de Vol-</w:t>
      </w:r>
      <w:r w:rsidRPr="00B06131">
        <w:rPr>
          <w:sz w:val="20"/>
          <w:szCs w:val="20"/>
        </w:rPr>
        <w:br/>
        <w:t>taire, que recoge esta antología. Los gritos de dolor de las</w:t>
      </w:r>
      <w:r w:rsidRPr="00B06131">
        <w:rPr>
          <w:sz w:val="20"/>
          <w:szCs w:val="20"/>
        </w:rPr>
        <w:br/>
        <w:t xml:space="preserve">víctimas eran considerados </w:t>
      </w:r>
      <w:proofErr w:type="gramStart"/>
      <w:r w:rsidRPr="00B06131">
        <w:rPr>
          <w:sz w:val="20"/>
          <w:szCs w:val="20"/>
        </w:rPr>
        <w:t>simple chirriar de una maqui-</w:t>
      </w:r>
      <w:r w:rsidRPr="00B06131">
        <w:rPr>
          <w:sz w:val="20"/>
          <w:szCs w:val="20"/>
        </w:rPr>
        <w:br/>
        <w:t>naria</w:t>
      </w:r>
      <w:proofErr w:type="gramEnd"/>
      <w:r w:rsidRPr="00B06131">
        <w:rPr>
          <w:sz w:val="20"/>
          <w:szCs w:val="20"/>
        </w:rPr>
        <w:t xml:space="preserve"> similar a un reloj. La polémica sobre «el alma de las</w:t>
      </w:r>
      <w:r w:rsidRPr="00B06131">
        <w:rPr>
          <w:sz w:val="20"/>
          <w:szCs w:val="20"/>
        </w:rPr>
        <w:br/>
        <w:t>bestias» permite una primera elaboración de un tema éti-</w:t>
      </w:r>
      <w:r w:rsidRPr="00B06131">
        <w:rPr>
          <w:sz w:val="20"/>
          <w:szCs w:val="20"/>
        </w:rPr>
        <w:br/>
        <w:t>co contemporáneo: los derechos de los animales.</w:t>
      </w:r>
    </w:p>
    <w:p w:rsidR="00EB345F" w:rsidRPr="0002303A" w:rsidRDefault="0002303A">
      <w:pPr>
        <w:pStyle w:val="Cuerpodeltexto50"/>
        <w:numPr>
          <w:ilvl w:val="0"/>
          <w:numId w:val="2"/>
        </w:numPr>
        <w:shd w:val="clear" w:color="auto" w:fill="auto"/>
        <w:tabs>
          <w:tab w:val="left" w:pos="692"/>
        </w:tabs>
        <w:spacing w:before="0" w:line="192" w:lineRule="exact"/>
        <w:ind w:left="20" w:right="20" w:firstLine="280"/>
        <w:jc w:val="both"/>
        <w:rPr>
          <w:lang w:val="en-US"/>
        </w:rPr>
      </w:pPr>
      <w:r>
        <w:rPr>
          <w:lang w:val="en-US"/>
        </w:rPr>
        <w:t xml:space="preserve">Ver el capitulo dedicado a Descartes y Locke en </w:t>
      </w:r>
      <w:r>
        <w:rPr>
          <w:rStyle w:val="Cuerpodeltexto565ptoVersales"/>
          <w:lang w:val="en-US"/>
        </w:rPr>
        <w:t>Plumwood</w:t>
      </w:r>
      <w:proofErr w:type="gramStart"/>
      <w:r>
        <w:rPr>
          <w:rStyle w:val="Cuerpodeltexto565ptoVersales"/>
          <w:lang w:val="en-US"/>
        </w:rPr>
        <w:t>,</w:t>
      </w:r>
      <w:proofErr w:type="gramEnd"/>
      <w:r>
        <w:rPr>
          <w:rStyle w:val="Cuerpodeltexto565ptoVersales"/>
          <w:lang w:val="en-US"/>
        </w:rPr>
        <w:br/>
      </w:r>
      <w:r>
        <w:rPr>
          <w:lang w:val="en-US"/>
        </w:rPr>
        <w:t xml:space="preserve">Val: </w:t>
      </w:r>
      <w:r>
        <w:rPr>
          <w:rStyle w:val="Cuerpodeltexto5Cursiva"/>
          <w:lang w:val="en-US"/>
        </w:rPr>
        <w:t>Feminism and the Mastery of Nature,</w:t>
      </w:r>
      <w:r>
        <w:rPr>
          <w:lang w:val="en-US"/>
        </w:rPr>
        <w:t xml:space="preserve"> London and New York,</w:t>
      </w:r>
      <w:r>
        <w:rPr>
          <w:lang w:val="en-US"/>
        </w:rPr>
        <w:br/>
        <w:t>Routledge, 1993.</w:t>
      </w:r>
      <w:r w:rsidRPr="0002303A">
        <w:rPr>
          <w:lang w:val="en-US"/>
        </w:rPr>
        <w:br w:type="page"/>
      </w:r>
    </w:p>
    <w:p w:rsidR="00EB345F" w:rsidRDefault="0002303A">
      <w:pPr>
        <w:pStyle w:val="Cdigodebarras0"/>
        <w:shd w:val="clear" w:color="auto" w:fill="auto"/>
        <w:spacing w:line="245" w:lineRule="exact"/>
        <w:ind w:left="20" w:right="20" w:firstLine="280"/>
        <w:jc w:val="both"/>
      </w:pPr>
      <w:r>
        <w:lastRenderedPageBreak/>
        <w:t>El pensamiento ilustrado se halla fuertemente anclado</w:t>
      </w:r>
      <w:r>
        <w:br/>
        <w:t>en la idea de razón como fundamento de derecho. En el</w:t>
      </w:r>
      <w:r>
        <w:br/>
        <w:t>caso de los esclavos y de las mujeres, esta idea de igualdad</w:t>
      </w:r>
      <w:r>
        <w:br/>
        <w:t>de todos los integrantes de la especie humana por la facul-</w:t>
      </w:r>
      <w:r>
        <w:br/>
        <w:t>tad de razonar hizo posible la aparición de reivindicaciones</w:t>
      </w:r>
      <w:r>
        <w:br/>
        <w:t>contra la explotación o la discriminación. La filantropía y</w:t>
      </w:r>
      <w:r>
        <w:br/>
        <w:t>los sentimientos de benevolencia hacia la humanidad ente-</w:t>
      </w:r>
      <w:r>
        <w:br/>
        <w:t>ra son uno de los frutos de la Ilustración, relacionados con</w:t>
      </w:r>
      <w:r>
        <w:br/>
        <w:t>el paso de una teodicea a una antropodicea. Evidentemen-</w:t>
      </w:r>
      <w:r>
        <w:br/>
        <w:t>te, en este sentido, el concepto de razón no es operativo</w:t>
      </w:r>
      <w:r>
        <w:br/>
        <w:t>para la defensa de los animales. Pero sí lo es en tanto fuer-</w:t>
      </w:r>
      <w:r>
        <w:br/>
        <w:t>za crítica aplicada a los prejuicios y como capacidad de unl-</w:t>
      </w:r>
      <w:r>
        <w:br/>
        <w:t>versalizar extendiendo en círculos cada vez más amplios</w:t>
      </w:r>
      <w:r>
        <w:br/>
        <w:t>las ideas de respeto, tolerancia y los sentimientos de simpa-</w:t>
      </w:r>
      <w:r>
        <w:br/>
        <w:t>tía que las acompañan. Así, según Jesús Mosterín (23), la</w:t>
      </w:r>
      <w:r>
        <w:br/>
        <w:t>crueldad hacia los animales sería el producto de una Ilus-</w:t>
      </w:r>
      <w:r>
        <w:br/>
        <w:t>tración incompleta y del pesado fardo de la tradición antro-</w:t>
      </w:r>
      <w:r>
        <w:br/>
        <w:t>pocéntrica judeo-cristiana-islámica y sus versiones secula-</w:t>
      </w:r>
      <w:r>
        <w:br/>
        <w:t>rizadas, entre las que destaca la ética kantiana.</w:t>
      </w:r>
    </w:p>
    <w:p w:rsidR="00EB345F" w:rsidRDefault="0002303A">
      <w:pPr>
        <w:pStyle w:val="Cdigodebarras0"/>
        <w:shd w:val="clear" w:color="auto" w:fill="auto"/>
        <w:spacing w:after="162" w:line="245" w:lineRule="exact"/>
        <w:ind w:left="20" w:right="20" w:firstLine="280"/>
        <w:jc w:val="both"/>
      </w:pPr>
      <w:r>
        <w:t>El filósofo inglés Jeremy Bentham, heredero directo de</w:t>
      </w:r>
      <w:r>
        <w:br/>
        <w:t>la Ilustración muy influenciado por el pensamiento de ma-</w:t>
      </w:r>
      <w:r>
        <w:br/>
        <w:t>terialistas como Helvecio, es considerado el primero en</w:t>
      </w:r>
      <w:r>
        <w:br/>
        <w:t>haber formulado el problema en términos modernos. En</w:t>
      </w:r>
      <w:r>
        <w:br/>
        <w:t>su obra Los principios de la moral y la legislación (1789)</w:t>
      </w:r>
      <w:r>
        <w:br/>
        <w:t>dice: «Quizás llegue el día en que el resto de los animales</w:t>
      </w:r>
      <w:r>
        <w:br/>
        <w:t>adquieran los derechos de los que nunca pudieron ser pri-</w:t>
      </w:r>
      <w:r>
        <w:br/>
        <w:t>vados excepto por la mano de la tiranía. Los franceses ya</w:t>
      </w:r>
      <w:r>
        <w:br/>
        <w:t>han descubierto que la negrura de la piel no es razón para</w:t>
      </w:r>
      <w:r>
        <w:br/>
        <w:t>abandonar a un ser humano al capricho de su torturador.</w:t>
      </w:r>
      <w:r>
        <w:br/>
        <w:t>Quizá llegue el día en que se reconozca que el número de</w:t>
      </w:r>
      <w:r>
        <w:br/>
        <w:t>patas, la pilosidad de la piel o la terminación del hueso sa-</w:t>
      </w:r>
      <w:r>
        <w:br/>
        <w:t>cro son razones igualmente insuficientes para abandonar</w:t>
      </w:r>
      <w:r>
        <w:br/>
        <w:t>a un ser sensitivo al mismo destino (</w:t>
      </w:r>
      <w:proofErr w:type="gramStart"/>
      <w:r>
        <w:t>... )</w:t>
      </w:r>
      <w:proofErr w:type="gramEnd"/>
      <w:r>
        <w:t xml:space="preserve"> La cuestión no es</w:t>
      </w:r>
      <w:r>
        <w:br/>
        <w:t>¿pueden razonar?, o ¿pueden hablar?, sino ¿pueden su-</w:t>
      </w:r>
      <w:r>
        <w:br/>
        <w:t>frir? » (24). Resulta interesante comprobar que encontra</w:t>
      </w:r>
      <w:r w:rsidR="00B06131">
        <w:t>mos este</w:t>
      </w:r>
    </w:p>
    <w:p w:rsidR="00EB345F" w:rsidRPr="00B06131" w:rsidRDefault="0002303A">
      <w:pPr>
        <w:pStyle w:val="Cdigodebarras0"/>
        <w:numPr>
          <w:ilvl w:val="0"/>
          <w:numId w:val="4"/>
        </w:numPr>
        <w:shd w:val="clear" w:color="auto" w:fill="auto"/>
        <w:tabs>
          <w:tab w:val="left" w:pos="721"/>
        </w:tabs>
        <w:spacing w:line="192" w:lineRule="exact"/>
        <w:ind w:left="20" w:right="20" w:firstLine="280"/>
        <w:jc w:val="both"/>
        <w:rPr>
          <w:sz w:val="18"/>
          <w:szCs w:val="18"/>
        </w:rPr>
      </w:pPr>
      <w:r w:rsidRPr="00B06131">
        <w:rPr>
          <w:sz w:val="18"/>
          <w:szCs w:val="18"/>
        </w:rPr>
        <w:t>Mosterín, Jesús: Los derechos de los animales, Madrid,</w:t>
      </w:r>
      <w:r w:rsidRPr="00B06131">
        <w:rPr>
          <w:sz w:val="18"/>
          <w:szCs w:val="18"/>
        </w:rPr>
        <w:br/>
        <w:t>Ed. Debate, Col. Dominós, 1995.</w:t>
      </w:r>
    </w:p>
    <w:p w:rsidR="00EB345F" w:rsidRDefault="0002303A">
      <w:pPr>
        <w:pStyle w:val="Cdigodebarras0"/>
        <w:numPr>
          <w:ilvl w:val="0"/>
          <w:numId w:val="4"/>
        </w:numPr>
        <w:shd w:val="clear" w:color="auto" w:fill="auto"/>
        <w:tabs>
          <w:tab w:val="left" w:pos="713"/>
        </w:tabs>
        <w:spacing w:line="192" w:lineRule="exact"/>
        <w:ind w:left="20" w:firstLine="280"/>
        <w:jc w:val="both"/>
      </w:pPr>
      <w:r w:rsidRPr="00B06131">
        <w:rPr>
          <w:sz w:val="18"/>
          <w:szCs w:val="18"/>
        </w:rPr>
        <w:t>Citado en Mosterín, J.: op. cit., p. 27.</w:t>
      </w:r>
      <w:r>
        <w:br w:type="page"/>
      </w:r>
    </w:p>
    <w:p w:rsidR="00EB345F" w:rsidRPr="00B06131" w:rsidRDefault="0002303A">
      <w:pPr>
        <w:pStyle w:val="Cuerpodeltexto0"/>
        <w:shd w:val="clear" w:color="auto" w:fill="auto"/>
        <w:spacing w:before="0" w:line="250" w:lineRule="exact"/>
        <w:ind w:left="40" w:right="20"/>
        <w:rPr>
          <w:sz w:val="20"/>
          <w:szCs w:val="20"/>
        </w:rPr>
      </w:pPr>
      <w:r w:rsidRPr="00B06131">
        <w:rPr>
          <w:sz w:val="20"/>
          <w:szCs w:val="20"/>
        </w:rPr>
        <w:lastRenderedPageBreak/>
        <w:t xml:space="preserve">mismo razonamiento en la </w:t>
      </w:r>
      <w:r w:rsidRPr="00B06131">
        <w:rPr>
          <w:rStyle w:val="CuerpodeltextoCursiva"/>
          <w:sz w:val="20"/>
          <w:szCs w:val="20"/>
        </w:rPr>
        <w:t>Carta VI</w:t>
      </w:r>
      <w:r w:rsidRPr="00B06131">
        <w:rPr>
          <w:sz w:val="20"/>
          <w:szCs w:val="20"/>
        </w:rPr>
        <w:t xml:space="preserve"> de Mauper-</w:t>
      </w:r>
      <w:r w:rsidRPr="00B06131">
        <w:rPr>
          <w:sz w:val="20"/>
          <w:szCs w:val="20"/>
        </w:rPr>
        <w:br/>
        <w:t>tuis. No se trata de demostrar que Bentham lo hubiera to-</w:t>
      </w:r>
      <w:r w:rsidRPr="00B06131">
        <w:rPr>
          <w:sz w:val="20"/>
          <w:szCs w:val="20"/>
        </w:rPr>
        <w:br/>
        <w:t>mado del pensador francés, sino —cuestión más intere-</w:t>
      </w:r>
      <w:r w:rsidRPr="00B06131">
        <w:rPr>
          <w:sz w:val="20"/>
          <w:szCs w:val="20"/>
        </w:rPr>
        <w:br/>
        <w:t>sante— que se hallaba en las potencialidades mismas del</w:t>
      </w:r>
      <w:r w:rsidRPr="00B06131">
        <w:rPr>
          <w:sz w:val="20"/>
          <w:szCs w:val="20"/>
        </w:rPr>
        <w:br/>
        <w:t>pensamiento y la sensibilidad ilustradas. Formaría parte</w:t>
      </w:r>
      <w:r w:rsidRPr="00B06131">
        <w:rPr>
          <w:sz w:val="20"/>
          <w:szCs w:val="20"/>
        </w:rPr>
        <w:br/>
        <w:t>de esa «Ilustración olvidada» que fue vencida por la razón</w:t>
      </w:r>
      <w:r w:rsidRPr="00B06131">
        <w:rPr>
          <w:sz w:val="20"/>
          <w:szCs w:val="20"/>
        </w:rPr>
        <w:br/>
        <w:t>positivista, por esa razón de la dominación técnica sobre</w:t>
      </w:r>
      <w:r w:rsidRPr="00B06131">
        <w:rPr>
          <w:sz w:val="20"/>
          <w:szCs w:val="20"/>
        </w:rPr>
        <w:br/>
        <w:t>la Naturaleza que vivimos hoy en toda su plenitud, en un</w:t>
      </w:r>
      <w:r w:rsidRPr="00B06131">
        <w:rPr>
          <w:sz w:val="20"/>
          <w:szCs w:val="20"/>
        </w:rPr>
        <w:br/>
        <w:t>momento en que nos acercamos al deterioro de las condi-</w:t>
      </w:r>
      <w:r w:rsidRPr="00B06131">
        <w:rPr>
          <w:sz w:val="20"/>
          <w:szCs w:val="20"/>
        </w:rPr>
        <w:br/>
        <w:t>ciones de vida y al autoexterminio de la especie humana</w:t>
      </w:r>
      <w:r w:rsidRPr="00B06131">
        <w:rPr>
          <w:sz w:val="20"/>
          <w:szCs w:val="20"/>
        </w:rPr>
        <w:br/>
        <w:t>por destrucción de las condiciones ecológicas de su subsis-</w:t>
      </w:r>
      <w:r w:rsidRPr="00B06131">
        <w:rPr>
          <w:sz w:val="20"/>
          <w:szCs w:val="20"/>
        </w:rPr>
        <w:br/>
        <w:t>tencia. Hoy, el filósofo de raigambre ilustrada ha de ser</w:t>
      </w:r>
      <w:r w:rsidRPr="00B06131">
        <w:rPr>
          <w:sz w:val="20"/>
          <w:szCs w:val="20"/>
        </w:rPr>
        <w:br/>
        <w:t>capaz de superar el androcentrismo y el antropocentrismo</w:t>
      </w:r>
      <w:r w:rsidRPr="00B06131">
        <w:rPr>
          <w:sz w:val="20"/>
          <w:szCs w:val="20"/>
        </w:rPr>
        <w:br/>
        <w:t>gracias a la capacidad de autocrítica de la razón.</w:t>
      </w:r>
    </w:p>
    <w:p w:rsidR="00EB345F" w:rsidRPr="00B06131" w:rsidRDefault="0002303A">
      <w:pPr>
        <w:pStyle w:val="Cuerpodeltexto0"/>
        <w:shd w:val="clear" w:color="auto" w:fill="auto"/>
        <w:spacing w:before="0" w:line="250" w:lineRule="exact"/>
        <w:ind w:left="40" w:right="20" w:firstLine="280"/>
        <w:rPr>
          <w:sz w:val="20"/>
          <w:szCs w:val="20"/>
        </w:rPr>
      </w:pPr>
      <w:r w:rsidRPr="00B06131">
        <w:rPr>
          <w:sz w:val="20"/>
          <w:szCs w:val="20"/>
        </w:rPr>
        <w:t>He señalado más arriba que en muchos casos el Otro</w:t>
      </w:r>
      <w:r w:rsidRPr="00B06131">
        <w:rPr>
          <w:sz w:val="20"/>
          <w:szCs w:val="20"/>
        </w:rPr>
        <w:br/>
        <w:t>era un simple portavoz del filósofo ilustrado. En ese senti-</w:t>
      </w:r>
      <w:r w:rsidRPr="00B06131">
        <w:rPr>
          <w:sz w:val="20"/>
          <w:szCs w:val="20"/>
        </w:rPr>
        <w:br/>
        <w:t>do habría una falsificación de la diferencia, la cual estaría</w:t>
      </w:r>
      <w:r w:rsidRPr="00B06131">
        <w:rPr>
          <w:sz w:val="20"/>
          <w:szCs w:val="20"/>
        </w:rPr>
        <w:br/>
        <w:t>—como se suele hoy denunciar— en última instancia redu-</w:t>
      </w:r>
      <w:r w:rsidRPr="00B06131">
        <w:rPr>
          <w:sz w:val="20"/>
          <w:szCs w:val="20"/>
        </w:rPr>
        <w:br/>
        <w:t>cida a lo Uno, que no sería sino el filósofo que escribe. Si</w:t>
      </w:r>
      <w:r w:rsidRPr="00B06131">
        <w:rPr>
          <w:sz w:val="20"/>
          <w:szCs w:val="20"/>
        </w:rPr>
        <w:br/>
        <w:t>bien podemos y debemos reconocer los Límites y las defor-</w:t>
      </w:r>
      <w:r w:rsidRPr="00B06131">
        <w:rPr>
          <w:sz w:val="20"/>
          <w:szCs w:val="20"/>
        </w:rPr>
        <w:br/>
        <w:t xml:space="preserve">maciones que implica esta función de </w:t>
      </w:r>
      <w:r w:rsidRPr="00B06131">
        <w:rPr>
          <w:rStyle w:val="CuerpodeltextoCursiva"/>
          <w:sz w:val="20"/>
          <w:szCs w:val="20"/>
        </w:rPr>
        <w:t>alter ego</w:t>
      </w:r>
      <w:r w:rsidRPr="00B06131">
        <w:rPr>
          <w:sz w:val="20"/>
          <w:szCs w:val="20"/>
        </w:rPr>
        <w:t xml:space="preserve"> atribuida al</w:t>
      </w:r>
      <w:r w:rsidRPr="00B06131">
        <w:rPr>
          <w:sz w:val="20"/>
          <w:szCs w:val="20"/>
        </w:rPr>
        <w:br/>
        <w:t>Otro, también es necesario destacar la grandeza de ese re-</w:t>
      </w:r>
      <w:r w:rsidRPr="00B06131">
        <w:rPr>
          <w:sz w:val="20"/>
          <w:szCs w:val="20"/>
        </w:rPr>
        <w:br/>
        <w:t>conocimiento de lo mismo en lo aparentemente distinto.</w:t>
      </w:r>
      <w:r w:rsidRPr="00B06131">
        <w:rPr>
          <w:sz w:val="20"/>
          <w:szCs w:val="20"/>
        </w:rPr>
        <w:br/>
        <w:t>La identificación del filósofo con el Otro puede ser leída</w:t>
      </w:r>
      <w:r w:rsidRPr="00B06131">
        <w:rPr>
          <w:sz w:val="20"/>
          <w:szCs w:val="20"/>
        </w:rPr>
        <w:br/>
        <w:t>como la necesaria asunción de las marginalidades en un</w:t>
      </w:r>
      <w:r w:rsidRPr="00B06131">
        <w:rPr>
          <w:sz w:val="20"/>
          <w:szCs w:val="20"/>
        </w:rPr>
        <w:br/>
        <w:t>proyecto gnoseológico y ético que contiene, al menos en</w:t>
      </w:r>
      <w:r w:rsidRPr="00B06131">
        <w:rPr>
          <w:sz w:val="20"/>
          <w:szCs w:val="20"/>
        </w:rPr>
        <w:br/>
        <w:t>potencia, la superación de dualismos insostenibles, un pro-</w:t>
      </w:r>
      <w:r w:rsidRPr="00B06131">
        <w:rPr>
          <w:sz w:val="20"/>
          <w:szCs w:val="20"/>
        </w:rPr>
        <w:br/>
        <w:t>fundo sentido de la justicia (incrementado con el paso del</w:t>
      </w:r>
      <w:r w:rsidRPr="00B06131">
        <w:rPr>
          <w:sz w:val="20"/>
          <w:szCs w:val="20"/>
        </w:rPr>
        <w:br/>
        <w:t>elitismo de los filósofos de principios de siglo a una mayor</w:t>
      </w:r>
      <w:r w:rsidRPr="00B06131">
        <w:rPr>
          <w:sz w:val="20"/>
          <w:szCs w:val="20"/>
        </w:rPr>
        <w:br/>
        <w:t>conciencia social del último tercio) y, fenómeno no menos</w:t>
      </w:r>
      <w:r w:rsidRPr="00B06131">
        <w:rPr>
          <w:sz w:val="20"/>
          <w:szCs w:val="20"/>
        </w:rPr>
        <w:br/>
        <w:t>importante, una nueva educación de los sentimientos.</w:t>
      </w:r>
    </w:p>
    <w:p w:rsidR="00EB345F" w:rsidRPr="00B06131" w:rsidRDefault="0002303A">
      <w:pPr>
        <w:pStyle w:val="Cuerpodeltexto0"/>
        <w:shd w:val="clear" w:color="auto" w:fill="auto"/>
        <w:spacing w:before="0" w:after="222" w:line="250" w:lineRule="exact"/>
        <w:ind w:left="40" w:right="20" w:firstLine="280"/>
        <w:rPr>
          <w:sz w:val="20"/>
          <w:szCs w:val="20"/>
        </w:rPr>
      </w:pPr>
      <w:r w:rsidRPr="00B06131">
        <w:rPr>
          <w:sz w:val="20"/>
          <w:szCs w:val="20"/>
        </w:rPr>
        <w:t>Así, el retrato ideal que hace Dumarsais (25) del filóso-</w:t>
      </w:r>
      <w:r w:rsidRPr="00B06131">
        <w:rPr>
          <w:sz w:val="20"/>
          <w:szCs w:val="20"/>
        </w:rPr>
        <w:br/>
        <w:t>fo nos pinta un pensador animado por la benevolencia. Es</w:t>
      </w:r>
      <w:r w:rsidR="00B06131" w:rsidRPr="00B06131">
        <w:t xml:space="preserve"> </w:t>
      </w:r>
      <w:r w:rsidR="00B06131">
        <w:t>evidente</w:t>
      </w:r>
    </w:p>
    <w:p w:rsidR="00EB345F" w:rsidRDefault="0002303A">
      <w:pPr>
        <w:pStyle w:val="Cuerpodeltexto50"/>
        <w:numPr>
          <w:ilvl w:val="0"/>
          <w:numId w:val="2"/>
        </w:numPr>
        <w:shd w:val="clear" w:color="auto" w:fill="auto"/>
        <w:tabs>
          <w:tab w:val="left" w:pos="712"/>
        </w:tabs>
        <w:spacing w:before="0"/>
        <w:ind w:left="40" w:right="20" w:firstLine="280"/>
        <w:jc w:val="both"/>
      </w:pPr>
      <w:r>
        <w:t>César Chesneau Dumarsais (1676-1756), gramático conocido</w:t>
      </w:r>
      <w:r>
        <w:br/>
        <w:t xml:space="preserve">especialmente por un </w:t>
      </w:r>
      <w:r>
        <w:rPr>
          <w:rStyle w:val="Cuerpodeltexto5Cursiva"/>
        </w:rPr>
        <w:t>Tratado sobre los tropos,</w:t>
      </w:r>
      <w:r>
        <w:t xml:space="preserve"> fue elegido por </w:t>
      </w:r>
      <w:r w:rsidRPr="0002303A">
        <w:t>Dide-</w:t>
      </w:r>
      <w:r w:rsidRPr="0002303A">
        <w:br/>
        <w:t xml:space="preserve">rot </w:t>
      </w:r>
      <w:r>
        <w:t xml:space="preserve">para realizar los temas de Gramática de la </w:t>
      </w:r>
      <w:r>
        <w:rPr>
          <w:rStyle w:val="Cuerpodeltexto5Cursiva"/>
        </w:rPr>
        <w:t>Enciclopedia.</w:t>
      </w:r>
      <w:r>
        <w:t xml:space="preserve"> </w:t>
      </w:r>
      <w:r w:rsidRPr="0002303A">
        <w:t>D’Alem-</w:t>
      </w:r>
      <w:r w:rsidRPr="0002303A">
        <w:br/>
        <w:t xml:space="preserve">bert </w:t>
      </w:r>
      <w:r>
        <w:t xml:space="preserve">lo consideraba un filósofo profundo y lo llamaba «el La </w:t>
      </w:r>
      <w:r w:rsidRPr="0002303A">
        <w:t>Fontaine</w:t>
      </w:r>
      <w:r w:rsidRPr="0002303A">
        <w:br/>
      </w:r>
      <w:r>
        <w:t>de los filósofos», por su facilidad para expresarse claramente.</w:t>
      </w:r>
      <w:r>
        <w:br w:type="page"/>
      </w:r>
    </w:p>
    <w:p w:rsidR="00EB345F" w:rsidRPr="00B06131" w:rsidRDefault="0002303A">
      <w:pPr>
        <w:pStyle w:val="Cuerpodeltexto0"/>
        <w:shd w:val="clear" w:color="auto" w:fill="auto"/>
        <w:spacing w:before="0" w:line="240" w:lineRule="exact"/>
        <w:ind w:left="60" w:right="20"/>
        <w:rPr>
          <w:sz w:val="20"/>
          <w:szCs w:val="20"/>
        </w:rPr>
      </w:pPr>
      <w:r w:rsidRPr="00B06131">
        <w:rPr>
          <w:sz w:val="20"/>
          <w:szCs w:val="20"/>
        </w:rPr>
        <w:lastRenderedPageBreak/>
        <w:t>que el autor responde aquí a las acusaciones de</w:t>
      </w:r>
      <w:r w:rsidRPr="00B06131">
        <w:rPr>
          <w:sz w:val="20"/>
          <w:szCs w:val="20"/>
        </w:rPr>
        <w:br/>
        <w:t xml:space="preserve">libertinaje emitidas por los «devotos» contra el </w:t>
      </w:r>
      <w:r w:rsidRPr="00B06131">
        <w:rPr>
          <w:rStyle w:val="CuerpodeltextoCursiva"/>
          <w:sz w:val="20"/>
          <w:szCs w:val="20"/>
          <w:lang w:val="fr-FR"/>
        </w:rPr>
        <w:t>esprit fort.</w:t>
      </w:r>
      <w:r w:rsidRPr="00B06131">
        <w:rPr>
          <w:rStyle w:val="CuerpodeltextoCursiva"/>
          <w:sz w:val="20"/>
          <w:szCs w:val="20"/>
          <w:lang w:val="fr-FR"/>
        </w:rPr>
        <w:br/>
      </w:r>
      <w:r w:rsidRPr="00B06131">
        <w:rPr>
          <w:sz w:val="20"/>
          <w:szCs w:val="20"/>
        </w:rPr>
        <w:t>Recordemos que el adjetivo «filosófico» aplicado a un libro</w:t>
      </w:r>
      <w:r w:rsidRPr="00B06131">
        <w:rPr>
          <w:sz w:val="20"/>
          <w:szCs w:val="20"/>
        </w:rPr>
        <w:br/>
        <w:t>podía significar «pornográfico» (la existencia de obras</w:t>
      </w:r>
      <w:r w:rsidRPr="00B06131">
        <w:rPr>
          <w:sz w:val="20"/>
          <w:szCs w:val="20"/>
        </w:rPr>
        <w:br/>
        <w:t xml:space="preserve">como </w:t>
      </w:r>
      <w:r w:rsidRPr="00B06131">
        <w:rPr>
          <w:rStyle w:val="CuerpodeltextoCursiva"/>
          <w:sz w:val="20"/>
          <w:szCs w:val="20"/>
          <w:lang w:val="fr-FR"/>
        </w:rPr>
        <w:t>Thérèse philosophe,</w:t>
      </w:r>
      <w:r w:rsidRPr="00B06131">
        <w:rPr>
          <w:sz w:val="20"/>
          <w:szCs w:val="20"/>
          <w:lang w:val="fr-FR"/>
        </w:rPr>
        <w:t xml:space="preserve"> </w:t>
      </w:r>
      <w:r w:rsidRPr="00B06131">
        <w:rPr>
          <w:sz w:val="20"/>
          <w:szCs w:val="20"/>
        </w:rPr>
        <w:t xml:space="preserve">del marqués d’Argens, o </w:t>
      </w:r>
      <w:r w:rsidRPr="00B06131">
        <w:rPr>
          <w:rStyle w:val="CuerpodeltextoCursiva"/>
          <w:sz w:val="20"/>
          <w:szCs w:val="20"/>
          <w:lang w:val="fr-FR"/>
        </w:rPr>
        <w:t>Les bi-</w:t>
      </w:r>
      <w:r w:rsidRPr="00B06131">
        <w:rPr>
          <w:rStyle w:val="CuerpodeltextoCursiva"/>
          <w:sz w:val="20"/>
          <w:szCs w:val="20"/>
          <w:lang w:val="fr-FR"/>
        </w:rPr>
        <w:br/>
        <w:t>joux indiscrets,</w:t>
      </w:r>
      <w:r w:rsidRPr="00B06131">
        <w:rPr>
          <w:sz w:val="20"/>
          <w:szCs w:val="20"/>
          <w:lang w:val="fr-FR"/>
        </w:rPr>
        <w:t xml:space="preserve"> de Diderot, </w:t>
      </w:r>
      <w:r w:rsidRPr="00B06131">
        <w:rPr>
          <w:sz w:val="20"/>
          <w:szCs w:val="20"/>
        </w:rPr>
        <w:t xml:space="preserve">daban argumentos </w:t>
      </w:r>
      <w:r w:rsidRPr="00B06131">
        <w:rPr>
          <w:sz w:val="20"/>
          <w:szCs w:val="20"/>
          <w:lang w:val="fr-FR"/>
        </w:rPr>
        <w:t>para esta</w:t>
      </w:r>
      <w:r w:rsidRPr="00B06131">
        <w:rPr>
          <w:sz w:val="20"/>
          <w:szCs w:val="20"/>
          <w:lang w:val="fr-FR"/>
        </w:rPr>
        <w:br/>
      </w:r>
      <w:r w:rsidRPr="00B06131">
        <w:rPr>
          <w:sz w:val="20"/>
          <w:szCs w:val="20"/>
        </w:rPr>
        <w:t>identificación). Detrás del artículo «Filósofo» subyace la</w:t>
      </w:r>
      <w:r w:rsidRPr="00B06131">
        <w:rPr>
          <w:sz w:val="20"/>
          <w:szCs w:val="20"/>
        </w:rPr>
        <w:br/>
        <w:t>cuestión de la posibilidad de una moral atea, tan debatida</w:t>
      </w:r>
      <w:r w:rsidRPr="00B06131">
        <w:rPr>
          <w:sz w:val="20"/>
          <w:szCs w:val="20"/>
        </w:rPr>
        <w:br/>
        <w:t xml:space="preserve">en aquel siglo. En un fragmento de </w:t>
      </w:r>
      <w:r w:rsidRPr="00B06131">
        <w:rPr>
          <w:rStyle w:val="CuerpodeltextoCursiva"/>
          <w:sz w:val="20"/>
          <w:szCs w:val="20"/>
        </w:rPr>
        <w:t>Reflexiones sobre la</w:t>
      </w:r>
      <w:r w:rsidRPr="00B06131">
        <w:rPr>
          <w:rStyle w:val="CuerpodeltextoCursiva"/>
          <w:sz w:val="20"/>
          <w:szCs w:val="20"/>
        </w:rPr>
        <w:br/>
        <w:t>esclavitud de los negros,</w:t>
      </w:r>
      <w:r w:rsidRPr="00B06131">
        <w:rPr>
          <w:sz w:val="20"/>
          <w:szCs w:val="20"/>
        </w:rPr>
        <w:t xml:space="preserve"> con irónicas alusiones a las críti-</w:t>
      </w:r>
      <w:r w:rsidRPr="00B06131">
        <w:rPr>
          <w:sz w:val="20"/>
          <w:szCs w:val="20"/>
        </w:rPr>
        <w:br/>
        <w:t>cas recibidas por los filósofos, Condorcet expone algunas</w:t>
      </w:r>
      <w:r w:rsidRPr="00B06131">
        <w:rPr>
          <w:sz w:val="20"/>
          <w:szCs w:val="20"/>
        </w:rPr>
        <w:br/>
        <w:t>de las actuaciones de los ilustrados en el terreno social:</w:t>
      </w:r>
      <w:r w:rsidRPr="00B06131">
        <w:rPr>
          <w:sz w:val="20"/>
          <w:szCs w:val="20"/>
        </w:rPr>
        <w:br/>
        <w:t>propuesta de mejoras sanitarias, eliminación de la tortura,</w:t>
      </w:r>
      <w:r w:rsidRPr="00B06131">
        <w:rPr>
          <w:sz w:val="20"/>
          <w:szCs w:val="20"/>
        </w:rPr>
        <w:br/>
        <w:t>supresión del trabajo obligatorio que los campesinos de-</w:t>
      </w:r>
      <w:r w:rsidRPr="00B06131">
        <w:rPr>
          <w:sz w:val="20"/>
          <w:szCs w:val="20"/>
        </w:rPr>
        <w:br/>
        <w:t>bían a su señor, críticas a la exclusión de los protestantes</w:t>
      </w:r>
      <w:r w:rsidRPr="00B06131">
        <w:rPr>
          <w:sz w:val="20"/>
          <w:szCs w:val="20"/>
        </w:rPr>
        <w:br/>
        <w:t>del derecho de ciudadanía...</w:t>
      </w:r>
    </w:p>
    <w:p w:rsidR="00EB345F" w:rsidRPr="00B06131" w:rsidRDefault="0002303A">
      <w:pPr>
        <w:pStyle w:val="Cuerpodeltexto0"/>
        <w:shd w:val="clear" w:color="auto" w:fill="auto"/>
        <w:spacing w:before="0" w:line="240" w:lineRule="exact"/>
        <w:ind w:left="60" w:right="20" w:firstLine="320"/>
        <w:rPr>
          <w:sz w:val="20"/>
          <w:szCs w:val="20"/>
        </w:rPr>
      </w:pPr>
      <w:r w:rsidRPr="00B06131">
        <w:rPr>
          <w:sz w:val="20"/>
          <w:szCs w:val="20"/>
        </w:rPr>
        <w:t>He enfatizado uno de los aspectos del tratamiento del</w:t>
      </w:r>
      <w:r w:rsidRPr="00B06131">
        <w:rPr>
          <w:sz w:val="20"/>
          <w:szCs w:val="20"/>
        </w:rPr>
        <w:br/>
        <w:t>Otro: aquel que permite que la sociedad europea en este</w:t>
      </w:r>
      <w:r w:rsidRPr="00B06131">
        <w:rPr>
          <w:sz w:val="20"/>
          <w:szCs w:val="20"/>
        </w:rPr>
        <w:br/>
        <w:t>caso —y en general todo ser humano— pueda mirarse crí-</w:t>
      </w:r>
      <w:r w:rsidRPr="00B06131">
        <w:rPr>
          <w:sz w:val="20"/>
          <w:szCs w:val="20"/>
        </w:rPr>
        <w:br/>
        <w:t>ticamente. El Otro aparece como un espejo en el que el</w:t>
      </w:r>
      <w:r w:rsidRPr="00B06131">
        <w:rPr>
          <w:sz w:val="20"/>
          <w:szCs w:val="20"/>
        </w:rPr>
        <w:br/>
        <w:t>hombre occidental puede observarse sin los cristales defor-</w:t>
      </w:r>
      <w:r w:rsidRPr="00B06131">
        <w:rPr>
          <w:sz w:val="20"/>
          <w:szCs w:val="20"/>
        </w:rPr>
        <w:br/>
        <w:t>mantes habituales. El Otro se erige en —o hace posible la</w:t>
      </w:r>
      <w:r w:rsidRPr="00B06131">
        <w:rPr>
          <w:sz w:val="20"/>
          <w:szCs w:val="20"/>
        </w:rPr>
        <w:br/>
        <w:t>emergencia de— una conciencia crítica por su situación</w:t>
      </w:r>
      <w:r w:rsidRPr="00B06131">
        <w:rPr>
          <w:sz w:val="20"/>
          <w:szCs w:val="20"/>
        </w:rPr>
        <w:br/>
        <w:t>particular de marginalidad o de simple diferencia. Pero</w:t>
      </w:r>
      <w:r w:rsidRPr="00B06131">
        <w:rPr>
          <w:sz w:val="20"/>
          <w:szCs w:val="20"/>
        </w:rPr>
        <w:br/>
        <w:t>también hemos visto que podía ser la ocasión de una lla-</w:t>
      </w:r>
      <w:r w:rsidRPr="00B06131">
        <w:rPr>
          <w:sz w:val="20"/>
          <w:szCs w:val="20"/>
        </w:rPr>
        <w:br/>
        <w:t>mada a la igualdad de derechos o, al menos, a la benevo-</w:t>
      </w:r>
      <w:r w:rsidRPr="00B06131">
        <w:rPr>
          <w:sz w:val="20"/>
          <w:szCs w:val="20"/>
        </w:rPr>
        <w:br/>
        <w:t>lencia. Como destaca Gusdorf, la consigna de Bentham de</w:t>
      </w:r>
      <w:r w:rsidRPr="00B06131">
        <w:rPr>
          <w:sz w:val="20"/>
          <w:szCs w:val="20"/>
        </w:rPr>
        <w:br/>
        <w:t>«la mayor felicidad para el mayor número» es un eje no</w:t>
      </w:r>
      <w:r w:rsidRPr="00B06131">
        <w:rPr>
          <w:sz w:val="20"/>
          <w:szCs w:val="20"/>
        </w:rPr>
        <w:br/>
        <w:t>explícitamente formulado pero vertebrador del pensamien-</w:t>
      </w:r>
      <w:r w:rsidRPr="00B06131">
        <w:rPr>
          <w:sz w:val="20"/>
          <w:szCs w:val="20"/>
        </w:rPr>
        <w:br/>
        <w:t>to moral del siglo XVIII. Beneficencia, humanidad, progreso</w:t>
      </w:r>
      <w:r w:rsidRPr="00B06131">
        <w:rPr>
          <w:sz w:val="20"/>
          <w:szCs w:val="20"/>
        </w:rPr>
        <w:br/>
      </w:r>
      <w:r w:rsidRPr="00B06131">
        <w:rPr>
          <w:rStyle w:val="CuerpodeltextoCursiva"/>
          <w:sz w:val="20"/>
          <w:szCs w:val="20"/>
          <w:lang w:val="fr-FR"/>
        </w:rPr>
        <w:t>(perfectibilité)</w:t>
      </w:r>
      <w:r w:rsidRPr="00B06131">
        <w:rPr>
          <w:sz w:val="20"/>
          <w:szCs w:val="20"/>
          <w:lang w:val="fr-FR"/>
        </w:rPr>
        <w:t xml:space="preserve"> </w:t>
      </w:r>
      <w:r w:rsidRPr="00B06131">
        <w:rPr>
          <w:sz w:val="20"/>
          <w:szCs w:val="20"/>
        </w:rPr>
        <w:t>serán las nuevas virtudes preconizadas. La</w:t>
      </w:r>
      <w:r w:rsidRPr="00B06131">
        <w:rPr>
          <w:sz w:val="20"/>
          <w:szCs w:val="20"/>
        </w:rPr>
        <w:br/>
        <w:t>diferencia no es únicamente objeto de curiosidad intelec-</w:t>
      </w:r>
      <w:r w:rsidRPr="00B06131">
        <w:rPr>
          <w:sz w:val="20"/>
          <w:szCs w:val="20"/>
        </w:rPr>
        <w:br/>
        <w:t>tual, posibilidad de ampliar el saber más allá de los cauces</w:t>
      </w:r>
      <w:r w:rsidRPr="00B06131">
        <w:rPr>
          <w:sz w:val="20"/>
          <w:szCs w:val="20"/>
        </w:rPr>
        <w:br/>
        <w:t>habituales, o instrumento de crítica a las costumbres. Así,</w:t>
      </w:r>
      <w:r w:rsidRPr="00B06131">
        <w:rPr>
          <w:sz w:val="20"/>
          <w:szCs w:val="20"/>
        </w:rPr>
        <w:br/>
        <w:t>si la ceguera puede interesar como modo de aproximarse a</w:t>
      </w:r>
      <w:r w:rsidRPr="00B06131">
        <w:rPr>
          <w:sz w:val="20"/>
          <w:szCs w:val="20"/>
        </w:rPr>
        <w:br/>
        <w:t>las formas del conocimiento humano, también es necesario</w:t>
      </w:r>
      <w:r w:rsidRPr="00B06131">
        <w:rPr>
          <w:sz w:val="20"/>
          <w:szCs w:val="20"/>
        </w:rPr>
        <w:br/>
        <w:t>recordar que será en 1784 cuando Valentin Haüy abra en</w:t>
      </w:r>
      <w:r w:rsidRPr="00B06131">
        <w:rPr>
          <w:sz w:val="20"/>
          <w:szCs w:val="20"/>
        </w:rPr>
        <w:br/>
        <w:t>París la primera escuela para jóvenes ciegos y que cuaren-</w:t>
      </w:r>
      <w:r w:rsidRPr="00B06131">
        <w:rPr>
          <w:sz w:val="20"/>
          <w:szCs w:val="20"/>
        </w:rPr>
        <w:br/>
        <w:t>ta años más tarde, en el seno de esta misma institución,</w:t>
      </w:r>
      <w:r w:rsidRPr="00B06131">
        <w:rPr>
          <w:sz w:val="20"/>
          <w:szCs w:val="20"/>
        </w:rPr>
        <w:br w:type="page"/>
      </w:r>
      <w:r w:rsidRPr="00B06131">
        <w:rPr>
          <w:sz w:val="20"/>
          <w:szCs w:val="20"/>
        </w:rPr>
        <w:lastRenderedPageBreak/>
        <w:t>nacerá el sistema Braille de lectura (26). Ya me he referido</w:t>
      </w:r>
      <w:r w:rsidRPr="00B06131">
        <w:rPr>
          <w:sz w:val="20"/>
          <w:szCs w:val="20"/>
        </w:rPr>
        <w:br/>
        <w:t>a la actividad del marqués de Condorcet con vistas a la</w:t>
      </w:r>
      <w:r w:rsidRPr="00B06131">
        <w:rPr>
          <w:sz w:val="20"/>
          <w:szCs w:val="20"/>
        </w:rPr>
        <w:br/>
        <w:t>abolición de la esclavitud. Noble pero revolucionario giron-</w:t>
      </w:r>
      <w:r w:rsidRPr="00B06131">
        <w:rPr>
          <w:sz w:val="20"/>
          <w:szCs w:val="20"/>
        </w:rPr>
        <w:br/>
        <w:t>dino, presentará, como diputado de la Asamblea Legislati-</w:t>
      </w:r>
      <w:r w:rsidRPr="00B06131">
        <w:rPr>
          <w:sz w:val="20"/>
          <w:szCs w:val="20"/>
        </w:rPr>
        <w:br/>
        <w:t>va, un proyecto para otorgar el voto a las mujeres. El inte-</w:t>
      </w:r>
      <w:r w:rsidRPr="00B06131">
        <w:rPr>
          <w:sz w:val="20"/>
          <w:szCs w:val="20"/>
        </w:rPr>
        <w:br/>
        <w:t>rés ilustrado por la diferencia no desemboca en el relativis-</w:t>
      </w:r>
      <w:r w:rsidRPr="00B06131">
        <w:rPr>
          <w:sz w:val="20"/>
          <w:szCs w:val="20"/>
        </w:rPr>
        <w:br/>
        <w:t>mo cultural, el reconocimiento de la diferencia no es</w:t>
      </w:r>
      <w:r w:rsidRPr="00B06131">
        <w:rPr>
          <w:sz w:val="20"/>
          <w:szCs w:val="20"/>
        </w:rPr>
        <w:br/>
        <w:t>obstáculo para la exhortación a la igualdad.</w:t>
      </w:r>
    </w:p>
    <w:p w:rsidR="00EB345F" w:rsidRPr="00B06131" w:rsidRDefault="0002303A">
      <w:pPr>
        <w:pStyle w:val="Cuerpodeltexto0"/>
        <w:shd w:val="clear" w:color="auto" w:fill="auto"/>
        <w:spacing w:before="0"/>
        <w:ind w:left="20" w:right="20" w:firstLine="300"/>
        <w:rPr>
          <w:sz w:val="20"/>
          <w:szCs w:val="20"/>
        </w:rPr>
      </w:pPr>
      <w:r w:rsidRPr="00B06131">
        <w:rPr>
          <w:sz w:val="20"/>
          <w:szCs w:val="20"/>
        </w:rPr>
        <w:t>Espero que la selección de textos que aquí se presenta</w:t>
      </w:r>
      <w:r w:rsidRPr="00B06131">
        <w:rPr>
          <w:sz w:val="20"/>
          <w:szCs w:val="20"/>
        </w:rPr>
        <w:br/>
        <w:t>aporte algunos ejemplos pertinentes de estos dos aspectos</w:t>
      </w:r>
      <w:r w:rsidRPr="00B06131">
        <w:rPr>
          <w:sz w:val="20"/>
          <w:szCs w:val="20"/>
        </w:rPr>
        <w:br/>
        <w:t>del tratamiento del Otro en la Ilustración francesa. He ele-</w:t>
      </w:r>
      <w:r w:rsidRPr="00B06131">
        <w:rPr>
          <w:sz w:val="20"/>
          <w:szCs w:val="20"/>
        </w:rPr>
        <w:br/>
        <w:t>gido fragmentos que indican distintas sensibilidades y ten-</w:t>
      </w:r>
      <w:r w:rsidRPr="00B06131">
        <w:rPr>
          <w:sz w:val="20"/>
          <w:szCs w:val="20"/>
        </w:rPr>
        <w:br/>
        <w:t>dencias e incluso he insertado un escrito contrario a los</w:t>
      </w:r>
      <w:r w:rsidRPr="00B06131">
        <w:rPr>
          <w:sz w:val="20"/>
          <w:szCs w:val="20"/>
        </w:rPr>
        <w:br/>
      </w:r>
      <w:r w:rsidRPr="00B06131">
        <w:rPr>
          <w:rStyle w:val="CuerpodeltextoCursiva"/>
          <w:sz w:val="20"/>
          <w:szCs w:val="20"/>
        </w:rPr>
        <w:t>philosophes (El ciego de la montaña)</w:t>
      </w:r>
      <w:r w:rsidRPr="00B06131">
        <w:rPr>
          <w:sz w:val="20"/>
          <w:szCs w:val="20"/>
        </w:rPr>
        <w:t xml:space="preserve"> para mostrar la con-</w:t>
      </w:r>
      <w:r w:rsidRPr="00B06131">
        <w:rPr>
          <w:sz w:val="20"/>
          <w:szCs w:val="20"/>
        </w:rPr>
        <w:br/>
        <w:t>tinuidad de la polémica a lo largo del siglo y algunos de los</w:t>
      </w:r>
      <w:r w:rsidRPr="00B06131">
        <w:rPr>
          <w:sz w:val="20"/>
          <w:szCs w:val="20"/>
        </w:rPr>
        <w:br/>
        <w:t>valores en juego. Somos herederos de la Ilustración; por lo</w:t>
      </w:r>
      <w:r w:rsidRPr="00B06131">
        <w:rPr>
          <w:sz w:val="20"/>
          <w:szCs w:val="20"/>
        </w:rPr>
        <w:br/>
        <w:t>tanto, leer estos textos es recordar nuestra Historia. Y en</w:t>
      </w:r>
      <w:r w:rsidRPr="00B06131">
        <w:rPr>
          <w:sz w:val="20"/>
          <w:szCs w:val="20"/>
        </w:rPr>
        <w:br/>
        <w:t>tanto, irremisiblemente, somos los sujetos de un presente</w:t>
      </w:r>
      <w:r w:rsidRPr="00B06131">
        <w:rPr>
          <w:sz w:val="20"/>
          <w:szCs w:val="20"/>
        </w:rPr>
        <w:br/>
        <w:t>que teje futuro, nos plantean el desafío de completar la</w:t>
      </w:r>
      <w:r w:rsidRPr="00B06131">
        <w:rPr>
          <w:sz w:val="20"/>
          <w:szCs w:val="20"/>
        </w:rPr>
        <w:br/>
        <w:t>Ilustración.</w:t>
      </w:r>
    </w:p>
    <w:p w:rsidR="00EB345F" w:rsidRPr="00B06131" w:rsidRDefault="0002303A">
      <w:pPr>
        <w:pStyle w:val="Cuerpodeltexto0"/>
        <w:shd w:val="clear" w:color="auto" w:fill="auto"/>
        <w:spacing w:before="0" w:after="208"/>
        <w:ind w:left="20" w:right="20" w:firstLine="300"/>
        <w:rPr>
          <w:sz w:val="20"/>
          <w:szCs w:val="20"/>
        </w:rPr>
      </w:pPr>
      <w:r w:rsidRPr="00B06131">
        <w:rPr>
          <w:sz w:val="20"/>
          <w:szCs w:val="20"/>
        </w:rPr>
        <w:t>No quiero terminar estas páginas sin expresar mi agra-</w:t>
      </w:r>
      <w:r w:rsidRPr="00B06131">
        <w:rPr>
          <w:sz w:val="20"/>
          <w:szCs w:val="20"/>
        </w:rPr>
        <w:br/>
        <w:t>decimiento a Javier Muguerza por animarme a continuar la</w:t>
      </w:r>
      <w:r w:rsidRPr="00B06131">
        <w:rPr>
          <w:sz w:val="20"/>
          <w:szCs w:val="20"/>
        </w:rPr>
        <w:br/>
        <w:t>investigación sobre los filósofos de la Ilustración francesa, a</w:t>
      </w:r>
      <w:r w:rsidRPr="00B06131">
        <w:rPr>
          <w:sz w:val="20"/>
          <w:szCs w:val="20"/>
        </w:rPr>
        <w:br/>
        <w:t>Jean Renaud por sus sugerencias bibliográficas, a Teo Sanz</w:t>
      </w:r>
      <w:r w:rsidRPr="00B06131">
        <w:rPr>
          <w:sz w:val="20"/>
          <w:szCs w:val="20"/>
        </w:rPr>
        <w:br/>
        <w:t>por las observaciones críticas a mi traducción de los textos</w:t>
      </w:r>
      <w:r w:rsidRPr="00B06131">
        <w:rPr>
          <w:sz w:val="20"/>
          <w:szCs w:val="20"/>
        </w:rPr>
        <w:br/>
        <w:t>y a Ricardo de la Fuente por la confianza que depositó en</w:t>
      </w:r>
      <w:r w:rsidRPr="00B06131">
        <w:rPr>
          <w:sz w:val="20"/>
          <w:szCs w:val="20"/>
        </w:rPr>
        <w:br/>
        <w:t>este libro. Finalmente, quiero manifestar mi deuda respecto</w:t>
      </w:r>
      <w:r w:rsidRPr="00B06131">
        <w:rPr>
          <w:sz w:val="20"/>
          <w:szCs w:val="20"/>
        </w:rPr>
        <w:br/>
        <w:t>a Celia Amorós, que con la creación del Seminario Perma-</w:t>
      </w:r>
      <w:r w:rsidRPr="00B06131">
        <w:rPr>
          <w:sz w:val="20"/>
          <w:szCs w:val="20"/>
        </w:rPr>
        <w:br/>
        <w:t>nente «Feminismo e Ilustración», en la Universidad Com-</w:t>
      </w:r>
      <w:r w:rsidRPr="00B06131">
        <w:rPr>
          <w:sz w:val="20"/>
          <w:szCs w:val="20"/>
        </w:rPr>
        <w:br/>
        <w:t>plutense de Madrid, abrió nuevas vías de interpretación y</w:t>
      </w:r>
      <w:r w:rsidRPr="00B06131">
        <w:rPr>
          <w:sz w:val="20"/>
          <w:szCs w:val="20"/>
        </w:rPr>
        <w:br/>
        <w:t>renovó el interés por el legado del «Siglo de las Luces».</w:t>
      </w:r>
    </w:p>
    <w:p w:rsidR="00EB345F" w:rsidRPr="00B06131" w:rsidRDefault="0002303A">
      <w:pPr>
        <w:pStyle w:val="Cuerpodeltexto0"/>
        <w:shd w:val="clear" w:color="auto" w:fill="auto"/>
        <w:spacing w:before="0" w:after="368" w:line="210" w:lineRule="exact"/>
        <w:ind w:left="3880"/>
        <w:jc w:val="left"/>
        <w:rPr>
          <w:sz w:val="20"/>
          <w:szCs w:val="20"/>
        </w:rPr>
      </w:pPr>
      <w:r w:rsidRPr="00B06131">
        <w:rPr>
          <w:sz w:val="20"/>
          <w:szCs w:val="20"/>
        </w:rPr>
        <w:t xml:space="preserve">Alicia H. </w:t>
      </w:r>
      <w:r w:rsidRPr="00B06131">
        <w:rPr>
          <w:rStyle w:val="Cuerpodeltexto9pto"/>
          <w:sz w:val="20"/>
          <w:szCs w:val="20"/>
        </w:rPr>
        <w:t>Puleo</w:t>
      </w:r>
    </w:p>
    <w:p w:rsidR="00EB345F" w:rsidRPr="00B64EB6" w:rsidRDefault="0002303A">
      <w:pPr>
        <w:pStyle w:val="Cuerpodeltexto50"/>
        <w:numPr>
          <w:ilvl w:val="0"/>
          <w:numId w:val="2"/>
        </w:numPr>
        <w:shd w:val="clear" w:color="auto" w:fill="auto"/>
        <w:tabs>
          <w:tab w:val="left" w:pos="692"/>
        </w:tabs>
        <w:spacing w:before="0" w:line="192" w:lineRule="exact"/>
        <w:ind w:left="20" w:right="20" w:firstLine="300"/>
        <w:jc w:val="both"/>
      </w:pPr>
      <w:r>
        <w:t>Sobre los esfuerzos infructuosos de Valentín Haüy para crear</w:t>
      </w:r>
      <w:r>
        <w:br/>
        <w:t>un sistema de lectura y de notación musical destinado a los ciegos,</w:t>
      </w:r>
      <w:r>
        <w:br/>
        <w:t xml:space="preserve">ver el prefacio </w:t>
      </w:r>
      <w:r>
        <w:rPr>
          <w:lang w:val="fr-FR"/>
        </w:rPr>
        <w:t xml:space="preserve">de Pierre Henri </w:t>
      </w:r>
      <w:r>
        <w:t xml:space="preserve">a la obra </w:t>
      </w:r>
      <w:r>
        <w:rPr>
          <w:lang w:val="fr-FR"/>
        </w:rPr>
        <w:t xml:space="preserve">de </w:t>
      </w:r>
      <w:r>
        <w:rPr>
          <w:rStyle w:val="Cuerpodeltexto565ptoVersales"/>
          <w:lang w:val="fr-FR"/>
        </w:rPr>
        <w:t xml:space="preserve">Haüy, </w:t>
      </w:r>
      <w:r>
        <w:rPr>
          <w:lang w:val="fr-FR"/>
        </w:rPr>
        <w:t xml:space="preserve">V.: </w:t>
      </w:r>
      <w:r>
        <w:rPr>
          <w:rStyle w:val="Cuerpodeltexto5Cursiva"/>
          <w:lang w:val="fr-FR"/>
        </w:rPr>
        <w:t>Essay sur l’édu-</w:t>
      </w:r>
      <w:r>
        <w:rPr>
          <w:rStyle w:val="Cuerpodeltexto5Cursiva"/>
          <w:lang w:val="fr-FR"/>
        </w:rPr>
        <w:br/>
        <w:t>cation des aveugles,</w:t>
      </w:r>
      <w:r>
        <w:rPr>
          <w:lang w:val="fr-FR"/>
        </w:rPr>
        <w:t xml:space="preserve"> Paris, Editions Archives Contemporaines, Bi-</w:t>
      </w:r>
      <w:r>
        <w:rPr>
          <w:lang w:val="fr-FR"/>
        </w:rPr>
        <w:br/>
        <w:t>bliothèque du CNAM, 1985.</w:t>
      </w:r>
    </w:p>
    <w:p w:rsidR="00B64EB6" w:rsidRDefault="00B64EB6">
      <w:pPr>
        <w:pStyle w:val="Cuerpodeltexto50"/>
        <w:numPr>
          <w:ilvl w:val="0"/>
          <w:numId w:val="2"/>
        </w:numPr>
        <w:shd w:val="clear" w:color="auto" w:fill="auto"/>
        <w:tabs>
          <w:tab w:val="left" w:pos="692"/>
        </w:tabs>
        <w:spacing w:before="0" w:line="192" w:lineRule="exact"/>
        <w:ind w:left="20" w:right="20" w:firstLine="300"/>
        <w:jc w:val="both"/>
        <w:sectPr w:rsidR="00B64EB6">
          <w:footerReference w:type="even" r:id="rId11"/>
          <w:footerReference w:type="default" r:id="rId12"/>
          <w:pgSz w:w="8391" w:h="11909"/>
          <w:pgMar w:top="919" w:right="1303" w:bottom="1370" w:left="1303" w:header="0" w:footer="3" w:gutter="115"/>
          <w:pgNumType w:start="7"/>
          <w:cols w:space="720"/>
          <w:noEndnote/>
          <w:rtlGutter/>
          <w:docGrid w:linePitch="360"/>
        </w:sectPr>
      </w:pPr>
    </w:p>
    <w:p w:rsidR="00EB345F" w:rsidRDefault="0002303A">
      <w:pPr>
        <w:pStyle w:val="Cuerpodeltexto60"/>
        <w:shd w:val="clear" w:color="auto" w:fill="auto"/>
        <w:spacing w:after="0" w:line="240" w:lineRule="exact"/>
        <w:jc w:val="left"/>
        <w:sectPr w:rsidR="00EB345F">
          <w:footerReference w:type="even" r:id="rId13"/>
          <w:footerReference w:type="default" r:id="rId14"/>
          <w:pgSz w:w="8391" w:h="11909"/>
          <w:pgMar w:top="857" w:right="2513" w:bottom="10078" w:left="2537" w:header="0" w:footer="3" w:gutter="0"/>
          <w:cols w:space="720"/>
          <w:noEndnote/>
          <w:titlePg/>
          <w:docGrid w:linePitch="360"/>
        </w:sectPr>
      </w:pPr>
      <w:r>
        <w:lastRenderedPageBreak/>
        <w:t>SELECCION DE TEXTOS</w:t>
      </w:r>
    </w:p>
    <w:p w:rsidR="00EB345F" w:rsidRDefault="00B64EB6">
      <w:pPr>
        <w:framePr w:h="9024" w:wrap="notBeside" w:vAnchor="text" w:hAnchor="text" w:xAlign="center" w:y="1"/>
        <w:jc w:val="center"/>
        <w:rPr>
          <w:sz w:val="0"/>
          <w:szCs w:val="0"/>
        </w:rPr>
      </w:pPr>
      <w:r>
        <w:pict>
          <v:shape id="_x0000_i1025" type="#_x0000_t75" style="width:284.25pt;height:451.5pt">
            <v:imagedata r:id="rId15" r:href="rId16"/>
          </v:shape>
        </w:pict>
      </w:r>
    </w:p>
    <w:p w:rsidR="00EB345F" w:rsidRDefault="00EB345F">
      <w:pPr>
        <w:rPr>
          <w:sz w:val="2"/>
          <w:szCs w:val="2"/>
        </w:rPr>
      </w:pPr>
    </w:p>
    <w:p w:rsidR="00EB345F" w:rsidRDefault="0002303A">
      <w:pPr>
        <w:pStyle w:val="Cuerpodeltexto50"/>
        <w:shd w:val="clear" w:color="auto" w:fill="auto"/>
        <w:spacing w:before="113" w:line="202" w:lineRule="exact"/>
        <w:ind w:left="720" w:right="640" w:firstLine="0"/>
      </w:pPr>
      <w:r>
        <w:t xml:space="preserve">Ilustración de la </w:t>
      </w:r>
      <w:r>
        <w:rPr>
          <w:rStyle w:val="Cuerpodeltexto5Cursiva"/>
        </w:rPr>
        <w:t>Dioptique</w:t>
      </w:r>
      <w:r>
        <w:t xml:space="preserve"> de Descartes </w:t>
      </w:r>
      <w:r>
        <w:rPr>
          <w:rStyle w:val="Cuerpodeltexto5Cursiva"/>
        </w:rPr>
        <w:t>(Oeuvres,</w:t>
      </w:r>
      <w:r>
        <w:t xml:space="preserve"> 1724)</w:t>
      </w:r>
      <w:r>
        <w:br/>
        <w:t xml:space="preserve">reproducida en </w:t>
      </w:r>
      <w:r>
        <w:rPr>
          <w:rStyle w:val="Cuerpodeltexto5Cursiva"/>
        </w:rPr>
        <w:t>Carta sobre los ciegos,</w:t>
      </w:r>
      <w:r>
        <w:t xml:space="preserve"> de Diderot.</w:t>
      </w:r>
      <w:r>
        <w:br w:type="page"/>
      </w:r>
    </w:p>
    <w:p w:rsidR="00EB345F" w:rsidRDefault="0002303A">
      <w:pPr>
        <w:pStyle w:val="Ttulo30"/>
        <w:keepNext/>
        <w:keepLines/>
        <w:shd w:val="clear" w:color="auto" w:fill="auto"/>
        <w:spacing w:before="0" w:after="2193" w:line="320" w:lineRule="exact"/>
        <w:ind w:left="1360"/>
        <w:jc w:val="left"/>
      </w:pPr>
      <w:bookmarkStart w:id="3" w:name="bookmark3"/>
      <w:r>
        <w:lastRenderedPageBreak/>
        <w:t>EL CIEGO</w:t>
      </w:r>
      <w:bookmarkEnd w:id="3"/>
    </w:p>
    <w:p w:rsidR="00EB345F" w:rsidRPr="00B06131" w:rsidRDefault="0002303A" w:rsidP="00B06131">
      <w:pPr>
        <w:pStyle w:val="Cuerpodeltexto100"/>
        <w:shd w:val="clear" w:color="auto" w:fill="auto"/>
        <w:spacing w:before="100" w:beforeAutospacing="1" w:after="100" w:afterAutospacing="1" w:line="240" w:lineRule="auto"/>
        <w:ind w:left="40" w:right="20" w:firstLine="320"/>
        <w:rPr>
          <w:sz w:val="20"/>
          <w:szCs w:val="20"/>
        </w:rPr>
      </w:pPr>
      <w:r w:rsidRPr="00B06131">
        <w:rPr>
          <w:sz w:val="20"/>
          <w:szCs w:val="20"/>
        </w:rPr>
        <w:t>Como jamás he dudado de que el estado de nues-</w:t>
      </w:r>
      <w:r w:rsidRPr="00B06131">
        <w:rPr>
          <w:sz w:val="20"/>
          <w:szCs w:val="20"/>
        </w:rPr>
        <w:br/>
        <w:t>tros órganos y de nuestros sentidos tenga mucha in-</w:t>
      </w:r>
      <w:r w:rsidRPr="00B06131">
        <w:rPr>
          <w:sz w:val="20"/>
          <w:szCs w:val="20"/>
        </w:rPr>
        <w:br/>
        <w:t>fluencia en nuestra metafísica y en nuestra moral y</w:t>
      </w:r>
      <w:r w:rsidRPr="00B06131">
        <w:rPr>
          <w:sz w:val="20"/>
          <w:szCs w:val="20"/>
        </w:rPr>
        <w:br/>
        <w:t>que nuestras ideas más puramente intelectuales, por</w:t>
      </w:r>
      <w:r w:rsidRPr="00B06131">
        <w:rPr>
          <w:sz w:val="20"/>
          <w:szCs w:val="20"/>
        </w:rPr>
        <w:br/>
        <w:t>así llamarlas, tengan una relación muy estrecha con la</w:t>
      </w:r>
      <w:r w:rsidRPr="00B06131">
        <w:rPr>
          <w:sz w:val="20"/>
          <w:szCs w:val="20"/>
        </w:rPr>
        <w:br/>
        <w:t>conformación de nuestro cuerpo, me dediqué a interro-</w:t>
      </w:r>
      <w:r w:rsidRPr="00B06131">
        <w:rPr>
          <w:sz w:val="20"/>
          <w:szCs w:val="20"/>
        </w:rPr>
        <w:br/>
        <w:t>gar a nuestro ciego sobre los vicios y las virtudes.</w:t>
      </w:r>
    </w:p>
    <w:p w:rsidR="00EB345F" w:rsidRPr="00B06131" w:rsidRDefault="0002303A" w:rsidP="00B06131">
      <w:pPr>
        <w:pStyle w:val="Cuerpodeltexto110"/>
        <w:shd w:val="clear" w:color="auto" w:fill="auto"/>
        <w:spacing w:before="100" w:beforeAutospacing="1" w:after="100" w:afterAutospacing="1" w:line="240" w:lineRule="auto"/>
        <w:ind w:left="3920"/>
        <w:rPr>
          <w:sz w:val="20"/>
          <w:szCs w:val="20"/>
        </w:rPr>
      </w:pPr>
      <w:r w:rsidRPr="00B06131">
        <w:rPr>
          <w:rStyle w:val="Cuerpodeltexto11Versales"/>
          <w:sz w:val="20"/>
          <w:szCs w:val="20"/>
        </w:rPr>
        <w:t>Diderot</w:t>
      </w:r>
    </w:p>
    <w:p w:rsidR="00EB345F" w:rsidRPr="00B06131" w:rsidRDefault="0002303A">
      <w:pPr>
        <w:pStyle w:val="Cuerpodeltexto100"/>
        <w:shd w:val="clear" w:color="auto" w:fill="auto"/>
        <w:spacing w:before="0" w:after="189" w:line="221" w:lineRule="exact"/>
        <w:ind w:left="40" w:right="20" w:firstLine="320"/>
        <w:rPr>
          <w:sz w:val="20"/>
          <w:szCs w:val="20"/>
        </w:rPr>
      </w:pPr>
      <w:r w:rsidRPr="00B06131">
        <w:rPr>
          <w:sz w:val="20"/>
          <w:szCs w:val="20"/>
        </w:rPr>
        <w:t>En cuanto a los Filósofos cuyas opiniones contradigo</w:t>
      </w:r>
      <w:r w:rsidRPr="00B06131">
        <w:rPr>
          <w:sz w:val="20"/>
          <w:szCs w:val="20"/>
        </w:rPr>
        <w:br/>
        <w:t>y que debería temer se eleven contra mí, mi Teógenes,</w:t>
      </w:r>
      <w:r w:rsidRPr="00B06131">
        <w:rPr>
          <w:sz w:val="20"/>
          <w:szCs w:val="20"/>
        </w:rPr>
        <w:br/>
        <w:t>no me producen miedo. Mi oscuridad y el silencio son</w:t>
      </w:r>
      <w:r w:rsidRPr="00B06131">
        <w:rPr>
          <w:sz w:val="20"/>
          <w:szCs w:val="20"/>
        </w:rPr>
        <w:br/>
        <w:t>mis baluartes y les desafío a que me acorralen en ellos.</w:t>
      </w:r>
      <w:r w:rsidRPr="00B06131">
        <w:rPr>
          <w:sz w:val="20"/>
          <w:szCs w:val="20"/>
        </w:rPr>
        <w:br/>
        <w:t>Por otro lado, ¿por qué les interesarían los discursos</w:t>
      </w:r>
      <w:r w:rsidRPr="00B06131">
        <w:rPr>
          <w:sz w:val="20"/>
          <w:szCs w:val="20"/>
        </w:rPr>
        <w:br/>
        <w:t>de un pobre Ciego cuya intención no podría ser calum-</w:t>
      </w:r>
      <w:r w:rsidRPr="00B06131">
        <w:rPr>
          <w:sz w:val="20"/>
          <w:szCs w:val="20"/>
        </w:rPr>
        <w:br/>
        <w:t>niar su gloria y que no va a romper sus estatuas con</w:t>
      </w:r>
      <w:r w:rsidRPr="00B06131">
        <w:rPr>
          <w:sz w:val="20"/>
          <w:szCs w:val="20"/>
        </w:rPr>
        <w:br/>
        <w:t>mano audaz?</w:t>
      </w:r>
    </w:p>
    <w:p w:rsidR="008305BF" w:rsidRDefault="0002303A">
      <w:pPr>
        <w:pStyle w:val="Cuerpodeltexto0"/>
        <w:shd w:val="clear" w:color="auto" w:fill="auto"/>
        <w:spacing w:before="0" w:line="210" w:lineRule="exact"/>
        <w:ind w:left="2220"/>
        <w:jc w:val="left"/>
        <w:rPr>
          <w:sz w:val="20"/>
          <w:szCs w:val="20"/>
        </w:rPr>
      </w:pPr>
      <w:r w:rsidRPr="00B06131">
        <w:rPr>
          <w:rStyle w:val="Cuerpodeltexto65pto"/>
          <w:sz w:val="20"/>
          <w:szCs w:val="20"/>
        </w:rPr>
        <w:t xml:space="preserve">De Nelis, </w:t>
      </w:r>
      <w:r w:rsidRPr="00B06131">
        <w:rPr>
          <w:sz w:val="20"/>
          <w:szCs w:val="20"/>
        </w:rPr>
        <w:t>Obispo de Anvers</w:t>
      </w:r>
    </w:p>
    <w:p w:rsidR="008305BF" w:rsidRDefault="008305BF">
      <w:pPr>
        <w:pStyle w:val="Cuerpodeltexto0"/>
        <w:shd w:val="clear" w:color="auto" w:fill="auto"/>
        <w:spacing w:before="0" w:line="210" w:lineRule="exact"/>
        <w:ind w:left="2220"/>
        <w:jc w:val="left"/>
        <w:rPr>
          <w:sz w:val="20"/>
          <w:szCs w:val="20"/>
        </w:rPr>
      </w:pPr>
    </w:p>
    <w:p w:rsidR="008305BF" w:rsidRDefault="008305BF">
      <w:pPr>
        <w:pStyle w:val="Cuerpodeltexto0"/>
        <w:shd w:val="clear" w:color="auto" w:fill="auto"/>
        <w:spacing w:before="0" w:line="210" w:lineRule="exact"/>
        <w:ind w:left="2220"/>
        <w:jc w:val="left"/>
        <w:rPr>
          <w:sz w:val="20"/>
          <w:szCs w:val="20"/>
        </w:rPr>
      </w:pPr>
    </w:p>
    <w:p w:rsidR="008305BF" w:rsidRDefault="008305BF">
      <w:pPr>
        <w:pStyle w:val="Cuerpodeltexto0"/>
        <w:shd w:val="clear" w:color="auto" w:fill="auto"/>
        <w:spacing w:before="0" w:line="210" w:lineRule="exact"/>
        <w:ind w:left="2220"/>
        <w:jc w:val="left"/>
        <w:rPr>
          <w:sz w:val="20"/>
          <w:szCs w:val="20"/>
        </w:rPr>
      </w:pPr>
    </w:p>
    <w:p w:rsidR="008305BF" w:rsidRDefault="008305BF">
      <w:pPr>
        <w:pStyle w:val="Cuerpodeltexto0"/>
        <w:shd w:val="clear" w:color="auto" w:fill="auto"/>
        <w:spacing w:before="0" w:line="210" w:lineRule="exact"/>
        <w:ind w:left="2220"/>
        <w:jc w:val="left"/>
        <w:rPr>
          <w:sz w:val="20"/>
          <w:szCs w:val="20"/>
        </w:rPr>
      </w:pPr>
    </w:p>
    <w:p w:rsidR="008305BF" w:rsidRDefault="008305BF">
      <w:pPr>
        <w:pStyle w:val="Cuerpodeltexto0"/>
        <w:shd w:val="clear" w:color="auto" w:fill="auto"/>
        <w:spacing w:before="0" w:line="210" w:lineRule="exact"/>
        <w:ind w:left="2220"/>
        <w:jc w:val="left"/>
        <w:rPr>
          <w:sz w:val="20"/>
          <w:szCs w:val="20"/>
        </w:rPr>
      </w:pPr>
    </w:p>
    <w:p w:rsidR="008305BF" w:rsidRDefault="008305BF">
      <w:pPr>
        <w:pStyle w:val="Cuerpodeltexto0"/>
        <w:shd w:val="clear" w:color="auto" w:fill="auto"/>
        <w:spacing w:before="0" w:line="210" w:lineRule="exact"/>
        <w:ind w:left="2220"/>
        <w:jc w:val="left"/>
        <w:rPr>
          <w:sz w:val="20"/>
          <w:szCs w:val="20"/>
        </w:rPr>
      </w:pPr>
    </w:p>
    <w:p w:rsidR="008305BF" w:rsidRDefault="008305BF">
      <w:pPr>
        <w:pStyle w:val="Cuerpodeltexto0"/>
        <w:shd w:val="clear" w:color="auto" w:fill="auto"/>
        <w:spacing w:before="0" w:line="210" w:lineRule="exact"/>
        <w:ind w:left="2220"/>
        <w:jc w:val="left"/>
        <w:rPr>
          <w:sz w:val="20"/>
          <w:szCs w:val="20"/>
        </w:rPr>
      </w:pPr>
    </w:p>
    <w:p w:rsidR="008305BF" w:rsidRDefault="008305BF">
      <w:pPr>
        <w:pStyle w:val="Cuerpodeltexto0"/>
        <w:shd w:val="clear" w:color="auto" w:fill="auto"/>
        <w:spacing w:before="0" w:line="210" w:lineRule="exact"/>
        <w:ind w:left="2220"/>
        <w:jc w:val="left"/>
        <w:rPr>
          <w:sz w:val="20"/>
          <w:szCs w:val="20"/>
        </w:rPr>
      </w:pPr>
    </w:p>
    <w:p w:rsidR="008305BF" w:rsidRDefault="008305BF">
      <w:pPr>
        <w:pStyle w:val="Cuerpodeltexto0"/>
        <w:shd w:val="clear" w:color="auto" w:fill="auto"/>
        <w:spacing w:before="0" w:line="210" w:lineRule="exact"/>
        <w:ind w:left="2220"/>
        <w:jc w:val="left"/>
        <w:rPr>
          <w:sz w:val="20"/>
          <w:szCs w:val="20"/>
        </w:rPr>
      </w:pPr>
    </w:p>
    <w:p w:rsidR="008305BF" w:rsidRDefault="008305BF">
      <w:pPr>
        <w:pStyle w:val="Cuerpodeltexto0"/>
        <w:shd w:val="clear" w:color="auto" w:fill="auto"/>
        <w:spacing w:before="0" w:line="210" w:lineRule="exact"/>
        <w:ind w:left="2220"/>
        <w:jc w:val="left"/>
        <w:rPr>
          <w:sz w:val="20"/>
          <w:szCs w:val="20"/>
        </w:rPr>
      </w:pPr>
    </w:p>
    <w:p w:rsidR="008305BF" w:rsidRDefault="008305BF">
      <w:pPr>
        <w:pStyle w:val="Cuerpodeltexto0"/>
        <w:shd w:val="clear" w:color="auto" w:fill="auto"/>
        <w:spacing w:before="0" w:line="210" w:lineRule="exact"/>
        <w:ind w:left="2220"/>
        <w:jc w:val="left"/>
        <w:rPr>
          <w:sz w:val="20"/>
          <w:szCs w:val="20"/>
        </w:rPr>
      </w:pPr>
    </w:p>
    <w:p w:rsidR="008305BF" w:rsidRDefault="008305BF">
      <w:pPr>
        <w:pStyle w:val="Cuerpodeltexto0"/>
        <w:shd w:val="clear" w:color="auto" w:fill="auto"/>
        <w:spacing w:before="0" w:line="210" w:lineRule="exact"/>
        <w:ind w:left="2220"/>
        <w:jc w:val="left"/>
        <w:rPr>
          <w:sz w:val="20"/>
          <w:szCs w:val="20"/>
        </w:rPr>
      </w:pPr>
    </w:p>
    <w:p w:rsidR="00EB345F" w:rsidRPr="00B06131" w:rsidRDefault="0002303A">
      <w:pPr>
        <w:pStyle w:val="Cuerpodeltexto0"/>
        <w:shd w:val="clear" w:color="auto" w:fill="auto"/>
        <w:spacing w:before="0" w:line="210" w:lineRule="exact"/>
        <w:ind w:left="2220"/>
        <w:jc w:val="left"/>
        <w:rPr>
          <w:sz w:val="20"/>
          <w:szCs w:val="20"/>
        </w:rPr>
        <w:sectPr w:rsidR="00EB345F" w:rsidRPr="00B06131">
          <w:pgSz w:w="8391" w:h="11909"/>
          <w:pgMar w:top="932" w:right="1339" w:bottom="1330" w:left="1339" w:header="0" w:footer="3" w:gutter="24"/>
          <w:cols w:space="720"/>
          <w:noEndnote/>
          <w:docGrid w:linePitch="360"/>
        </w:sectPr>
      </w:pPr>
      <w:r w:rsidRPr="00B06131">
        <w:rPr>
          <w:sz w:val="20"/>
          <w:szCs w:val="20"/>
        </w:rPr>
        <w:lastRenderedPageBreak/>
        <w:br w:type="page"/>
      </w:r>
    </w:p>
    <w:p w:rsidR="00EB345F" w:rsidRDefault="0002303A">
      <w:pPr>
        <w:pStyle w:val="Ttulo40"/>
        <w:keepNext/>
        <w:keepLines/>
        <w:shd w:val="clear" w:color="auto" w:fill="auto"/>
        <w:spacing w:after="203" w:line="274" w:lineRule="exact"/>
        <w:ind w:left="2040" w:right="20"/>
      </w:pPr>
      <w:bookmarkStart w:id="4" w:name="bookmark4"/>
      <w:r>
        <w:lastRenderedPageBreak/>
        <w:t>CARTA SOBRE LOS CIEGOS</w:t>
      </w:r>
      <w:r>
        <w:br/>
        <w:t>PARA USO DE LOS QUE VEN</w:t>
      </w:r>
      <w:bookmarkEnd w:id="4"/>
    </w:p>
    <w:p w:rsidR="00EB345F" w:rsidRDefault="0002303A">
      <w:pPr>
        <w:pStyle w:val="Cuerpodeltexto30"/>
        <w:shd w:val="clear" w:color="auto" w:fill="auto"/>
        <w:spacing w:before="0" w:after="741" w:line="170" w:lineRule="exact"/>
        <w:ind w:right="20"/>
        <w:jc w:val="right"/>
      </w:pPr>
      <w:r>
        <w:t xml:space="preserve">De </w:t>
      </w:r>
      <w:r>
        <w:rPr>
          <w:rStyle w:val="Cuerpodeltexto3Versales"/>
          <w:b/>
          <w:bCs/>
        </w:rPr>
        <w:t>Diderot</w:t>
      </w:r>
    </w:p>
    <w:p w:rsidR="00EB345F" w:rsidRDefault="0002303A">
      <w:pPr>
        <w:pStyle w:val="Ttulo50"/>
        <w:keepNext/>
        <w:keepLines/>
        <w:shd w:val="clear" w:color="auto" w:fill="auto"/>
        <w:spacing w:before="0" w:after="235" w:line="210" w:lineRule="exact"/>
        <w:ind w:left="40"/>
      </w:pPr>
      <w:bookmarkStart w:id="5" w:name="bookmark5"/>
      <w:r>
        <w:t xml:space="preserve">La ceguera </w:t>
      </w:r>
      <w:r>
        <w:rPr>
          <w:rStyle w:val="Ttulo5Sinnegrita"/>
        </w:rPr>
        <w:t xml:space="preserve">y </w:t>
      </w:r>
      <w:r>
        <w:t>el arte</w:t>
      </w:r>
      <w:bookmarkEnd w:id="5"/>
    </w:p>
    <w:p w:rsidR="00EB345F" w:rsidRPr="008305BF" w:rsidRDefault="0002303A">
      <w:pPr>
        <w:pStyle w:val="Cuerpodeltexto0"/>
        <w:shd w:val="clear" w:color="auto" w:fill="auto"/>
        <w:spacing w:before="0"/>
        <w:ind w:left="40" w:right="20" w:firstLine="320"/>
        <w:rPr>
          <w:sz w:val="20"/>
          <w:szCs w:val="20"/>
        </w:rPr>
      </w:pPr>
      <w:r w:rsidRPr="008305BF">
        <w:rPr>
          <w:sz w:val="20"/>
          <w:szCs w:val="20"/>
        </w:rPr>
        <w:t>El ejemplo de este ilustre ciego prueba que el tacto</w:t>
      </w:r>
      <w:r w:rsidRPr="008305BF">
        <w:rPr>
          <w:sz w:val="20"/>
          <w:szCs w:val="20"/>
        </w:rPr>
        <w:br/>
        <w:t>puede ser más delicado que la vista cuando está perfec-</w:t>
      </w:r>
      <w:r w:rsidRPr="008305BF">
        <w:rPr>
          <w:sz w:val="20"/>
          <w:szCs w:val="20"/>
        </w:rPr>
        <w:br/>
        <w:t>cionado por el ejercicio; ya que, al recorrer con las manos</w:t>
      </w:r>
      <w:r w:rsidRPr="008305BF">
        <w:rPr>
          <w:sz w:val="20"/>
          <w:szCs w:val="20"/>
        </w:rPr>
        <w:br/>
        <w:t>una serie de medallas, diferenciaba las verdaderas de las</w:t>
      </w:r>
      <w:r w:rsidRPr="008305BF">
        <w:rPr>
          <w:sz w:val="20"/>
          <w:szCs w:val="20"/>
        </w:rPr>
        <w:br/>
        <w:t>falsas, aunque éstas estuvieran tan bien falsificadas como</w:t>
      </w:r>
      <w:r w:rsidRPr="008305BF">
        <w:rPr>
          <w:sz w:val="20"/>
          <w:szCs w:val="20"/>
        </w:rPr>
        <w:br/>
        <w:t>para engañar a un conocedor con buena vista. Juzgaba</w:t>
      </w:r>
      <w:r w:rsidRPr="008305BF">
        <w:rPr>
          <w:sz w:val="20"/>
          <w:szCs w:val="20"/>
        </w:rPr>
        <w:br/>
        <w:t>sobre la exactitud de un instrumento de matemáticas ha-</w:t>
      </w:r>
      <w:r w:rsidRPr="008305BF">
        <w:rPr>
          <w:sz w:val="20"/>
          <w:szCs w:val="20"/>
        </w:rPr>
        <w:br/>
        <w:t>ciendo pasar la extremidad de sus dedos por sus divisio-</w:t>
      </w:r>
      <w:r w:rsidRPr="008305BF">
        <w:rPr>
          <w:sz w:val="20"/>
          <w:szCs w:val="20"/>
        </w:rPr>
        <w:br/>
        <w:t>nes. Estas son cosas más difíciles de hacer que estimar</w:t>
      </w:r>
      <w:r w:rsidRPr="008305BF">
        <w:rPr>
          <w:sz w:val="20"/>
          <w:szCs w:val="20"/>
        </w:rPr>
        <w:br/>
        <w:t>por el tacto el parecido de un busto con la persona repre-</w:t>
      </w:r>
      <w:r w:rsidRPr="008305BF">
        <w:rPr>
          <w:sz w:val="20"/>
          <w:szCs w:val="20"/>
        </w:rPr>
        <w:br/>
        <w:t>sentada. Vemos, así, que un pueblo de ciegos podría tener</w:t>
      </w:r>
      <w:r w:rsidRPr="008305BF">
        <w:rPr>
          <w:sz w:val="20"/>
          <w:szCs w:val="20"/>
        </w:rPr>
        <w:br/>
        <w:t>escultores y extraer de las estatuas los mismos beneficios</w:t>
      </w:r>
      <w:r w:rsidRPr="008305BF">
        <w:rPr>
          <w:sz w:val="20"/>
          <w:szCs w:val="20"/>
        </w:rPr>
        <w:br/>
        <w:t>que nosotros: perpetuar la memoria de las buenas accio-</w:t>
      </w:r>
      <w:r w:rsidRPr="008305BF">
        <w:rPr>
          <w:sz w:val="20"/>
          <w:szCs w:val="20"/>
        </w:rPr>
        <w:br/>
        <w:t>nes y de las personas queridas. Incluso, no tengo dudas</w:t>
      </w:r>
      <w:r w:rsidRPr="008305BF">
        <w:rPr>
          <w:sz w:val="20"/>
          <w:szCs w:val="20"/>
        </w:rPr>
        <w:br/>
        <w:t>de que el sentimiento que experimentarían al tocar las es-</w:t>
      </w:r>
      <w:r w:rsidRPr="008305BF">
        <w:rPr>
          <w:sz w:val="20"/>
          <w:szCs w:val="20"/>
        </w:rPr>
        <w:br/>
        <w:t>tatuas sería mucho más vivo que el que sentimos viéndo-</w:t>
      </w:r>
      <w:r w:rsidRPr="008305BF">
        <w:rPr>
          <w:sz w:val="20"/>
          <w:szCs w:val="20"/>
        </w:rPr>
        <w:br/>
        <w:t>las. ¡Qué goce para el que hubiera amado tiernamente pa-</w:t>
      </w:r>
      <w:r w:rsidRPr="008305BF">
        <w:rPr>
          <w:sz w:val="20"/>
          <w:szCs w:val="20"/>
        </w:rPr>
        <w:br/>
        <w:t>sear sus manos por esos encantos que reconocería cuan-</w:t>
      </w:r>
      <w:r w:rsidRPr="008305BF">
        <w:rPr>
          <w:sz w:val="20"/>
          <w:szCs w:val="20"/>
        </w:rPr>
        <w:br/>
        <w:t>do la ilusión, que debe actuar más fuertemente en los</w:t>
      </w:r>
      <w:r w:rsidRPr="008305BF">
        <w:rPr>
          <w:sz w:val="20"/>
          <w:szCs w:val="20"/>
        </w:rPr>
        <w:br/>
        <w:t>ciegos que en los que ven, viniera a animarlos! Quizás</w:t>
      </w:r>
      <w:r w:rsidRPr="008305BF">
        <w:rPr>
          <w:sz w:val="20"/>
          <w:szCs w:val="20"/>
        </w:rPr>
        <w:br/>
        <w:t>cuanto más placer tuviera en ese recuerdo, menos pesar</w:t>
      </w:r>
      <w:r w:rsidRPr="008305BF">
        <w:rPr>
          <w:sz w:val="20"/>
          <w:szCs w:val="20"/>
        </w:rPr>
        <w:br/>
        <w:t>experimentaría.</w:t>
      </w:r>
    </w:p>
    <w:p w:rsidR="00EB345F" w:rsidRPr="008305BF" w:rsidRDefault="0002303A">
      <w:pPr>
        <w:pStyle w:val="Cuerpodeltexto0"/>
        <w:shd w:val="clear" w:color="auto" w:fill="auto"/>
        <w:spacing w:before="0"/>
        <w:ind w:left="40" w:right="20" w:firstLine="320"/>
        <w:rPr>
          <w:sz w:val="20"/>
          <w:szCs w:val="20"/>
        </w:rPr>
      </w:pPr>
      <w:r w:rsidRPr="008305BF">
        <w:rPr>
          <w:sz w:val="20"/>
          <w:szCs w:val="20"/>
        </w:rPr>
        <w:t>Saunderson compartía con el ciego de Puisaux la ca-</w:t>
      </w:r>
      <w:r w:rsidRPr="008305BF">
        <w:rPr>
          <w:sz w:val="20"/>
          <w:szCs w:val="20"/>
        </w:rPr>
        <w:br/>
        <w:t>racterística de ser afectado por el mínimo cambio que se</w:t>
      </w:r>
      <w:r w:rsidRPr="008305BF">
        <w:rPr>
          <w:sz w:val="20"/>
          <w:szCs w:val="20"/>
        </w:rPr>
        <w:br/>
        <w:t>produjera en la atmósfera y percibir, sobre todo en tiem-</w:t>
      </w:r>
      <w:r w:rsidRPr="008305BF">
        <w:rPr>
          <w:sz w:val="20"/>
          <w:szCs w:val="20"/>
        </w:rPr>
        <w:br/>
        <w:t>po calmo, la presencia de los objetos de los que estaba se-</w:t>
      </w:r>
      <w:r w:rsidRPr="008305BF">
        <w:rPr>
          <w:sz w:val="20"/>
          <w:szCs w:val="20"/>
        </w:rPr>
        <w:br/>
        <w:t>parado por algunos pasos. Cuentan que un día que asistía</w:t>
      </w:r>
      <w:r w:rsidRPr="008305BF">
        <w:rPr>
          <w:sz w:val="20"/>
          <w:szCs w:val="20"/>
        </w:rPr>
        <w:br/>
        <w:t>a unas observaciones astronómicas que se hacían en un</w:t>
      </w:r>
      <w:r w:rsidRPr="008305BF">
        <w:rPr>
          <w:sz w:val="20"/>
          <w:szCs w:val="20"/>
        </w:rPr>
        <w:br/>
        <w:t>jardín, las nubes que ocultaban de vez en cuando a los</w:t>
      </w:r>
      <w:r w:rsidRPr="008305BF">
        <w:rPr>
          <w:sz w:val="20"/>
          <w:szCs w:val="20"/>
        </w:rPr>
        <w:br w:type="page"/>
      </w:r>
      <w:r w:rsidRPr="008305BF">
        <w:rPr>
          <w:sz w:val="20"/>
          <w:szCs w:val="20"/>
        </w:rPr>
        <w:lastRenderedPageBreak/>
        <w:t>observadores el disco del sol ocasionaban una alteración</w:t>
      </w:r>
      <w:r w:rsidRPr="008305BF">
        <w:rPr>
          <w:sz w:val="20"/>
          <w:szCs w:val="20"/>
        </w:rPr>
        <w:br/>
        <w:t>bastante sensible en la acción de los rayos sobre su ros-</w:t>
      </w:r>
      <w:r w:rsidRPr="008305BF">
        <w:rPr>
          <w:sz w:val="20"/>
          <w:szCs w:val="20"/>
        </w:rPr>
        <w:br/>
        <w:t>tro, como para indicarle los momentos favorables o desfa-</w:t>
      </w:r>
      <w:r w:rsidRPr="008305BF">
        <w:rPr>
          <w:sz w:val="20"/>
          <w:szCs w:val="20"/>
        </w:rPr>
        <w:br/>
        <w:t>vorables a las observaciones. Creeréis quizás que se pro-</w:t>
      </w:r>
      <w:r w:rsidRPr="008305BF">
        <w:rPr>
          <w:sz w:val="20"/>
          <w:szCs w:val="20"/>
        </w:rPr>
        <w:br/>
        <w:t>ducía en sus ojos alguna sensación capaz de advertirle la</w:t>
      </w:r>
      <w:r w:rsidRPr="008305BF">
        <w:rPr>
          <w:sz w:val="20"/>
          <w:szCs w:val="20"/>
        </w:rPr>
        <w:br/>
        <w:t>presencia de la luz pero no la de los objetos. Yo habría</w:t>
      </w:r>
      <w:r w:rsidRPr="008305BF">
        <w:rPr>
          <w:sz w:val="20"/>
          <w:szCs w:val="20"/>
        </w:rPr>
        <w:br/>
        <w:t>creído lo mismo si no hubiera estado seguro de que Saun-</w:t>
      </w:r>
      <w:r w:rsidRPr="008305BF">
        <w:rPr>
          <w:sz w:val="20"/>
          <w:szCs w:val="20"/>
        </w:rPr>
        <w:br/>
        <w:t>derson no sólo estaba privado de la vista, sino también</w:t>
      </w:r>
      <w:r w:rsidRPr="008305BF">
        <w:rPr>
          <w:sz w:val="20"/>
          <w:szCs w:val="20"/>
        </w:rPr>
        <w:br/>
        <w:t>del órgano.</w:t>
      </w:r>
    </w:p>
    <w:p w:rsidR="00EB345F" w:rsidRPr="008305BF" w:rsidRDefault="0002303A">
      <w:pPr>
        <w:pStyle w:val="Cuerpodeltexto0"/>
        <w:shd w:val="clear" w:color="auto" w:fill="auto"/>
        <w:spacing w:before="0" w:line="250" w:lineRule="exact"/>
        <w:ind w:left="20" w:right="20" w:firstLine="320"/>
        <w:rPr>
          <w:sz w:val="20"/>
          <w:szCs w:val="20"/>
        </w:rPr>
      </w:pPr>
      <w:r w:rsidRPr="008305BF">
        <w:rPr>
          <w:sz w:val="20"/>
          <w:szCs w:val="20"/>
        </w:rPr>
        <w:t>Por lo tanto, Saunderson veía por la piel; ese envolto-</w:t>
      </w:r>
      <w:r w:rsidRPr="008305BF">
        <w:rPr>
          <w:sz w:val="20"/>
          <w:szCs w:val="20"/>
        </w:rPr>
        <w:br/>
        <w:t>rio era en él, pues, de una sensibilidad tan exquisita que</w:t>
      </w:r>
      <w:r w:rsidRPr="008305BF">
        <w:rPr>
          <w:sz w:val="20"/>
          <w:szCs w:val="20"/>
        </w:rPr>
        <w:br/>
        <w:t>podemos asegurar que con un poco de hábito habría con-</w:t>
      </w:r>
      <w:r w:rsidRPr="008305BF">
        <w:rPr>
          <w:sz w:val="20"/>
          <w:szCs w:val="20"/>
        </w:rPr>
        <w:br/>
        <w:t>seguido reconocer el retrato de uno de sus amigos si un</w:t>
      </w:r>
      <w:r w:rsidRPr="008305BF">
        <w:rPr>
          <w:sz w:val="20"/>
          <w:szCs w:val="20"/>
        </w:rPr>
        <w:br/>
        <w:t>dibujante se lo hubiera trazado en la mano y que habría</w:t>
      </w:r>
      <w:r w:rsidRPr="008305BF">
        <w:rPr>
          <w:sz w:val="20"/>
          <w:szCs w:val="20"/>
        </w:rPr>
        <w:br/>
        <w:t>dicho, a partir de las sensaciones excitadas por el lápiz:</w:t>
      </w:r>
      <w:r w:rsidRPr="008305BF">
        <w:rPr>
          <w:sz w:val="20"/>
          <w:szCs w:val="20"/>
        </w:rPr>
        <w:br/>
        <w:t>es fulano de tal. Hay, entonces, una pintura para los cie-</w:t>
      </w:r>
      <w:r w:rsidRPr="008305BF">
        <w:rPr>
          <w:sz w:val="20"/>
          <w:szCs w:val="20"/>
        </w:rPr>
        <w:br/>
        <w:t>gos, aquella para la que su propia piel serviría de tela.</w:t>
      </w:r>
      <w:r w:rsidRPr="008305BF">
        <w:rPr>
          <w:sz w:val="20"/>
          <w:szCs w:val="20"/>
        </w:rPr>
        <w:br/>
        <w:t>Estas ideas son tan poco quiméricas que no dudo de que,</w:t>
      </w:r>
      <w:r w:rsidRPr="008305BF">
        <w:rPr>
          <w:sz w:val="20"/>
          <w:szCs w:val="20"/>
        </w:rPr>
        <w:br/>
        <w:t>si alguien os trazara en la mano la boquita de M..., la re-</w:t>
      </w:r>
      <w:r w:rsidRPr="008305BF">
        <w:rPr>
          <w:sz w:val="20"/>
          <w:szCs w:val="20"/>
        </w:rPr>
        <w:br/>
        <w:t>conocerías al momento. Reconoced, sin embargo, que</w:t>
      </w:r>
      <w:r w:rsidRPr="008305BF">
        <w:rPr>
          <w:sz w:val="20"/>
          <w:szCs w:val="20"/>
        </w:rPr>
        <w:br/>
        <w:t>para un ciego de nacimiento sería más fácil que para vos,</w:t>
      </w:r>
      <w:r w:rsidRPr="008305BF">
        <w:rPr>
          <w:sz w:val="20"/>
          <w:szCs w:val="20"/>
        </w:rPr>
        <w:br/>
        <w:t>a pesar de la costumbre que tenéis de verla y de encon-</w:t>
      </w:r>
      <w:r w:rsidRPr="008305BF">
        <w:rPr>
          <w:sz w:val="20"/>
          <w:szCs w:val="20"/>
        </w:rPr>
        <w:br/>
        <w:t>trarla encantadora, ya que en vuestro juicio entran dos o</w:t>
      </w:r>
      <w:r w:rsidRPr="008305BF">
        <w:rPr>
          <w:sz w:val="20"/>
          <w:szCs w:val="20"/>
        </w:rPr>
        <w:br/>
        <w:t>tres cosas: la comparación de la pintura que harían en</w:t>
      </w:r>
      <w:r w:rsidRPr="008305BF">
        <w:rPr>
          <w:sz w:val="20"/>
          <w:szCs w:val="20"/>
        </w:rPr>
        <w:br/>
        <w:t>vuestra mano con la que se ha hecho en el fondo de vues-</w:t>
      </w:r>
      <w:r w:rsidRPr="008305BF">
        <w:rPr>
          <w:sz w:val="20"/>
          <w:szCs w:val="20"/>
        </w:rPr>
        <w:br/>
        <w:t>tro ojo; la memoria de la manera en que somos afectados</w:t>
      </w:r>
      <w:r w:rsidRPr="008305BF">
        <w:rPr>
          <w:sz w:val="20"/>
          <w:szCs w:val="20"/>
        </w:rPr>
        <w:br/>
        <w:t>por las cosas que sentimos y aquella en que somos afecta-</w:t>
      </w:r>
      <w:r w:rsidRPr="008305BF">
        <w:rPr>
          <w:sz w:val="20"/>
          <w:szCs w:val="20"/>
        </w:rPr>
        <w:br/>
        <w:t>dos por las cosas que nos contentamos con ver y admirar;</w:t>
      </w:r>
      <w:r w:rsidRPr="008305BF">
        <w:rPr>
          <w:sz w:val="20"/>
          <w:szCs w:val="20"/>
        </w:rPr>
        <w:br/>
        <w:t>finalmente, la aplicación de estos datos al interrogante</w:t>
      </w:r>
      <w:r w:rsidRPr="008305BF">
        <w:rPr>
          <w:sz w:val="20"/>
          <w:szCs w:val="20"/>
        </w:rPr>
        <w:br/>
        <w:t>que os plantea el dibujante cuando os pregunta, al trazar</w:t>
      </w:r>
      <w:r w:rsidRPr="008305BF">
        <w:rPr>
          <w:sz w:val="20"/>
          <w:szCs w:val="20"/>
        </w:rPr>
        <w:br/>
        <w:t>una boca sobre la piel de vuestra mano con la punta de</w:t>
      </w:r>
      <w:r w:rsidRPr="008305BF">
        <w:rPr>
          <w:sz w:val="20"/>
          <w:szCs w:val="20"/>
        </w:rPr>
        <w:br/>
        <w:t>su lápiz: ¿a quién pertenece la boca que dibujo? Mientras</w:t>
      </w:r>
      <w:r w:rsidRPr="008305BF">
        <w:rPr>
          <w:sz w:val="20"/>
          <w:szCs w:val="20"/>
        </w:rPr>
        <w:br/>
        <w:t>que la suma de sensaciones excitadas por una boca sobre</w:t>
      </w:r>
      <w:r w:rsidRPr="008305BF">
        <w:rPr>
          <w:sz w:val="20"/>
          <w:szCs w:val="20"/>
        </w:rPr>
        <w:br/>
        <w:t>la mano de un ciego es la misma que la suma de sensa-</w:t>
      </w:r>
      <w:r w:rsidRPr="008305BF">
        <w:rPr>
          <w:sz w:val="20"/>
          <w:szCs w:val="20"/>
        </w:rPr>
        <w:br/>
        <w:t>ciones sucesivas despertadas por el lápiz del dibujante</w:t>
      </w:r>
      <w:r w:rsidRPr="008305BF">
        <w:rPr>
          <w:sz w:val="20"/>
          <w:szCs w:val="20"/>
        </w:rPr>
        <w:br/>
        <w:t>que la representa.</w:t>
      </w:r>
      <w:r w:rsidRPr="008305BF">
        <w:rPr>
          <w:sz w:val="20"/>
          <w:szCs w:val="20"/>
        </w:rPr>
        <w:br w:type="page"/>
      </w:r>
    </w:p>
    <w:p w:rsidR="00EB345F" w:rsidRDefault="0002303A">
      <w:pPr>
        <w:pStyle w:val="Cuerpodeltexto80"/>
        <w:shd w:val="clear" w:color="auto" w:fill="auto"/>
        <w:spacing w:after="170" w:line="210" w:lineRule="exact"/>
        <w:ind w:left="20"/>
        <w:jc w:val="left"/>
      </w:pPr>
      <w:r>
        <w:lastRenderedPageBreak/>
        <w:t>Superioridad de la música (1)</w:t>
      </w:r>
    </w:p>
    <w:p w:rsidR="00EB345F" w:rsidRPr="008305BF" w:rsidRDefault="0002303A">
      <w:pPr>
        <w:pStyle w:val="Cuerpodeltexto0"/>
        <w:shd w:val="clear" w:color="auto" w:fill="auto"/>
        <w:spacing w:before="0"/>
        <w:ind w:left="20" w:right="20" w:firstLine="300"/>
        <w:rPr>
          <w:sz w:val="20"/>
          <w:szCs w:val="20"/>
        </w:rPr>
      </w:pPr>
      <w:r w:rsidRPr="008305BF">
        <w:rPr>
          <w:sz w:val="20"/>
          <w:szCs w:val="20"/>
        </w:rPr>
        <w:t>Le apasionaba la lectura y le enloquecía la música.</w:t>
      </w:r>
      <w:r w:rsidRPr="008305BF">
        <w:rPr>
          <w:sz w:val="20"/>
          <w:szCs w:val="20"/>
        </w:rPr>
        <w:br/>
        <w:t>«Creo, decía, que nunca me cansaré de escuchar cantar o</w:t>
      </w:r>
      <w:r w:rsidRPr="008305BF">
        <w:rPr>
          <w:sz w:val="20"/>
          <w:szCs w:val="20"/>
        </w:rPr>
        <w:br/>
        <w:t>tocar magistralmente un instrumento, y si fuera la única</w:t>
      </w:r>
      <w:r w:rsidRPr="008305BF">
        <w:rPr>
          <w:sz w:val="20"/>
          <w:szCs w:val="20"/>
        </w:rPr>
        <w:br/>
        <w:t>felicidad que hubiera en el cielo, la única de que se pudie-</w:t>
      </w:r>
      <w:r w:rsidRPr="008305BF">
        <w:rPr>
          <w:sz w:val="20"/>
          <w:szCs w:val="20"/>
        </w:rPr>
        <w:br/>
        <w:t>ra gozar, no me importaría estar ahí. Estabais en lo justo</w:t>
      </w:r>
      <w:r w:rsidRPr="008305BF">
        <w:rPr>
          <w:sz w:val="20"/>
          <w:szCs w:val="20"/>
        </w:rPr>
        <w:br/>
        <w:t>cuando afirmabais que la música era la más poderosa de</w:t>
      </w:r>
      <w:r w:rsidRPr="008305BF">
        <w:rPr>
          <w:sz w:val="20"/>
          <w:szCs w:val="20"/>
        </w:rPr>
        <w:br/>
        <w:t>las bellas artes, incluyendo a la poesía o a la elocuencia;</w:t>
      </w:r>
      <w:r w:rsidRPr="008305BF">
        <w:rPr>
          <w:sz w:val="20"/>
          <w:szCs w:val="20"/>
        </w:rPr>
        <w:br/>
        <w:t>que ni Racine mismo se expresaba con la delicadeza de un</w:t>
      </w:r>
      <w:r w:rsidRPr="008305BF">
        <w:rPr>
          <w:sz w:val="20"/>
          <w:szCs w:val="20"/>
        </w:rPr>
        <w:br/>
        <w:t>arpa; que su melodía era pesada y monótona en compara-</w:t>
      </w:r>
      <w:r w:rsidRPr="008305BF">
        <w:rPr>
          <w:sz w:val="20"/>
          <w:szCs w:val="20"/>
        </w:rPr>
        <w:br/>
        <w:t>ción con la de un instrumento, y que habíais deseado a</w:t>
      </w:r>
      <w:r w:rsidRPr="008305BF">
        <w:rPr>
          <w:sz w:val="20"/>
          <w:szCs w:val="20"/>
        </w:rPr>
        <w:br/>
        <w:t>menudo dar a vuestro estilo la fuerza y la ligereza de los</w:t>
      </w:r>
      <w:r w:rsidRPr="008305BF">
        <w:rPr>
          <w:sz w:val="20"/>
          <w:szCs w:val="20"/>
        </w:rPr>
        <w:br/>
        <w:t>tonos de Bach. Estimo que es la más bella de las lenguas</w:t>
      </w:r>
      <w:r w:rsidRPr="008305BF">
        <w:rPr>
          <w:sz w:val="20"/>
          <w:szCs w:val="20"/>
        </w:rPr>
        <w:br/>
        <w:t>que conozco. En las lenguas habladas, cuanto mejor se</w:t>
      </w:r>
      <w:r w:rsidRPr="008305BF">
        <w:rPr>
          <w:sz w:val="20"/>
          <w:szCs w:val="20"/>
        </w:rPr>
        <w:br/>
        <w:t>pronuncia, mejor se articulan las sílabas; mientras que en</w:t>
      </w:r>
      <w:r w:rsidRPr="008305BF">
        <w:rPr>
          <w:sz w:val="20"/>
          <w:szCs w:val="20"/>
        </w:rPr>
        <w:br/>
        <w:t>la lengua musical, los sonidos más alejados del grave al</w:t>
      </w:r>
      <w:r w:rsidRPr="008305BF">
        <w:rPr>
          <w:sz w:val="20"/>
          <w:szCs w:val="20"/>
        </w:rPr>
        <w:br/>
        <w:t>agudo y del agudo al grave son seguidos y pasan de unos</w:t>
      </w:r>
      <w:r w:rsidRPr="008305BF">
        <w:rPr>
          <w:sz w:val="20"/>
          <w:szCs w:val="20"/>
        </w:rPr>
        <w:br/>
        <w:t>a otros imperceptiblemente; es, por así decirlo, una única</w:t>
      </w:r>
      <w:r w:rsidRPr="008305BF">
        <w:rPr>
          <w:sz w:val="20"/>
          <w:szCs w:val="20"/>
        </w:rPr>
        <w:br/>
        <w:t>y larga sílaba que a cada instante cambia de inflexión y de</w:t>
      </w:r>
      <w:r w:rsidRPr="008305BF">
        <w:rPr>
          <w:sz w:val="20"/>
          <w:szCs w:val="20"/>
        </w:rPr>
        <w:br/>
        <w:t>expresión. Mientras que la melodía lleva esta sílaba a mi</w:t>
      </w:r>
      <w:r w:rsidRPr="008305BF">
        <w:rPr>
          <w:sz w:val="20"/>
          <w:szCs w:val="20"/>
        </w:rPr>
        <w:br/>
        <w:t>oído, la armonía la ejecuta sin confusión, en una multitud</w:t>
      </w:r>
      <w:r w:rsidRPr="008305BF">
        <w:rPr>
          <w:sz w:val="20"/>
          <w:szCs w:val="20"/>
        </w:rPr>
        <w:br/>
        <w:t>de instrumentos diversos, dos, tres, cuatro o cinco, todos</w:t>
      </w:r>
      <w:r w:rsidRPr="008305BF">
        <w:rPr>
          <w:sz w:val="20"/>
          <w:szCs w:val="20"/>
        </w:rPr>
        <w:br/>
        <w:t>contribuyen a fortificar la expresión de la primera y las</w:t>
      </w:r>
      <w:r w:rsidRPr="008305BF">
        <w:rPr>
          <w:sz w:val="20"/>
          <w:szCs w:val="20"/>
        </w:rPr>
        <w:br/>
        <w:t>partes cantadas son intérpretes de los que prescindiría</w:t>
      </w:r>
      <w:r w:rsidRPr="008305BF">
        <w:rPr>
          <w:sz w:val="20"/>
          <w:szCs w:val="20"/>
        </w:rPr>
        <w:br/>
        <w:t>cuando el sinfonista es un hombre de genio y sabe dar ca-</w:t>
      </w:r>
      <w:r w:rsidRPr="008305BF">
        <w:rPr>
          <w:sz w:val="20"/>
          <w:szCs w:val="20"/>
        </w:rPr>
        <w:br/>
        <w:t>rácter a su canto.</w:t>
      </w:r>
    </w:p>
    <w:p w:rsidR="00EB345F" w:rsidRPr="008305BF" w:rsidRDefault="0002303A">
      <w:pPr>
        <w:pStyle w:val="Cuerpodeltexto0"/>
        <w:shd w:val="clear" w:color="auto" w:fill="auto"/>
        <w:spacing w:before="0"/>
        <w:ind w:left="20" w:right="20" w:firstLine="300"/>
        <w:rPr>
          <w:sz w:val="20"/>
          <w:szCs w:val="20"/>
        </w:rPr>
      </w:pPr>
      <w:r w:rsidRPr="008305BF">
        <w:rPr>
          <w:sz w:val="20"/>
          <w:szCs w:val="20"/>
        </w:rPr>
        <w:t>Es sobre todo en el silencio de la noche cuando la mú-</w:t>
      </w:r>
      <w:r w:rsidRPr="008305BF">
        <w:rPr>
          <w:sz w:val="20"/>
          <w:szCs w:val="20"/>
        </w:rPr>
        <w:br/>
        <w:t>sica es expresiva y deliciosa. »</w:t>
      </w:r>
    </w:p>
    <w:p w:rsidR="00EB345F" w:rsidRPr="008305BF" w:rsidRDefault="0002303A">
      <w:pPr>
        <w:pStyle w:val="Cuerpodeltexto0"/>
        <w:shd w:val="clear" w:color="auto" w:fill="auto"/>
        <w:spacing w:before="0" w:after="159"/>
        <w:ind w:left="20" w:right="20" w:firstLine="300"/>
        <w:rPr>
          <w:sz w:val="20"/>
          <w:szCs w:val="20"/>
        </w:rPr>
      </w:pPr>
      <w:r w:rsidRPr="008305BF">
        <w:rPr>
          <w:sz w:val="20"/>
          <w:szCs w:val="20"/>
        </w:rPr>
        <w:t>«Estoy persuadida de que, distraídos por sus ojos, los</w:t>
      </w:r>
      <w:r w:rsidRPr="008305BF">
        <w:rPr>
          <w:sz w:val="20"/>
          <w:szCs w:val="20"/>
        </w:rPr>
        <w:br/>
        <w:t>que ven no pueden ni escuchar ni oír como yo escucho y</w:t>
      </w:r>
      <w:r w:rsidRPr="008305BF">
        <w:rPr>
          <w:sz w:val="20"/>
          <w:szCs w:val="20"/>
        </w:rPr>
        <w:br/>
        <w:t>oigo. ¿Por qué el elogio que hacen de la música me parece</w:t>
      </w:r>
      <w:r w:rsidRPr="008305BF">
        <w:rPr>
          <w:sz w:val="20"/>
          <w:szCs w:val="20"/>
        </w:rPr>
        <w:br/>
        <w:t>pobre y débil? ¿Por qué nunca he podido hablar como he</w:t>
      </w:r>
      <w:r w:rsidRPr="008305BF">
        <w:rPr>
          <w:sz w:val="20"/>
          <w:szCs w:val="20"/>
        </w:rPr>
        <w:br/>
        <w:t xml:space="preserve">sentido? </w:t>
      </w:r>
      <w:proofErr w:type="gramStart"/>
      <w:r w:rsidRPr="008305BF">
        <w:rPr>
          <w:sz w:val="20"/>
          <w:szCs w:val="20"/>
        </w:rPr>
        <w:t>¿</w:t>
      </w:r>
      <w:proofErr w:type="gramEnd"/>
      <w:r w:rsidRPr="008305BF">
        <w:rPr>
          <w:sz w:val="20"/>
          <w:szCs w:val="20"/>
        </w:rPr>
        <w:t>Por qué me detuve mientras hablaba buscando</w:t>
      </w:r>
    </w:p>
    <w:p w:rsidR="00EB345F" w:rsidRDefault="0002303A">
      <w:pPr>
        <w:pStyle w:val="Cuerpodeltexto50"/>
        <w:numPr>
          <w:ilvl w:val="0"/>
          <w:numId w:val="5"/>
        </w:numPr>
        <w:shd w:val="clear" w:color="auto" w:fill="auto"/>
        <w:tabs>
          <w:tab w:val="left" w:pos="591"/>
        </w:tabs>
        <w:spacing w:before="0"/>
        <w:ind w:left="20" w:right="20" w:firstLine="300"/>
        <w:jc w:val="both"/>
      </w:pPr>
      <w:r>
        <w:t>Este y los subtítulos que siguen son nuestros. Este fragmento</w:t>
      </w:r>
      <w:r>
        <w:br/>
        <w:t xml:space="preserve">sobre la música pertenece a </w:t>
      </w:r>
      <w:r>
        <w:rPr>
          <w:rStyle w:val="Cuerpodeltexto5Cursiva"/>
        </w:rPr>
        <w:t>Suplemento a la Carta sobre los ciegos,</w:t>
      </w:r>
      <w:r>
        <w:rPr>
          <w:rStyle w:val="Cuerpodeltexto5Cursiva"/>
        </w:rPr>
        <w:br/>
      </w:r>
      <w:r>
        <w:t>que Diderot agregó con vistas a la edición de sus obras completas</w:t>
      </w:r>
      <w:r>
        <w:br/>
        <w:t>(N. de la T</w:t>
      </w:r>
      <w:proofErr w:type="gramStart"/>
      <w:r>
        <w:t>. )</w:t>
      </w:r>
      <w:proofErr w:type="gramEnd"/>
      <w:r>
        <w:t>.</w:t>
      </w:r>
      <w:r>
        <w:br w:type="page"/>
      </w:r>
    </w:p>
    <w:p w:rsidR="00EB345F" w:rsidRPr="008305BF" w:rsidRDefault="0002303A">
      <w:pPr>
        <w:pStyle w:val="Cuerpodeltexto0"/>
        <w:shd w:val="clear" w:color="auto" w:fill="auto"/>
        <w:spacing w:before="0" w:line="250" w:lineRule="exact"/>
        <w:ind w:left="20" w:right="20"/>
        <w:rPr>
          <w:sz w:val="20"/>
          <w:szCs w:val="20"/>
        </w:rPr>
      </w:pPr>
      <w:r w:rsidRPr="008305BF">
        <w:rPr>
          <w:sz w:val="20"/>
          <w:szCs w:val="20"/>
        </w:rPr>
        <w:lastRenderedPageBreak/>
        <w:t>palabras que expresaran mi sensación sin encontrarlas</w:t>
      </w:r>
      <w:proofErr w:type="gramStart"/>
      <w:r w:rsidRPr="008305BF">
        <w:rPr>
          <w:sz w:val="20"/>
          <w:szCs w:val="20"/>
        </w:rPr>
        <w:t>?</w:t>
      </w:r>
      <w:proofErr w:type="gramEnd"/>
      <w:r w:rsidRPr="008305BF">
        <w:rPr>
          <w:sz w:val="20"/>
          <w:szCs w:val="20"/>
        </w:rPr>
        <w:br/>
        <w:t>¿Quizás aún no las han inventado? Sólo podría comparar</w:t>
      </w:r>
      <w:r w:rsidRPr="008305BF">
        <w:rPr>
          <w:sz w:val="20"/>
          <w:szCs w:val="20"/>
        </w:rPr>
        <w:br/>
        <w:t>el efecto de la música con la sensación embriagadora que</w:t>
      </w:r>
      <w:r w:rsidRPr="008305BF">
        <w:rPr>
          <w:sz w:val="20"/>
          <w:szCs w:val="20"/>
        </w:rPr>
        <w:br/>
        <w:t>experimento cuando, tras una larga ausencia, me precipi-</w:t>
      </w:r>
      <w:r w:rsidRPr="008305BF">
        <w:rPr>
          <w:sz w:val="20"/>
          <w:szCs w:val="20"/>
        </w:rPr>
        <w:br/>
        <w:t>to en brazos de mi madre y me falta la voz, me tiemblan</w:t>
      </w:r>
      <w:r w:rsidRPr="008305BF">
        <w:rPr>
          <w:sz w:val="20"/>
          <w:szCs w:val="20"/>
        </w:rPr>
        <w:br/>
        <w:t>las piernas y los brazos, se me caen las lágrimas y mis ro-</w:t>
      </w:r>
      <w:r w:rsidRPr="008305BF">
        <w:rPr>
          <w:sz w:val="20"/>
          <w:szCs w:val="20"/>
        </w:rPr>
        <w:br/>
        <w:t>dillas flaquean. Me siento como si fuera a morir de pla-</w:t>
      </w:r>
      <w:r w:rsidRPr="008305BF">
        <w:rPr>
          <w:sz w:val="20"/>
          <w:szCs w:val="20"/>
        </w:rPr>
        <w:br/>
        <w:t>cer. »</w:t>
      </w:r>
    </w:p>
    <w:p w:rsidR="00EB345F" w:rsidRPr="008305BF" w:rsidRDefault="0002303A">
      <w:pPr>
        <w:pStyle w:val="Cuerpodeltexto120"/>
        <w:shd w:val="clear" w:color="auto" w:fill="auto"/>
        <w:spacing w:line="130" w:lineRule="exact"/>
        <w:ind w:left="20"/>
        <w:rPr>
          <w:sz w:val="20"/>
          <w:szCs w:val="20"/>
        </w:rPr>
      </w:pPr>
      <w:bookmarkStart w:id="6" w:name="bookmark6"/>
      <w:r w:rsidRPr="008305BF">
        <w:rPr>
          <w:sz w:val="20"/>
          <w:szCs w:val="20"/>
        </w:rPr>
        <w:t>(... )</w:t>
      </w:r>
      <w:bookmarkEnd w:id="6"/>
    </w:p>
    <w:p w:rsidR="00EB345F" w:rsidRPr="008305BF" w:rsidRDefault="0002303A">
      <w:pPr>
        <w:pStyle w:val="Cuerpodeltexto0"/>
        <w:shd w:val="clear" w:color="auto" w:fill="auto"/>
        <w:spacing w:before="0" w:after="452" w:line="250" w:lineRule="exact"/>
        <w:ind w:left="20" w:right="20" w:firstLine="320"/>
        <w:rPr>
          <w:sz w:val="20"/>
          <w:szCs w:val="20"/>
        </w:rPr>
      </w:pPr>
      <w:r w:rsidRPr="008305BF">
        <w:rPr>
          <w:sz w:val="20"/>
          <w:szCs w:val="20"/>
        </w:rPr>
        <w:t>Le habían enseñado la música con caracteres en relie-</w:t>
      </w:r>
      <w:r w:rsidRPr="008305BF">
        <w:rPr>
          <w:sz w:val="20"/>
          <w:szCs w:val="20"/>
        </w:rPr>
        <w:br/>
        <w:t>ve que colocaba en líneas sobresalientes en la superficie</w:t>
      </w:r>
      <w:r w:rsidRPr="008305BF">
        <w:rPr>
          <w:sz w:val="20"/>
          <w:szCs w:val="20"/>
        </w:rPr>
        <w:br/>
        <w:t>de una gran mesa. Leía los caracteres con la mano; los</w:t>
      </w:r>
      <w:r w:rsidRPr="008305BF">
        <w:rPr>
          <w:sz w:val="20"/>
          <w:szCs w:val="20"/>
        </w:rPr>
        <w:br/>
        <w:t>ejecutaba en su instrumento y en muy poco tiempo de es-</w:t>
      </w:r>
      <w:r w:rsidRPr="008305BF">
        <w:rPr>
          <w:sz w:val="20"/>
          <w:szCs w:val="20"/>
        </w:rPr>
        <w:br/>
        <w:t>tudio aprendía a tocar parte de la obra más larga y com-</w:t>
      </w:r>
      <w:r w:rsidRPr="008305BF">
        <w:rPr>
          <w:sz w:val="20"/>
          <w:szCs w:val="20"/>
        </w:rPr>
        <w:br/>
        <w:t>plicada.</w:t>
      </w:r>
    </w:p>
    <w:p w:rsidR="00EB345F" w:rsidRPr="008305BF" w:rsidRDefault="0002303A">
      <w:pPr>
        <w:pStyle w:val="Cuerpodeltexto80"/>
        <w:shd w:val="clear" w:color="auto" w:fill="auto"/>
        <w:spacing w:after="235" w:line="210" w:lineRule="exact"/>
        <w:ind w:left="20"/>
        <w:jc w:val="both"/>
        <w:rPr>
          <w:sz w:val="20"/>
          <w:szCs w:val="20"/>
        </w:rPr>
      </w:pPr>
      <w:r w:rsidRPr="008305BF">
        <w:rPr>
          <w:sz w:val="20"/>
          <w:szCs w:val="20"/>
        </w:rPr>
        <w:t>Hacia una epistemología empirista</w:t>
      </w:r>
    </w:p>
    <w:p w:rsidR="00EB345F" w:rsidRPr="008305BF" w:rsidRDefault="0002303A">
      <w:pPr>
        <w:pStyle w:val="Cuerpodeltexto0"/>
        <w:shd w:val="clear" w:color="auto" w:fill="auto"/>
        <w:spacing w:before="0"/>
        <w:ind w:left="20" w:right="20" w:firstLine="320"/>
        <w:rPr>
          <w:sz w:val="20"/>
          <w:szCs w:val="20"/>
        </w:rPr>
      </w:pPr>
      <w:r w:rsidRPr="008305BF">
        <w:rPr>
          <w:sz w:val="20"/>
          <w:szCs w:val="20"/>
        </w:rPr>
        <w:t>Se está intentando devolver la vista a los ciegos de na-</w:t>
      </w:r>
      <w:r w:rsidRPr="008305BF">
        <w:rPr>
          <w:sz w:val="20"/>
          <w:szCs w:val="20"/>
        </w:rPr>
        <w:br/>
        <w:t>cimiento. Pero si observáramos más de cerca esta cues-</w:t>
      </w:r>
      <w:r w:rsidRPr="008305BF">
        <w:rPr>
          <w:sz w:val="20"/>
          <w:szCs w:val="20"/>
        </w:rPr>
        <w:br/>
        <w:t>tión, creo que encontraríamos que se sacaría el mismo</w:t>
      </w:r>
      <w:r w:rsidRPr="008305BF">
        <w:rPr>
          <w:sz w:val="20"/>
          <w:szCs w:val="20"/>
        </w:rPr>
        <w:br/>
        <w:t>provecho para la filosofía interrogando a un ciego de buen</w:t>
      </w:r>
      <w:r w:rsidRPr="008305BF">
        <w:rPr>
          <w:sz w:val="20"/>
          <w:szCs w:val="20"/>
        </w:rPr>
        <w:br/>
        <w:t>sentido. Se aprendería así cómo suceden las cosas en él,</w:t>
      </w:r>
      <w:r w:rsidRPr="008305BF">
        <w:rPr>
          <w:sz w:val="20"/>
          <w:szCs w:val="20"/>
        </w:rPr>
        <w:br/>
        <w:t>se las compararía con la manera en que suceden en noso-</w:t>
      </w:r>
      <w:r w:rsidRPr="008305BF">
        <w:rPr>
          <w:sz w:val="20"/>
          <w:szCs w:val="20"/>
        </w:rPr>
        <w:br/>
        <w:t>tros y de esta comparación se extraería la solución a las</w:t>
      </w:r>
      <w:r w:rsidRPr="008305BF">
        <w:rPr>
          <w:sz w:val="20"/>
          <w:szCs w:val="20"/>
        </w:rPr>
        <w:br/>
        <w:t>dificultades que hacen tan complicada e incierta la teoría</w:t>
      </w:r>
      <w:r w:rsidRPr="008305BF">
        <w:rPr>
          <w:sz w:val="20"/>
          <w:szCs w:val="20"/>
        </w:rPr>
        <w:br/>
        <w:t>de la visión (</w:t>
      </w:r>
      <w:proofErr w:type="gramStart"/>
      <w:r w:rsidRPr="008305BF">
        <w:rPr>
          <w:sz w:val="20"/>
          <w:szCs w:val="20"/>
        </w:rPr>
        <w:t>... )</w:t>
      </w:r>
      <w:proofErr w:type="gramEnd"/>
      <w:r w:rsidRPr="008305BF">
        <w:rPr>
          <w:sz w:val="20"/>
          <w:szCs w:val="20"/>
        </w:rPr>
        <w:t>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 w:rsidRPr="008305BF">
        <w:rPr>
          <w:sz w:val="20"/>
          <w:szCs w:val="20"/>
        </w:rPr>
        <w:t>¿El ciego de nacimiento verá inmediatamente después</w:t>
      </w:r>
      <w:r w:rsidRPr="008305BF">
        <w:rPr>
          <w:sz w:val="20"/>
          <w:szCs w:val="20"/>
        </w:rPr>
        <w:br/>
        <w:t>de la curación del órgano? Los que pretenden que no, di-</w:t>
      </w:r>
      <w:r w:rsidRPr="008305BF">
        <w:rPr>
          <w:sz w:val="20"/>
          <w:szCs w:val="20"/>
        </w:rPr>
        <w:br/>
        <w:t>cen: «Desde el momento en que el ciego de nacimiento</w:t>
      </w:r>
      <w:r w:rsidRPr="008305BF">
        <w:rPr>
          <w:sz w:val="20"/>
          <w:szCs w:val="20"/>
        </w:rPr>
        <w:br/>
        <w:t>goza de la facultad de servirse de sus ojos, toda la escena</w:t>
      </w:r>
      <w:r w:rsidRPr="008305BF">
        <w:rPr>
          <w:sz w:val="20"/>
          <w:szCs w:val="20"/>
        </w:rPr>
        <w:br/>
        <w:t>que tiene en perspectiva va a pintarse en el fondo de su</w:t>
      </w:r>
      <w:r w:rsidRPr="008305BF">
        <w:rPr>
          <w:sz w:val="20"/>
          <w:szCs w:val="20"/>
        </w:rPr>
        <w:br/>
        <w:t>ojo. Esta imagen, compuesta de infinidad de objetos reu-</w:t>
      </w:r>
      <w:r w:rsidRPr="008305BF">
        <w:rPr>
          <w:sz w:val="20"/>
          <w:szCs w:val="20"/>
        </w:rPr>
        <w:br/>
        <w:t>nidos en un pequeñísimo espacio, sólo es un cúmulo con-</w:t>
      </w:r>
      <w:r w:rsidRPr="008305BF">
        <w:rPr>
          <w:sz w:val="20"/>
          <w:szCs w:val="20"/>
        </w:rPr>
        <w:br/>
        <w:t>fuso de figuras que no podrá distinguir entre sí. Estamos</w:t>
      </w:r>
      <w:r w:rsidRPr="008305BF">
        <w:rPr>
          <w:sz w:val="20"/>
          <w:szCs w:val="20"/>
        </w:rPr>
        <w:br/>
        <w:t>casi de acuerdo en que sólo la experiencia puede ense-</w:t>
      </w:r>
      <w:r w:rsidRPr="008305BF">
        <w:rPr>
          <w:sz w:val="20"/>
          <w:szCs w:val="20"/>
        </w:rPr>
        <w:br/>
        <w:t>ñarle a juzgar sobre la distancia de los objetos y que in-</w:t>
      </w:r>
      <w:r w:rsidRPr="008305BF">
        <w:rPr>
          <w:sz w:val="20"/>
          <w:szCs w:val="20"/>
        </w:rPr>
        <w:br w:type="page"/>
      </w:r>
      <w:r w:rsidRPr="00A7166A">
        <w:rPr>
          <w:sz w:val="20"/>
          <w:szCs w:val="20"/>
        </w:rPr>
        <w:lastRenderedPageBreak/>
        <w:t>cluso necesita aproximarse a ellos, tocarlos, alejarse,</w:t>
      </w:r>
      <w:r w:rsidRPr="00A7166A">
        <w:rPr>
          <w:sz w:val="20"/>
          <w:szCs w:val="20"/>
        </w:rPr>
        <w:br/>
        <w:t>acercarse y volver a tocarlos para asegurarse que no for-</w:t>
      </w:r>
      <w:r w:rsidRPr="00A7166A">
        <w:rPr>
          <w:sz w:val="20"/>
          <w:szCs w:val="20"/>
        </w:rPr>
        <w:br/>
        <w:t>man parte de sí mismo, que son extraños a su ser y que</w:t>
      </w:r>
      <w:r w:rsidRPr="00A7166A">
        <w:rPr>
          <w:sz w:val="20"/>
          <w:szCs w:val="20"/>
        </w:rPr>
        <w:br/>
        <w:t>en un momento está cerca y en otro lejos de ellos: ¿por</w:t>
      </w:r>
      <w:r w:rsidRPr="00A7166A">
        <w:rPr>
          <w:sz w:val="20"/>
          <w:szCs w:val="20"/>
        </w:rPr>
        <w:br/>
        <w:t>qué la experiencia no sería necesaria para percibirlos?</w:t>
      </w:r>
      <w:r w:rsidRPr="00A7166A">
        <w:rPr>
          <w:sz w:val="20"/>
          <w:szCs w:val="20"/>
        </w:rPr>
        <w:br/>
        <w:t>Sin la experiencia, el que percibe los objetos por primera</w:t>
      </w:r>
      <w:r w:rsidRPr="00A7166A">
        <w:rPr>
          <w:sz w:val="20"/>
          <w:szCs w:val="20"/>
        </w:rPr>
        <w:br/>
        <w:t>vez debería imaginar, cuando se alejan de él, o él de ellos,</w:t>
      </w:r>
      <w:r w:rsidRPr="00A7166A">
        <w:rPr>
          <w:sz w:val="20"/>
          <w:szCs w:val="20"/>
        </w:rPr>
        <w:br/>
        <w:t>más allá del alcance de la vista, que han cesado de exis-</w:t>
      </w:r>
      <w:r w:rsidRPr="00A7166A">
        <w:rPr>
          <w:sz w:val="20"/>
          <w:szCs w:val="20"/>
        </w:rPr>
        <w:br/>
        <w:t>tir; ya que sólo la experiencia que tenemos de los objetos</w:t>
      </w:r>
      <w:r w:rsidRPr="00A7166A">
        <w:rPr>
          <w:sz w:val="20"/>
          <w:szCs w:val="20"/>
        </w:rPr>
        <w:br/>
        <w:t>permanentes, de los que encontramos en el mismo lugar</w:t>
      </w:r>
      <w:r w:rsidRPr="00A7166A">
        <w:rPr>
          <w:sz w:val="20"/>
          <w:szCs w:val="20"/>
        </w:rPr>
        <w:br/>
        <w:t>donde los habíamos dejado, nos convence de su existen-</w:t>
      </w:r>
      <w:r w:rsidRPr="00A7166A">
        <w:rPr>
          <w:sz w:val="20"/>
          <w:szCs w:val="20"/>
        </w:rPr>
        <w:br/>
        <w:t>cia continuada en la lejanía. Quizás por eso los niños se</w:t>
      </w:r>
      <w:r w:rsidRPr="00A7166A">
        <w:rPr>
          <w:sz w:val="20"/>
          <w:szCs w:val="20"/>
        </w:rPr>
        <w:br/>
        <w:t>consuelan tan pronto cuando se les quitan los juguetes.</w:t>
      </w:r>
      <w:r w:rsidRPr="00A7166A">
        <w:rPr>
          <w:sz w:val="20"/>
          <w:szCs w:val="20"/>
        </w:rPr>
        <w:br/>
        <w:t>No podemos decir que los olvidan al instante, ya que si</w:t>
      </w:r>
      <w:r w:rsidRPr="00A7166A">
        <w:rPr>
          <w:sz w:val="20"/>
          <w:szCs w:val="20"/>
        </w:rPr>
        <w:br/>
        <w:t>tenemos en cuenta que hay niños de dos años y medio</w:t>
      </w:r>
      <w:r w:rsidRPr="00A7166A">
        <w:rPr>
          <w:sz w:val="20"/>
          <w:szCs w:val="20"/>
        </w:rPr>
        <w:br/>
        <w:t>que conocen una parte considerable de palabras de una</w:t>
      </w:r>
      <w:r w:rsidRPr="00A7166A">
        <w:rPr>
          <w:sz w:val="20"/>
          <w:szCs w:val="20"/>
        </w:rPr>
        <w:br/>
        <w:t>lengua y que les cuesta más pronunciarlas que acordarse</w:t>
      </w:r>
      <w:r w:rsidRPr="00A7166A">
        <w:rPr>
          <w:sz w:val="20"/>
          <w:szCs w:val="20"/>
        </w:rPr>
        <w:br/>
        <w:t>de ellas, nos persuadiremos de que el tiempo de la infan-</w:t>
      </w:r>
      <w:r w:rsidRPr="00A7166A">
        <w:rPr>
          <w:sz w:val="20"/>
          <w:szCs w:val="20"/>
        </w:rPr>
        <w:br/>
        <w:t>cia es el de la memoria. ¿Acaso no sería más natural su-</w:t>
      </w:r>
      <w:r w:rsidRPr="00A7166A">
        <w:rPr>
          <w:sz w:val="20"/>
          <w:szCs w:val="20"/>
        </w:rPr>
        <w:br/>
        <w:t>poner entonces que los niños imaginan que lo que han</w:t>
      </w:r>
      <w:r w:rsidRPr="00A7166A">
        <w:rPr>
          <w:sz w:val="20"/>
          <w:szCs w:val="20"/>
        </w:rPr>
        <w:br/>
        <w:t>dejado de ver ya no existe? Tanto más cuanto que su ale-</w:t>
      </w:r>
      <w:r w:rsidRPr="00A7166A">
        <w:rPr>
          <w:sz w:val="20"/>
          <w:szCs w:val="20"/>
        </w:rPr>
        <w:br/>
        <w:t>gría parece mezclarse con la admiración cuando los obje-</w:t>
      </w:r>
      <w:r w:rsidRPr="00A7166A">
        <w:rPr>
          <w:sz w:val="20"/>
          <w:szCs w:val="20"/>
        </w:rPr>
        <w:br/>
        <w:t>tos que han perdido de vista vuelven a aparecer. Las no-</w:t>
      </w:r>
      <w:r w:rsidRPr="00A7166A">
        <w:rPr>
          <w:sz w:val="20"/>
          <w:szCs w:val="20"/>
        </w:rPr>
        <w:br/>
        <w:t>drizas los ayudan a adquirir la noción de los seres ausen-</w:t>
      </w:r>
      <w:r w:rsidRPr="00A7166A">
        <w:rPr>
          <w:sz w:val="20"/>
          <w:szCs w:val="20"/>
        </w:rPr>
        <w:br/>
        <w:t>tes ejercitándolos en un pequeño juego que consiste en</w:t>
      </w:r>
      <w:r w:rsidRPr="00A7166A">
        <w:rPr>
          <w:sz w:val="20"/>
          <w:szCs w:val="20"/>
        </w:rPr>
        <w:br/>
        <w:t>cubrirse y mostrar de improviso el rostro. De esta mane-</w:t>
      </w:r>
      <w:r w:rsidRPr="00A7166A">
        <w:rPr>
          <w:sz w:val="20"/>
          <w:szCs w:val="20"/>
        </w:rPr>
        <w:br/>
        <w:t>ra, tienen cien veces en un cuarto de hora la experiencia</w:t>
      </w:r>
      <w:r w:rsidRPr="00A7166A">
        <w:rPr>
          <w:sz w:val="20"/>
          <w:szCs w:val="20"/>
        </w:rPr>
        <w:br/>
        <w:t>de que lo que ya no aparece no deja por ello de existir.</w:t>
      </w:r>
      <w:r w:rsidRPr="00A7166A">
        <w:rPr>
          <w:sz w:val="20"/>
          <w:szCs w:val="20"/>
        </w:rPr>
        <w:br/>
        <w:t>Podemos concluir entonces que la noción de existencia</w:t>
      </w:r>
      <w:r w:rsidRPr="00A7166A">
        <w:rPr>
          <w:sz w:val="20"/>
          <w:szCs w:val="20"/>
        </w:rPr>
        <w:br/>
        <w:t>continuada de los objetos la debemos a la experiencia.</w:t>
      </w:r>
      <w:r w:rsidRPr="00A7166A">
        <w:rPr>
          <w:sz w:val="20"/>
          <w:szCs w:val="20"/>
        </w:rPr>
        <w:br/>
        <w:t>Por el tacto adquirimos la de su distancia. Quizás es nece-</w:t>
      </w:r>
      <w:r w:rsidRPr="00A7166A">
        <w:rPr>
          <w:sz w:val="20"/>
          <w:szCs w:val="20"/>
        </w:rPr>
        <w:br/>
        <w:t>sario que el ojo aprenda a ver como la lengua a hablar;</w:t>
      </w:r>
      <w:r w:rsidRPr="00A7166A">
        <w:rPr>
          <w:sz w:val="20"/>
          <w:szCs w:val="20"/>
        </w:rPr>
        <w:br/>
        <w:t>no sería sorprendente que la ayuda de uno de los senti-</w:t>
      </w:r>
      <w:r w:rsidRPr="00A7166A">
        <w:rPr>
          <w:sz w:val="20"/>
          <w:szCs w:val="20"/>
        </w:rPr>
        <w:br/>
        <w:t>dos fuera necesaria a otro, y que el tacto, que nos asegura</w:t>
      </w:r>
      <w:r w:rsidRPr="00A7166A">
        <w:rPr>
          <w:sz w:val="20"/>
          <w:szCs w:val="20"/>
        </w:rPr>
        <w:br/>
        <w:t>la existencia de los objetos fuera de nosotros cuando es-</w:t>
      </w:r>
      <w:r w:rsidRPr="00A7166A">
        <w:rPr>
          <w:sz w:val="20"/>
          <w:szCs w:val="20"/>
        </w:rPr>
        <w:br/>
        <w:t>tán presentes ante nuestros ojos, es quizás el sentido al</w:t>
      </w:r>
      <w:r w:rsidRPr="00A7166A">
        <w:rPr>
          <w:sz w:val="20"/>
          <w:szCs w:val="20"/>
        </w:rPr>
        <w:br/>
        <w:t>cual corresponde constatar no sólo sus figuras y otras</w:t>
      </w:r>
      <w:r w:rsidRPr="00A7166A">
        <w:rPr>
          <w:sz w:val="20"/>
          <w:szCs w:val="20"/>
        </w:rPr>
        <w:br/>
        <w:t>modificaciones, sino incluso su presencia. »</w:t>
      </w:r>
      <w:r w:rsidRPr="00A7166A">
        <w:rPr>
          <w:sz w:val="20"/>
          <w:szCs w:val="20"/>
        </w:rPr>
        <w:br w:type="page"/>
      </w:r>
    </w:p>
    <w:p w:rsidR="00EB345F" w:rsidRPr="00A7166A" w:rsidRDefault="0002303A">
      <w:pPr>
        <w:pStyle w:val="Cuerpodeltexto0"/>
        <w:shd w:val="clear" w:color="auto" w:fill="auto"/>
        <w:spacing w:before="0" w:line="250" w:lineRule="exact"/>
        <w:ind w:left="20" w:right="20" w:firstLine="320"/>
        <w:rPr>
          <w:sz w:val="20"/>
          <w:szCs w:val="20"/>
        </w:rPr>
      </w:pPr>
      <w:r w:rsidRPr="00A7166A">
        <w:rPr>
          <w:sz w:val="20"/>
          <w:szCs w:val="20"/>
        </w:rPr>
        <w:lastRenderedPageBreak/>
        <w:t>A estos razonamientos se agregan las famosas expe-</w:t>
      </w:r>
      <w:r w:rsidRPr="00A7166A">
        <w:rPr>
          <w:sz w:val="20"/>
          <w:szCs w:val="20"/>
        </w:rPr>
        <w:br/>
        <w:t>riencias de Cheselden. El joven a quien este hábil ciruja-</w:t>
      </w:r>
      <w:r w:rsidRPr="00A7166A">
        <w:rPr>
          <w:sz w:val="20"/>
          <w:szCs w:val="20"/>
        </w:rPr>
        <w:br/>
        <w:t>no extirpó las cataratas no distinguió, durante mucho</w:t>
      </w:r>
      <w:r w:rsidRPr="00A7166A">
        <w:rPr>
          <w:sz w:val="20"/>
          <w:szCs w:val="20"/>
        </w:rPr>
        <w:br/>
        <w:t>tiempo, ni tamaños, ni distancias, ni ubicaciones, e inclu-</w:t>
      </w:r>
      <w:r w:rsidRPr="00A7166A">
        <w:rPr>
          <w:sz w:val="20"/>
          <w:szCs w:val="20"/>
        </w:rPr>
        <w:br/>
        <w:t>so ni siquiera figuras. Un objeto de una pulgada puesto</w:t>
      </w:r>
      <w:r w:rsidRPr="00A7166A">
        <w:rPr>
          <w:sz w:val="20"/>
          <w:szCs w:val="20"/>
        </w:rPr>
        <w:br/>
        <w:t>delante de su ojo de manera que tapara una casa le pare-</w:t>
      </w:r>
      <w:r w:rsidRPr="00A7166A">
        <w:rPr>
          <w:sz w:val="20"/>
          <w:szCs w:val="20"/>
        </w:rPr>
        <w:br/>
        <w:t>cía tan grande como la casa. Tenía todos los objetos con-</w:t>
      </w:r>
      <w:r w:rsidRPr="00A7166A">
        <w:rPr>
          <w:sz w:val="20"/>
          <w:szCs w:val="20"/>
        </w:rPr>
        <w:br/>
        <w:t>tra sus ojos y le parecían aplicados sobre este órgano</w:t>
      </w:r>
      <w:r w:rsidRPr="00A7166A">
        <w:rPr>
          <w:sz w:val="20"/>
          <w:szCs w:val="20"/>
        </w:rPr>
        <w:br/>
        <w:t>como los objetos del tacto lo son sobre la piel. No podía</w:t>
      </w:r>
      <w:r w:rsidRPr="00A7166A">
        <w:rPr>
          <w:sz w:val="20"/>
          <w:szCs w:val="20"/>
        </w:rPr>
        <w:br/>
        <w:t>distinguir lo que había juzgado redondo con ayuda de sus</w:t>
      </w:r>
      <w:r w:rsidRPr="00A7166A">
        <w:rPr>
          <w:sz w:val="20"/>
          <w:szCs w:val="20"/>
        </w:rPr>
        <w:br/>
        <w:t>manos de lo que había juzgado angular, ni discernir con</w:t>
      </w:r>
      <w:r w:rsidRPr="00A7166A">
        <w:rPr>
          <w:sz w:val="20"/>
          <w:szCs w:val="20"/>
        </w:rPr>
        <w:br/>
        <w:t>los ojos que lo que le había parecido estar arriba o abajo</w:t>
      </w:r>
      <w:r w:rsidRPr="00A7166A">
        <w:rPr>
          <w:sz w:val="20"/>
          <w:szCs w:val="20"/>
        </w:rPr>
        <w:br/>
        <w:t>estuviera, en efecto, arriba o abajo. Consiguió, aunque</w:t>
      </w:r>
      <w:r w:rsidRPr="00A7166A">
        <w:rPr>
          <w:sz w:val="20"/>
          <w:szCs w:val="20"/>
        </w:rPr>
        <w:br/>
        <w:t>con gran esfuerzo, percibir que su casa era más grande</w:t>
      </w:r>
      <w:r w:rsidRPr="00A7166A">
        <w:rPr>
          <w:sz w:val="20"/>
          <w:szCs w:val="20"/>
        </w:rPr>
        <w:br/>
        <w:t>que su habitación, pero de ninguna manera logró conce-</w:t>
      </w:r>
      <w:r w:rsidRPr="00A7166A">
        <w:rPr>
          <w:sz w:val="20"/>
          <w:szCs w:val="20"/>
        </w:rPr>
        <w:br/>
        <w:t>bir cómo el ojo podía darle esta idea. Necesitó un gran</w:t>
      </w:r>
      <w:r w:rsidRPr="00A7166A">
        <w:rPr>
          <w:sz w:val="20"/>
          <w:szCs w:val="20"/>
        </w:rPr>
        <w:br/>
        <w:t>número de experiencias reiteradas para asegurarse que</w:t>
      </w:r>
      <w:r w:rsidRPr="00A7166A">
        <w:rPr>
          <w:sz w:val="20"/>
          <w:szCs w:val="20"/>
        </w:rPr>
        <w:br/>
        <w:t>la pintura representaba cuerpos sólidos. Y cuando, a</w:t>
      </w:r>
      <w:r w:rsidRPr="00A7166A">
        <w:rPr>
          <w:sz w:val="20"/>
          <w:szCs w:val="20"/>
        </w:rPr>
        <w:br/>
        <w:t>fuerza de mirar cuadros, se convenció de que no veía sólo</w:t>
      </w:r>
      <w:r w:rsidRPr="00A7166A">
        <w:rPr>
          <w:sz w:val="20"/>
          <w:szCs w:val="20"/>
        </w:rPr>
        <w:br/>
        <w:t>superficies, llevó hacia ellos la mano y se sorprendió de</w:t>
      </w:r>
      <w:r w:rsidRPr="00A7166A">
        <w:rPr>
          <w:sz w:val="20"/>
          <w:szCs w:val="20"/>
        </w:rPr>
        <w:br/>
        <w:t>encontrar únicamente un plano liso sin ningún relieve:</w:t>
      </w:r>
      <w:r w:rsidRPr="00A7166A">
        <w:rPr>
          <w:sz w:val="20"/>
          <w:szCs w:val="20"/>
        </w:rPr>
        <w:br/>
        <w:t>preguntó entonces quién le engañaba, si el sentido del</w:t>
      </w:r>
      <w:r w:rsidRPr="00A7166A">
        <w:rPr>
          <w:sz w:val="20"/>
          <w:szCs w:val="20"/>
        </w:rPr>
        <w:br/>
        <w:t>tacto o el de la vista. (... )</w:t>
      </w:r>
    </w:p>
    <w:p w:rsidR="00EB345F" w:rsidRPr="00A7166A" w:rsidRDefault="0002303A">
      <w:pPr>
        <w:pStyle w:val="Cuerpodeltexto0"/>
        <w:shd w:val="clear" w:color="auto" w:fill="auto"/>
        <w:spacing w:before="0" w:line="250" w:lineRule="exact"/>
        <w:ind w:left="20" w:right="20" w:firstLine="320"/>
        <w:rPr>
          <w:sz w:val="20"/>
          <w:szCs w:val="20"/>
        </w:rPr>
      </w:pPr>
      <w:r w:rsidRPr="00A7166A">
        <w:rPr>
          <w:sz w:val="20"/>
          <w:szCs w:val="20"/>
        </w:rPr>
        <w:t>Estas son las pruebas que da el abate de Condillac al</w:t>
      </w:r>
      <w:r w:rsidRPr="00A7166A">
        <w:rPr>
          <w:sz w:val="20"/>
          <w:szCs w:val="20"/>
        </w:rPr>
        <w:br/>
        <w:t xml:space="preserve">final de su </w:t>
      </w:r>
      <w:r w:rsidRPr="00A7166A">
        <w:rPr>
          <w:rStyle w:val="CuerpodeltextoCursiva"/>
          <w:sz w:val="20"/>
          <w:szCs w:val="20"/>
        </w:rPr>
        <w:t>Ensayo sobre el origen de los conocimientos</w:t>
      </w:r>
      <w:r w:rsidRPr="00A7166A">
        <w:rPr>
          <w:rStyle w:val="CuerpodeltextoCursiva"/>
          <w:sz w:val="20"/>
          <w:szCs w:val="20"/>
        </w:rPr>
        <w:br/>
        <w:t>humanos,</w:t>
      </w:r>
      <w:r w:rsidRPr="00A7166A">
        <w:rPr>
          <w:sz w:val="20"/>
          <w:szCs w:val="20"/>
        </w:rPr>
        <w:t xml:space="preserve"> en el que se plantea como objeción las experien-</w:t>
      </w:r>
      <w:r w:rsidRPr="00A7166A">
        <w:rPr>
          <w:sz w:val="20"/>
          <w:szCs w:val="20"/>
        </w:rPr>
        <w:br/>
        <w:t>cias realizadas por Cheselden y narradas por Voltaire. Los</w:t>
      </w:r>
      <w:r w:rsidRPr="00A7166A">
        <w:rPr>
          <w:sz w:val="20"/>
          <w:szCs w:val="20"/>
        </w:rPr>
        <w:br/>
        <w:t>efectos de la luz sobre un ojo que es afectado por ella por</w:t>
      </w:r>
      <w:r w:rsidRPr="00A7166A">
        <w:rPr>
          <w:sz w:val="20"/>
          <w:szCs w:val="20"/>
        </w:rPr>
        <w:br/>
        <w:t>primera vez y las condiciones requeridas en los humores</w:t>
      </w:r>
      <w:r w:rsidRPr="00A7166A">
        <w:rPr>
          <w:sz w:val="20"/>
          <w:szCs w:val="20"/>
        </w:rPr>
        <w:br/>
        <w:t>de este órgano, la córnea, el cristalino, etc., se exponen</w:t>
      </w:r>
      <w:r w:rsidRPr="00A7166A">
        <w:rPr>
          <w:sz w:val="20"/>
          <w:szCs w:val="20"/>
        </w:rPr>
        <w:br/>
        <w:t>con mucha claridad y fuerza y apenas permiten dudar que</w:t>
      </w:r>
      <w:r w:rsidRPr="00A7166A">
        <w:rPr>
          <w:sz w:val="20"/>
          <w:szCs w:val="20"/>
        </w:rPr>
        <w:br/>
        <w:t>la visión sea muy imperfecta en un niño que abre los ojos</w:t>
      </w:r>
      <w:r w:rsidRPr="00A7166A">
        <w:rPr>
          <w:sz w:val="20"/>
          <w:szCs w:val="20"/>
        </w:rPr>
        <w:br/>
        <w:t>por primera vez o en un ciego que acaba de sufrir una</w:t>
      </w:r>
      <w:r w:rsidRPr="00A7166A">
        <w:rPr>
          <w:sz w:val="20"/>
          <w:szCs w:val="20"/>
        </w:rPr>
        <w:br/>
        <w:t>operación.</w:t>
      </w:r>
    </w:p>
    <w:p w:rsidR="00EB345F" w:rsidRPr="00A7166A" w:rsidRDefault="0002303A">
      <w:pPr>
        <w:pStyle w:val="Cuerpodeltexto0"/>
        <w:shd w:val="clear" w:color="auto" w:fill="auto"/>
        <w:spacing w:before="0" w:after="452" w:line="250" w:lineRule="exact"/>
        <w:ind w:left="20" w:right="20" w:firstLine="320"/>
        <w:rPr>
          <w:sz w:val="20"/>
          <w:szCs w:val="20"/>
        </w:rPr>
      </w:pPr>
      <w:r w:rsidRPr="00A7166A">
        <w:rPr>
          <w:sz w:val="20"/>
          <w:szCs w:val="20"/>
        </w:rPr>
        <w:t>Es necesario, pues, reconocer que debemos percibir en</w:t>
      </w:r>
      <w:r w:rsidRPr="00A7166A">
        <w:rPr>
          <w:sz w:val="20"/>
          <w:szCs w:val="20"/>
        </w:rPr>
        <w:br/>
        <w:t>los objetos una infinidad de cosas que ni el niño ni el ciego</w:t>
      </w:r>
      <w:r w:rsidRPr="00A7166A">
        <w:rPr>
          <w:sz w:val="20"/>
          <w:szCs w:val="20"/>
        </w:rPr>
        <w:br/>
        <w:t>de nacimiento perciben, aunque se pinten de la misma</w:t>
      </w:r>
      <w:r w:rsidRPr="00A7166A">
        <w:rPr>
          <w:sz w:val="20"/>
          <w:szCs w:val="20"/>
        </w:rPr>
        <w:br/>
        <w:t>manera en el fondo de sus ojos; que no es suficiente con</w:t>
      </w:r>
      <w:r w:rsidRPr="00A7166A">
        <w:rPr>
          <w:sz w:val="20"/>
          <w:szCs w:val="20"/>
        </w:rPr>
        <w:br w:type="page"/>
      </w:r>
      <w:r w:rsidRPr="00A7166A">
        <w:rPr>
          <w:sz w:val="20"/>
          <w:szCs w:val="20"/>
        </w:rPr>
        <w:lastRenderedPageBreak/>
        <w:t>que los objetos nos impresionen, sino que es necesario</w:t>
      </w:r>
      <w:r w:rsidRPr="00A7166A">
        <w:rPr>
          <w:sz w:val="20"/>
          <w:szCs w:val="20"/>
        </w:rPr>
        <w:br/>
        <w:t>también que estemos atentos a sus impresiones; que, en</w:t>
      </w:r>
      <w:r w:rsidRPr="00A7166A">
        <w:rPr>
          <w:sz w:val="20"/>
          <w:szCs w:val="20"/>
        </w:rPr>
        <w:br/>
        <w:t>consecuencia, la primera vez que nos servimos de los ojos</w:t>
      </w:r>
      <w:r w:rsidRPr="00A7166A">
        <w:rPr>
          <w:sz w:val="20"/>
          <w:szCs w:val="20"/>
        </w:rPr>
        <w:br/>
        <w:t>no vemos nada; que en los primeros instantes de visión</w:t>
      </w:r>
      <w:r w:rsidRPr="00A7166A">
        <w:rPr>
          <w:sz w:val="20"/>
          <w:szCs w:val="20"/>
        </w:rPr>
        <w:br/>
        <w:t>sólo somos afectados por una multitud de sensaciones</w:t>
      </w:r>
      <w:r w:rsidRPr="00A7166A">
        <w:rPr>
          <w:sz w:val="20"/>
          <w:szCs w:val="20"/>
        </w:rPr>
        <w:br/>
        <w:t>confusas que sólo se aclaran con el tiempo y con la refle-</w:t>
      </w:r>
      <w:r w:rsidRPr="00A7166A">
        <w:rPr>
          <w:sz w:val="20"/>
          <w:szCs w:val="20"/>
        </w:rPr>
        <w:br/>
        <w:t>xión habitual sobre lo que ocurre en nosotros; que única-</w:t>
      </w:r>
      <w:r w:rsidRPr="00A7166A">
        <w:rPr>
          <w:sz w:val="20"/>
          <w:szCs w:val="20"/>
        </w:rPr>
        <w:br/>
        <w:t>mente la experiencia nos enseña a comparar las sensacio-</w:t>
      </w:r>
      <w:r w:rsidRPr="00A7166A">
        <w:rPr>
          <w:sz w:val="20"/>
          <w:szCs w:val="20"/>
        </w:rPr>
        <w:br/>
        <w:t>nes con lo que las ocasiona; que como las sensaciones no</w:t>
      </w:r>
      <w:r w:rsidRPr="00A7166A">
        <w:rPr>
          <w:sz w:val="20"/>
          <w:szCs w:val="20"/>
        </w:rPr>
        <w:br/>
        <w:t>tienen nada que se parezca esencialmente a los objetos, la</w:t>
      </w:r>
      <w:r w:rsidRPr="00A7166A">
        <w:rPr>
          <w:sz w:val="20"/>
          <w:szCs w:val="20"/>
        </w:rPr>
        <w:br/>
        <w:t>experiencia debe instruirnos sobre analogías que parecen</w:t>
      </w:r>
      <w:r w:rsidRPr="00A7166A">
        <w:rPr>
          <w:sz w:val="20"/>
          <w:szCs w:val="20"/>
        </w:rPr>
        <w:br/>
        <w:t>ser de pura educación: en una palabra, no se puede dudar</w:t>
      </w:r>
      <w:r w:rsidRPr="00A7166A">
        <w:rPr>
          <w:sz w:val="20"/>
          <w:szCs w:val="20"/>
        </w:rPr>
        <w:br/>
        <w:t>de que el tacto sirva mucho para dar al ojo un conoci-</w:t>
      </w:r>
      <w:r w:rsidRPr="00A7166A">
        <w:rPr>
          <w:sz w:val="20"/>
          <w:szCs w:val="20"/>
        </w:rPr>
        <w:br/>
        <w:t>miento preciso de la conformidad del objeto con la repre-</w:t>
      </w:r>
      <w:r w:rsidRPr="00A7166A">
        <w:rPr>
          <w:sz w:val="20"/>
          <w:szCs w:val="20"/>
        </w:rPr>
        <w:br/>
        <w:t>sentación que recibe; y pienso que si todo no se ejecutara</w:t>
      </w:r>
      <w:r w:rsidRPr="00A7166A">
        <w:rPr>
          <w:sz w:val="20"/>
          <w:szCs w:val="20"/>
        </w:rPr>
        <w:br/>
        <w:t>en la naturaleza de acuerdo a leyes infinitamente genera-</w:t>
      </w:r>
      <w:r w:rsidRPr="00A7166A">
        <w:rPr>
          <w:sz w:val="20"/>
          <w:szCs w:val="20"/>
        </w:rPr>
        <w:br/>
        <w:t>les; si, por ejemplo, el pinchazo de ciertos cuerpos duros</w:t>
      </w:r>
      <w:r w:rsidRPr="00A7166A">
        <w:rPr>
          <w:sz w:val="20"/>
          <w:szCs w:val="20"/>
        </w:rPr>
        <w:br/>
        <w:t>fuera doloroso y el de otros se acompañara de placer, mo-</w:t>
      </w:r>
      <w:r w:rsidRPr="00A7166A">
        <w:rPr>
          <w:sz w:val="20"/>
          <w:szCs w:val="20"/>
        </w:rPr>
        <w:br/>
        <w:t>riríamos sin haber recogido la cien millonésima parte de</w:t>
      </w:r>
      <w:r w:rsidRPr="00A7166A">
        <w:rPr>
          <w:sz w:val="20"/>
          <w:szCs w:val="20"/>
        </w:rPr>
        <w:br/>
        <w:t>las experiencias necesarias para la conservación de nues-</w:t>
      </w:r>
      <w:r w:rsidRPr="00A7166A">
        <w:rPr>
          <w:sz w:val="20"/>
          <w:szCs w:val="20"/>
        </w:rPr>
        <w:br/>
        <w:t>tro cuerpo y para nuestro bienestar. (... )</w:t>
      </w:r>
    </w:p>
    <w:p w:rsidR="00EB345F" w:rsidRDefault="0002303A">
      <w:pPr>
        <w:pStyle w:val="Ttulo50"/>
        <w:keepNext/>
        <w:keepLines/>
        <w:shd w:val="clear" w:color="auto" w:fill="auto"/>
        <w:spacing w:before="0" w:after="234" w:line="210" w:lineRule="exact"/>
        <w:ind w:left="20"/>
        <w:jc w:val="both"/>
      </w:pPr>
      <w:bookmarkStart w:id="7" w:name="bookmark7"/>
      <w:r>
        <w:t xml:space="preserve">Relativismo </w:t>
      </w:r>
      <w:r>
        <w:rPr>
          <w:rStyle w:val="Ttulo5Sinnegrita"/>
        </w:rPr>
        <w:t xml:space="preserve">y </w:t>
      </w:r>
      <w:r>
        <w:t>moral</w:t>
      </w:r>
      <w:bookmarkEnd w:id="7"/>
    </w:p>
    <w:p w:rsidR="00EB345F" w:rsidRPr="00A7166A" w:rsidRDefault="0002303A">
      <w:pPr>
        <w:pStyle w:val="Cuerpodeltexto0"/>
        <w:shd w:val="clear" w:color="auto" w:fill="auto"/>
        <w:spacing w:before="0" w:line="240" w:lineRule="exact"/>
        <w:ind w:left="20" w:right="20" w:firstLine="320"/>
        <w:rPr>
          <w:sz w:val="20"/>
          <w:szCs w:val="20"/>
        </w:rPr>
      </w:pPr>
      <w:r w:rsidRPr="00A7166A">
        <w:rPr>
          <w:sz w:val="20"/>
          <w:szCs w:val="20"/>
        </w:rPr>
        <w:t>Como jamás he dudado de que el estado de nuestros</w:t>
      </w:r>
      <w:r w:rsidRPr="00A7166A">
        <w:rPr>
          <w:sz w:val="20"/>
          <w:szCs w:val="20"/>
        </w:rPr>
        <w:br/>
        <w:t>órganos y de nuestros sentidos tenga mucha influencia en</w:t>
      </w:r>
      <w:r w:rsidRPr="00A7166A">
        <w:rPr>
          <w:sz w:val="20"/>
          <w:szCs w:val="20"/>
        </w:rPr>
        <w:br/>
        <w:t>nuestra metafísica y en nuestra moral y que nuestras</w:t>
      </w:r>
      <w:r w:rsidRPr="00A7166A">
        <w:rPr>
          <w:sz w:val="20"/>
          <w:szCs w:val="20"/>
        </w:rPr>
        <w:br/>
        <w:t>ideas más puramente intelectuales, por así llamarlas, ten-</w:t>
      </w:r>
      <w:r w:rsidRPr="00A7166A">
        <w:rPr>
          <w:sz w:val="20"/>
          <w:szCs w:val="20"/>
        </w:rPr>
        <w:br/>
        <w:t>gan una relación muy estrecha con la conformación de</w:t>
      </w:r>
      <w:r w:rsidRPr="00A7166A">
        <w:rPr>
          <w:sz w:val="20"/>
          <w:szCs w:val="20"/>
        </w:rPr>
        <w:br/>
        <w:t>nuestro cuerpo, me dediqué a interrogar a nuestro ciego</w:t>
      </w:r>
      <w:r w:rsidRPr="00A7166A">
        <w:rPr>
          <w:sz w:val="20"/>
          <w:szCs w:val="20"/>
        </w:rPr>
        <w:br/>
        <w:t>sobre los vicios y las virtudes. Me di cuenta en primer lu-</w:t>
      </w:r>
      <w:r w:rsidRPr="00A7166A">
        <w:rPr>
          <w:sz w:val="20"/>
          <w:szCs w:val="20"/>
        </w:rPr>
        <w:br/>
        <w:t>gar que tenía una profunda aversión contra el robo; ésta</w:t>
      </w:r>
      <w:r w:rsidRPr="00A7166A">
        <w:rPr>
          <w:sz w:val="20"/>
          <w:szCs w:val="20"/>
        </w:rPr>
        <w:br/>
        <w:t>era producida por dos causas: la facilidad con que se le</w:t>
      </w:r>
      <w:r w:rsidRPr="00A7166A">
        <w:rPr>
          <w:sz w:val="20"/>
          <w:szCs w:val="20"/>
        </w:rPr>
        <w:br/>
        <w:t>podía robar sin que se diera cuenta y, aún más, quizás, de</w:t>
      </w:r>
      <w:r w:rsidRPr="00A7166A">
        <w:rPr>
          <w:sz w:val="20"/>
          <w:szCs w:val="20"/>
        </w:rPr>
        <w:br/>
        <w:t>la facilidad de ser visto cuando robaba. Sabe cuidarse del</w:t>
      </w:r>
      <w:r w:rsidRPr="00A7166A">
        <w:rPr>
          <w:sz w:val="20"/>
          <w:szCs w:val="20"/>
        </w:rPr>
        <w:br/>
        <w:t>sentido que reconoce que poseemos en ventaja sobre él y</w:t>
      </w:r>
      <w:r w:rsidRPr="00A7166A">
        <w:rPr>
          <w:sz w:val="20"/>
          <w:szCs w:val="20"/>
        </w:rPr>
        <w:br/>
        <w:t>conoce la manera de ocultar bien un robo. No le da mucha</w:t>
      </w:r>
      <w:r w:rsidRPr="00A7166A">
        <w:rPr>
          <w:sz w:val="20"/>
          <w:szCs w:val="20"/>
        </w:rPr>
        <w:br w:type="page"/>
      </w:r>
      <w:r w:rsidRPr="00A7166A">
        <w:rPr>
          <w:sz w:val="20"/>
          <w:szCs w:val="20"/>
        </w:rPr>
        <w:lastRenderedPageBreak/>
        <w:t>importancia al pudor: si no fuera por las inclemencias del</w:t>
      </w:r>
      <w:r w:rsidRPr="00A7166A">
        <w:rPr>
          <w:sz w:val="20"/>
          <w:szCs w:val="20"/>
        </w:rPr>
        <w:br/>
        <w:t>tiempo de las que nos protege la ropa, no comprendería el</w:t>
      </w:r>
      <w:r w:rsidRPr="00A7166A">
        <w:rPr>
          <w:sz w:val="20"/>
          <w:szCs w:val="20"/>
        </w:rPr>
        <w:br/>
        <w:t>uso de ésta; y confiesa con franqueza que no adivina por</w:t>
      </w:r>
      <w:r w:rsidRPr="00A7166A">
        <w:rPr>
          <w:sz w:val="20"/>
          <w:szCs w:val="20"/>
        </w:rPr>
        <w:br/>
        <w:t>qué razón cubrimos una parte del cuerpo más que otra y</w:t>
      </w:r>
      <w:r w:rsidRPr="00A7166A">
        <w:rPr>
          <w:sz w:val="20"/>
          <w:szCs w:val="20"/>
        </w:rPr>
        <w:br/>
        <w:t>menos todavía por qué extravagancia se da preferencia a</w:t>
      </w:r>
      <w:r w:rsidRPr="00A7166A">
        <w:rPr>
          <w:sz w:val="20"/>
          <w:szCs w:val="20"/>
        </w:rPr>
        <w:br/>
        <w:t>ciertas partes cuyo uso e indisposiciones exigirían llevar</w:t>
      </w:r>
      <w:r w:rsidRPr="00A7166A">
        <w:rPr>
          <w:sz w:val="20"/>
          <w:szCs w:val="20"/>
        </w:rPr>
        <w:br/>
        <w:t>descubiertas. Aunque vivamos en un siglo de espíritu filo-</w:t>
      </w:r>
      <w:r w:rsidRPr="00A7166A">
        <w:rPr>
          <w:sz w:val="20"/>
          <w:szCs w:val="20"/>
        </w:rPr>
        <w:br/>
        <w:t>sófico que nos ha liberado de gran número de prejuicios,</w:t>
      </w:r>
      <w:r w:rsidRPr="00A7166A">
        <w:rPr>
          <w:sz w:val="20"/>
          <w:szCs w:val="20"/>
        </w:rPr>
        <w:br/>
        <w:t>no creo que lleguemos a desconocer las prerrogativas del</w:t>
      </w:r>
      <w:r w:rsidRPr="00A7166A">
        <w:rPr>
          <w:sz w:val="20"/>
          <w:szCs w:val="20"/>
        </w:rPr>
        <w:br/>
        <w:t>pudor con la perfección de nuestro ciego. Para él, Dióge-</w:t>
      </w:r>
      <w:r w:rsidRPr="00A7166A">
        <w:rPr>
          <w:sz w:val="20"/>
          <w:szCs w:val="20"/>
        </w:rPr>
        <w:br/>
        <w:t>nes no habría sido un filósofo (2).</w:t>
      </w:r>
    </w:p>
    <w:p w:rsidR="00EB345F" w:rsidRPr="00A7166A" w:rsidRDefault="0002303A">
      <w:pPr>
        <w:pStyle w:val="Cuerpodeltexto0"/>
        <w:shd w:val="clear" w:color="auto" w:fill="auto"/>
        <w:spacing w:before="0" w:line="250" w:lineRule="exact"/>
        <w:ind w:left="20" w:right="20" w:firstLine="300"/>
        <w:rPr>
          <w:sz w:val="20"/>
          <w:szCs w:val="20"/>
        </w:rPr>
      </w:pPr>
      <w:r w:rsidRPr="00A7166A">
        <w:rPr>
          <w:sz w:val="20"/>
          <w:szCs w:val="20"/>
        </w:rPr>
        <w:t>Dado que de todas las demostraciones exteriores que</w:t>
      </w:r>
      <w:r w:rsidRPr="00A7166A">
        <w:rPr>
          <w:sz w:val="20"/>
          <w:szCs w:val="20"/>
        </w:rPr>
        <w:br/>
        <w:t>despiertan en nosotros la conmiseración y las ideas de do-</w:t>
      </w:r>
      <w:r w:rsidRPr="00A7166A">
        <w:rPr>
          <w:sz w:val="20"/>
          <w:szCs w:val="20"/>
        </w:rPr>
        <w:br/>
        <w:t>lor, los ciegos sólo son afectados por los quejidos, sospe-</w:t>
      </w:r>
      <w:r w:rsidRPr="00A7166A">
        <w:rPr>
          <w:sz w:val="20"/>
          <w:szCs w:val="20"/>
        </w:rPr>
        <w:br/>
        <w:t>cho que, en general, son inhumanos. ¿Qué diferencia exis-</w:t>
      </w:r>
      <w:r w:rsidRPr="00A7166A">
        <w:rPr>
          <w:sz w:val="20"/>
          <w:szCs w:val="20"/>
        </w:rPr>
        <w:br/>
        <w:t>te, para un ciego, entre un hombre que orina y otro que,</w:t>
      </w:r>
      <w:r w:rsidRPr="00A7166A">
        <w:rPr>
          <w:sz w:val="20"/>
          <w:szCs w:val="20"/>
        </w:rPr>
        <w:br/>
        <w:t>sin quejarse, se desangra? ¿Acaso nosotros mismos no de-</w:t>
      </w:r>
      <w:r w:rsidRPr="00A7166A">
        <w:rPr>
          <w:sz w:val="20"/>
          <w:szCs w:val="20"/>
        </w:rPr>
        <w:br/>
        <w:t>jamos de sentir compasión cuando la distancia y la peque-</w:t>
      </w:r>
      <w:r w:rsidRPr="00A7166A">
        <w:rPr>
          <w:sz w:val="20"/>
          <w:szCs w:val="20"/>
        </w:rPr>
        <w:br/>
        <w:t xml:space="preserve">ñez de los objetos </w:t>
      </w:r>
      <w:proofErr w:type="gramStart"/>
      <w:r w:rsidRPr="00A7166A">
        <w:rPr>
          <w:sz w:val="20"/>
          <w:szCs w:val="20"/>
        </w:rPr>
        <w:t>produce</w:t>
      </w:r>
      <w:proofErr w:type="gramEnd"/>
      <w:r w:rsidRPr="00A7166A">
        <w:rPr>
          <w:sz w:val="20"/>
          <w:szCs w:val="20"/>
        </w:rPr>
        <w:t xml:space="preserve"> el mismo efecto sobre nosotros</w:t>
      </w:r>
      <w:r w:rsidRPr="00A7166A">
        <w:rPr>
          <w:sz w:val="20"/>
          <w:szCs w:val="20"/>
        </w:rPr>
        <w:br/>
        <w:t>que la privación de la vista en los ciegos? ¡Hasta tal punto</w:t>
      </w:r>
      <w:r w:rsidRPr="00A7166A">
        <w:rPr>
          <w:sz w:val="20"/>
          <w:szCs w:val="20"/>
        </w:rPr>
        <w:br/>
        <w:t>dependen nuestras virtudes de nuestra manera de sentir y</w:t>
      </w:r>
      <w:r w:rsidRPr="00A7166A">
        <w:rPr>
          <w:sz w:val="20"/>
          <w:szCs w:val="20"/>
        </w:rPr>
        <w:br/>
        <w:t>del grado en el que las cosas exteriores nos afectan! De</w:t>
      </w:r>
      <w:r w:rsidRPr="00A7166A">
        <w:rPr>
          <w:sz w:val="20"/>
          <w:szCs w:val="20"/>
        </w:rPr>
        <w:br/>
        <w:t>esta manera, no dudo de que, sin el temor al castigo, para</w:t>
      </w:r>
      <w:r w:rsidRPr="00A7166A">
        <w:rPr>
          <w:sz w:val="20"/>
          <w:szCs w:val="20"/>
        </w:rPr>
        <w:br/>
        <w:t>mucha gente sería más fácil matar a un hombre a una dis-</w:t>
      </w:r>
      <w:r w:rsidRPr="00A7166A">
        <w:rPr>
          <w:sz w:val="20"/>
          <w:szCs w:val="20"/>
        </w:rPr>
        <w:br/>
        <w:t>tancia en que lo vieran como una golondrina que degollar</w:t>
      </w:r>
      <w:r w:rsidRPr="00A7166A">
        <w:rPr>
          <w:sz w:val="20"/>
          <w:szCs w:val="20"/>
        </w:rPr>
        <w:br/>
        <w:t>a un buey con sus manos. ¿No nos determina este mismo</w:t>
      </w:r>
      <w:r w:rsidRPr="00A7166A">
        <w:rPr>
          <w:sz w:val="20"/>
          <w:szCs w:val="20"/>
        </w:rPr>
        <w:br/>
        <w:t>principio a sentir compasión por el caballo que sufre y</w:t>
      </w:r>
      <w:r w:rsidRPr="00A7166A">
        <w:rPr>
          <w:sz w:val="20"/>
          <w:szCs w:val="20"/>
        </w:rPr>
        <w:br/>
        <w:t>aplastar a una hormiga sin escrúpulo alguno? ¡Ah, seño-</w:t>
      </w:r>
      <w:r w:rsidRPr="00A7166A">
        <w:rPr>
          <w:sz w:val="20"/>
          <w:szCs w:val="20"/>
        </w:rPr>
        <w:br/>
        <w:t>ra!, ¡cuán diferente es la moral de los ciegos de la nuestra!</w:t>
      </w:r>
      <w:r w:rsidRPr="00A7166A">
        <w:rPr>
          <w:sz w:val="20"/>
          <w:szCs w:val="20"/>
        </w:rPr>
        <w:br/>
        <w:t>¡Qué distinta de la de un ciego sería la de un sordo! ¡Qué</w:t>
      </w:r>
      <w:r w:rsidRPr="00A7166A">
        <w:rPr>
          <w:sz w:val="20"/>
          <w:szCs w:val="20"/>
        </w:rPr>
        <w:br/>
        <w:t>imperfecta —por no decir algo peor— encontraría nuestra</w:t>
      </w:r>
      <w:r w:rsidRPr="00A7166A">
        <w:rPr>
          <w:sz w:val="20"/>
          <w:szCs w:val="20"/>
        </w:rPr>
        <w:br/>
        <w:t>moral un ser que tuviera un sentido más que nosotros!</w:t>
      </w:r>
    </w:p>
    <w:p w:rsidR="00EB345F" w:rsidRPr="00A7166A" w:rsidRDefault="0002303A">
      <w:pPr>
        <w:pStyle w:val="Cuerpodeltexto0"/>
        <w:shd w:val="clear" w:color="auto" w:fill="auto"/>
        <w:spacing w:before="0" w:after="219" w:line="250" w:lineRule="exact"/>
        <w:ind w:left="20" w:right="20" w:firstLine="300"/>
        <w:rPr>
          <w:sz w:val="20"/>
          <w:szCs w:val="20"/>
        </w:rPr>
      </w:pPr>
      <w:r w:rsidRPr="00A7166A">
        <w:rPr>
          <w:sz w:val="20"/>
          <w:szCs w:val="20"/>
        </w:rPr>
        <w:t>Nuestra metafísica no concuerda tampoco con la suya.</w:t>
      </w:r>
      <w:r w:rsidRPr="00A7166A">
        <w:rPr>
          <w:sz w:val="20"/>
          <w:szCs w:val="20"/>
        </w:rPr>
        <w:br/>
      </w:r>
      <w:proofErr w:type="gramStart"/>
      <w:r w:rsidRPr="00A7166A">
        <w:rPr>
          <w:sz w:val="20"/>
          <w:szCs w:val="20"/>
        </w:rPr>
        <w:t>¡</w:t>
      </w:r>
      <w:proofErr w:type="gramEnd"/>
      <w:r w:rsidRPr="00A7166A">
        <w:rPr>
          <w:sz w:val="20"/>
          <w:szCs w:val="20"/>
        </w:rPr>
        <w:t>Cuántos principios suyos son absurdos para nosotros y</w:t>
      </w:r>
    </w:p>
    <w:p w:rsidR="00EB345F" w:rsidRDefault="0002303A">
      <w:pPr>
        <w:pStyle w:val="Cuerpodeltexto50"/>
        <w:numPr>
          <w:ilvl w:val="0"/>
          <w:numId w:val="5"/>
        </w:numPr>
        <w:shd w:val="clear" w:color="auto" w:fill="auto"/>
        <w:tabs>
          <w:tab w:val="left" w:pos="586"/>
        </w:tabs>
        <w:spacing w:before="0" w:line="202" w:lineRule="exact"/>
        <w:ind w:left="20" w:right="20" w:firstLine="300"/>
        <w:jc w:val="both"/>
      </w:pPr>
      <w:r>
        <w:t>Diógenes de Sínope (ca. 413-327 A. C</w:t>
      </w:r>
      <w:proofErr w:type="gramStart"/>
      <w:r>
        <w:t>. )</w:t>
      </w:r>
      <w:proofErr w:type="gramEnd"/>
      <w:r>
        <w:t>, filósofo de la escuela cí-</w:t>
      </w:r>
      <w:r>
        <w:br/>
        <w:t>nica, la cual se caracterizaba por el desprecio hacia las convenciones</w:t>
      </w:r>
      <w:r>
        <w:br/>
        <w:t>sociales (N. de la T. ).</w:t>
      </w:r>
      <w:r>
        <w:br w:type="page"/>
      </w:r>
    </w:p>
    <w:p w:rsidR="00EB345F" w:rsidRPr="00A7166A" w:rsidRDefault="0002303A">
      <w:pPr>
        <w:pStyle w:val="Cuerpodeltexto0"/>
        <w:shd w:val="clear" w:color="auto" w:fill="auto"/>
        <w:spacing w:before="0" w:after="424" w:line="250" w:lineRule="exact"/>
        <w:ind w:left="20" w:right="20"/>
        <w:rPr>
          <w:sz w:val="20"/>
          <w:szCs w:val="20"/>
        </w:rPr>
      </w:pPr>
      <w:r w:rsidRPr="00A7166A">
        <w:rPr>
          <w:sz w:val="20"/>
          <w:szCs w:val="20"/>
        </w:rPr>
        <w:lastRenderedPageBreak/>
        <w:t>recíprocamente</w:t>
      </w:r>
      <w:proofErr w:type="gramStart"/>
      <w:r w:rsidRPr="00A7166A">
        <w:rPr>
          <w:sz w:val="20"/>
          <w:szCs w:val="20"/>
        </w:rPr>
        <w:t>!</w:t>
      </w:r>
      <w:proofErr w:type="gramEnd"/>
      <w:r w:rsidRPr="00A7166A">
        <w:rPr>
          <w:sz w:val="20"/>
          <w:szCs w:val="20"/>
        </w:rPr>
        <w:t xml:space="preserve"> Al respecto, podría entrar en detalles que</w:t>
      </w:r>
      <w:r w:rsidRPr="00A7166A">
        <w:rPr>
          <w:sz w:val="20"/>
          <w:szCs w:val="20"/>
        </w:rPr>
        <w:br/>
        <w:t>os divertirían, sin duda, pero que cierta gente que ve crí-</w:t>
      </w:r>
      <w:r w:rsidRPr="00A7166A">
        <w:rPr>
          <w:sz w:val="20"/>
          <w:szCs w:val="20"/>
        </w:rPr>
        <w:br/>
        <w:t>menes en todo no dejaría de acusar de irreligiosos, como</w:t>
      </w:r>
      <w:r w:rsidRPr="00A7166A">
        <w:rPr>
          <w:sz w:val="20"/>
          <w:szCs w:val="20"/>
        </w:rPr>
        <w:br/>
        <w:t>si yo pudiera hacer percibir a los ciegos las cosas de ma-</w:t>
      </w:r>
      <w:r w:rsidRPr="00A7166A">
        <w:rPr>
          <w:sz w:val="20"/>
          <w:szCs w:val="20"/>
        </w:rPr>
        <w:br/>
        <w:t>nera diferente de lo que las perciben. Me limitaré a obser-</w:t>
      </w:r>
      <w:r w:rsidRPr="00A7166A">
        <w:rPr>
          <w:sz w:val="20"/>
          <w:szCs w:val="20"/>
        </w:rPr>
        <w:br/>
        <w:t>var una cosa con la que creo que todo el mundo estará de</w:t>
      </w:r>
      <w:r w:rsidRPr="00A7166A">
        <w:rPr>
          <w:sz w:val="20"/>
          <w:szCs w:val="20"/>
        </w:rPr>
        <w:br/>
        <w:t>acuerdo: ese gran razonamiento por el que se concluyen</w:t>
      </w:r>
      <w:r w:rsidRPr="00A7166A">
        <w:rPr>
          <w:sz w:val="20"/>
          <w:szCs w:val="20"/>
        </w:rPr>
        <w:br/>
        <w:t>maravillas de la naturaleza es muy débil para los ciegos.</w:t>
      </w:r>
      <w:r w:rsidRPr="00A7166A">
        <w:rPr>
          <w:sz w:val="20"/>
          <w:szCs w:val="20"/>
        </w:rPr>
        <w:br/>
        <w:t>(... ) Ese globo luminoso que avanza de Oriente a Occidente</w:t>
      </w:r>
      <w:r w:rsidRPr="00A7166A">
        <w:rPr>
          <w:sz w:val="20"/>
          <w:szCs w:val="20"/>
        </w:rPr>
        <w:br/>
        <w:t>les sorprende menos que un pequeño fuego que pueden</w:t>
      </w:r>
      <w:r w:rsidRPr="00A7166A">
        <w:rPr>
          <w:sz w:val="20"/>
          <w:szCs w:val="20"/>
        </w:rPr>
        <w:br/>
        <w:t>aumentar o disminuir: como ven la materia de manera</w:t>
      </w:r>
      <w:r w:rsidRPr="00A7166A">
        <w:rPr>
          <w:sz w:val="20"/>
          <w:szCs w:val="20"/>
        </w:rPr>
        <w:br/>
        <w:t>mucho más abstracta que nosotros, están más cerca de</w:t>
      </w:r>
      <w:r w:rsidRPr="00A7166A">
        <w:rPr>
          <w:sz w:val="20"/>
          <w:szCs w:val="20"/>
        </w:rPr>
        <w:br/>
        <w:t>creer que piensa.</w:t>
      </w:r>
    </w:p>
    <w:p w:rsidR="00EB345F" w:rsidRPr="00A7166A" w:rsidRDefault="0002303A">
      <w:pPr>
        <w:pStyle w:val="Cuerpodeltexto80"/>
        <w:shd w:val="clear" w:color="auto" w:fill="auto"/>
        <w:spacing w:after="184" w:line="245" w:lineRule="exact"/>
        <w:ind w:left="20" w:right="1880"/>
        <w:jc w:val="left"/>
        <w:rPr>
          <w:sz w:val="20"/>
          <w:szCs w:val="20"/>
        </w:rPr>
      </w:pPr>
      <w:r>
        <w:t>Rectificación sobre el tema del pudor</w:t>
      </w:r>
      <w:r>
        <w:br/>
      </w:r>
      <w:r w:rsidRPr="00A7166A">
        <w:rPr>
          <w:sz w:val="20"/>
          <w:szCs w:val="20"/>
        </w:rPr>
        <w:t xml:space="preserve">en el </w:t>
      </w:r>
      <w:r w:rsidRPr="00A7166A">
        <w:rPr>
          <w:rStyle w:val="Cuerpodeltexto8CursivaEspaciado0pto"/>
          <w:b/>
          <w:bCs/>
          <w:sz w:val="20"/>
          <w:szCs w:val="20"/>
        </w:rPr>
        <w:t>Suplemento</w:t>
      </w:r>
    </w:p>
    <w:p w:rsidR="00EB345F" w:rsidRPr="00A7166A" w:rsidRDefault="0002303A">
      <w:pPr>
        <w:pStyle w:val="Cuerpodeltexto0"/>
        <w:shd w:val="clear" w:color="auto" w:fill="auto"/>
        <w:spacing w:before="0" w:line="240" w:lineRule="exact"/>
        <w:ind w:left="20" w:right="20" w:firstLine="320"/>
        <w:rPr>
          <w:sz w:val="20"/>
          <w:szCs w:val="20"/>
        </w:rPr>
      </w:pPr>
      <w:r w:rsidRPr="00A7166A">
        <w:rPr>
          <w:sz w:val="20"/>
          <w:szCs w:val="20"/>
        </w:rPr>
        <w:t>De todas las personas privadas de la vista casi al nacer,</w:t>
      </w:r>
      <w:r w:rsidRPr="00A7166A">
        <w:rPr>
          <w:sz w:val="20"/>
          <w:szCs w:val="20"/>
        </w:rPr>
        <w:br/>
        <w:t>la más sorprendente que haya existido y existirá fue Ma-</w:t>
      </w:r>
      <w:r w:rsidRPr="00A7166A">
        <w:rPr>
          <w:sz w:val="20"/>
          <w:szCs w:val="20"/>
        </w:rPr>
        <w:br/>
        <w:t>demoiselle Mélanie de Salignac. pariente del señor de La</w:t>
      </w:r>
      <w:r w:rsidRPr="00A7166A">
        <w:rPr>
          <w:sz w:val="20"/>
          <w:szCs w:val="20"/>
        </w:rPr>
        <w:br/>
        <w:t>Fargue, teniente general del ejército del rey, anciano que</w:t>
      </w:r>
      <w:r w:rsidRPr="00A7166A">
        <w:rPr>
          <w:sz w:val="20"/>
          <w:szCs w:val="20"/>
        </w:rPr>
        <w:br/>
        <w:t>acaba de morir a la edad de noventa y un años, cubierto</w:t>
      </w:r>
      <w:r w:rsidRPr="00A7166A">
        <w:rPr>
          <w:sz w:val="20"/>
          <w:szCs w:val="20"/>
        </w:rPr>
        <w:br/>
        <w:t>de heridas y colmado de honores. Ella era hija de Madame</w:t>
      </w:r>
      <w:r w:rsidRPr="00A7166A">
        <w:rPr>
          <w:sz w:val="20"/>
          <w:szCs w:val="20"/>
        </w:rPr>
        <w:br/>
        <w:t>de Blacy, que vive todavía y que no deja pasar un día sin</w:t>
      </w:r>
      <w:r w:rsidRPr="00A7166A">
        <w:rPr>
          <w:sz w:val="20"/>
          <w:szCs w:val="20"/>
        </w:rPr>
        <w:br/>
        <w:t>lamentar la pérdida de una hija que llenaba de felicidad</w:t>
      </w:r>
      <w:r w:rsidRPr="00A7166A">
        <w:rPr>
          <w:sz w:val="20"/>
          <w:szCs w:val="20"/>
        </w:rPr>
        <w:br/>
        <w:t>su vida y provocaba la admiración de todos los que la co-</w:t>
      </w:r>
      <w:r w:rsidRPr="00A7166A">
        <w:rPr>
          <w:sz w:val="20"/>
          <w:szCs w:val="20"/>
        </w:rPr>
        <w:br/>
        <w:t>nocían. Madame de Blacy es una mujer distinguida por la</w:t>
      </w:r>
      <w:r w:rsidRPr="00A7166A">
        <w:rPr>
          <w:sz w:val="20"/>
          <w:szCs w:val="20"/>
        </w:rPr>
        <w:br/>
        <w:t>eminencia de sus cualidades morales y puede preguntár-</w:t>
      </w:r>
      <w:r w:rsidRPr="00A7166A">
        <w:rPr>
          <w:sz w:val="20"/>
          <w:szCs w:val="20"/>
        </w:rPr>
        <w:br/>
        <w:t>sele a ella sobre la veracidad de mi relato. Bajo su dictado</w:t>
      </w:r>
      <w:r w:rsidRPr="00A7166A">
        <w:rPr>
          <w:sz w:val="20"/>
          <w:szCs w:val="20"/>
        </w:rPr>
        <w:br/>
        <w:t>recojo las particularidades de la vida de Mademoiselle de</w:t>
      </w:r>
      <w:r w:rsidRPr="00A7166A">
        <w:rPr>
          <w:sz w:val="20"/>
          <w:szCs w:val="20"/>
        </w:rPr>
        <w:br/>
        <w:t>Salignac que podrían habérseme escapado durante la re-</w:t>
      </w:r>
      <w:r w:rsidRPr="00A7166A">
        <w:rPr>
          <w:sz w:val="20"/>
          <w:szCs w:val="20"/>
        </w:rPr>
        <w:br/>
        <w:t>lación que tuve con ella y con su familia en 1760 y que</w:t>
      </w:r>
      <w:r w:rsidRPr="00A7166A">
        <w:rPr>
          <w:sz w:val="20"/>
          <w:szCs w:val="20"/>
        </w:rPr>
        <w:br/>
        <w:t>duró hasta 1763, año de su muerte.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left="20" w:right="20" w:firstLine="320"/>
      </w:pPr>
      <w:r w:rsidRPr="00A7166A">
        <w:rPr>
          <w:sz w:val="20"/>
          <w:szCs w:val="20"/>
        </w:rPr>
        <w:t>Tenía gran profundidad en su razonar, una dulzura en-</w:t>
      </w:r>
      <w:r w:rsidRPr="00A7166A">
        <w:rPr>
          <w:sz w:val="20"/>
          <w:szCs w:val="20"/>
        </w:rPr>
        <w:br/>
        <w:t>cantadora, una fineza de ideas poco común e inocencia.</w:t>
      </w:r>
      <w:r w:rsidRPr="00A7166A">
        <w:rPr>
          <w:sz w:val="20"/>
          <w:szCs w:val="20"/>
        </w:rPr>
        <w:br/>
        <w:t>(... ) El sonido de la voz presentaba para ella la misma se-</w:t>
      </w:r>
      <w:r w:rsidRPr="00A7166A">
        <w:rPr>
          <w:sz w:val="20"/>
          <w:szCs w:val="20"/>
        </w:rPr>
        <w:br/>
        <w:t>ducción o repugnancia que la fisonomía para el que ve.</w:t>
      </w:r>
      <w:r>
        <w:br w:type="page"/>
      </w:r>
    </w:p>
    <w:p w:rsidR="00EB345F" w:rsidRPr="00A7166A" w:rsidRDefault="0002303A">
      <w:pPr>
        <w:pStyle w:val="Cuerpodeltexto0"/>
        <w:shd w:val="clear" w:color="auto" w:fill="auto"/>
        <w:spacing w:before="0" w:line="250" w:lineRule="exact"/>
        <w:ind w:left="40" w:right="20"/>
        <w:rPr>
          <w:sz w:val="20"/>
          <w:szCs w:val="20"/>
        </w:rPr>
      </w:pPr>
      <w:r w:rsidRPr="00A7166A">
        <w:rPr>
          <w:sz w:val="20"/>
          <w:szCs w:val="20"/>
        </w:rPr>
        <w:lastRenderedPageBreak/>
        <w:t>Uno de sus parientes, recaudador general de impuestos,</w:t>
      </w:r>
      <w:r w:rsidRPr="00A7166A">
        <w:rPr>
          <w:sz w:val="20"/>
          <w:szCs w:val="20"/>
        </w:rPr>
        <w:br/>
        <w:t>tuvo con la familia un mal proceder que ella no esperaba y</w:t>
      </w:r>
      <w:r w:rsidRPr="00A7166A">
        <w:rPr>
          <w:sz w:val="20"/>
          <w:szCs w:val="20"/>
        </w:rPr>
        <w:br/>
        <w:t xml:space="preserve">decía con sorpresa: </w:t>
      </w:r>
      <w:proofErr w:type="gramStart"/>
      <w:r w:rsidRPr="00A7166A">
        <w:rPr>
          <w:sz w:val="20"/>
          <w:szCs w:val="20"/>
        </w:rPr>
        <w:t>«¡</w:t>
      </w:r>
      <w:proofErr w:type="gramEnd"/>
      <w:r w:rsidRPr="00A7166A">
        <w:rPr>
          <w:sz w:val="20"/>
          <w:szCs w:val="20"/>
        </w:rPr>
        <w:t>Quién lo hubiera creído con una voz</w:t>
      </w:r>
      <w:r w:rsidRPr="00A7166A">
        <w:rPr>
          <w:sz w:val="20"/>
          <w:szCs w:val="20"/>
        </w:rPr>
        <w:br/>
        <w:t>tan dulce! » Cuando oía cantar, distinguía voces «morenas»</w:t>
      </w:r>
      <w:r w:rsidRPr="00A7166A">
        <w:rPr>
          <w:sz w:val="20"/>
          <w:szCs w:val="20"/>
        </w:rPr>
        <w:br/>
        <w:t>y voces «rubias».</w:t>
      </w:r>
    </w:p>
    <w:p w:rsidR="00EB345F" w:rsidRPr="00A7166A" w:rsidRDefault="0002303A">
      <w:pPr>
        <w:pStyle w:val="Cuerpodeltexto0"/>
        <w:shd w:val="clear" w:color="auto" w:fill="auto"/>
        <w:spacing w:before="0" w:line="250" w:lineRule="exact"/>
        <w:ind w:left="40" w:right="20" w:firstLine="320"/>
        <w:rPr>
          <w:sz w:val="20"/>
          <w:szCs w:val="20"/>
        </w:rPr>
      </w:pPr>
      <w:r w:rsidRPr="00A7166A">
        <w:rPr>
          <w:sz w:val="20"/>
          <w:szCs w:val="20"/>
        </w:rPr>
        <w:t>Cuando le hablaban, juzgaba la altura por la dirección</w:t>
      </w:r>
      <w:r w:rsidRPr="00A7166A">
        <w:rPr>
          <w:sz w:val="20"/>
          <w:szCs w:val="20"/>
        </w:rPr>
        <w:br/>
        <w:t>del sonido que le llegaba de arriba hacia abajo, si la per-</w:t>
      </w:r>
      <w:r w:rsidRPr="00A7166A">
        <w:rPr>
          <w:sz w:val="20"/>
          <w:szCs w:val="20"/>
        </w:rPr>
        <w:br/>
        <w:t>sona era alta, o de abajo hacia arriba, si era baja. (... )</w:t>
      </w:r>
    </w:p>
    <w:p w:rsidR="00EB345F" w:rsidRPr="00A7166A" w:rsidRDefault="0002303A">
      <w:pPr>
        <w:pStyle w:val="Cuerpodeltexto0"/>
        <w:shd w:val="clear" w:color="auto" w:fill="auto"/>
        <w:spacing w:before="0" w:line="250" w:lineRule="exact"/>
        <w:ind w:left="40" w:right="20" w:firstLine="320"/>
        <w:rPr>
          <w:sz w:val="20"/>
          <w:szCs w:val="20"/>
        </w:rPr>
      </w:pPr>
      <w:r w:rsidRPr="00A7166A">
        <w:rPr>
          <w:sz w:val="20"/>
          <w:szCs w:val="20"/>
        </w:rPr>
        <w:t>No me perdonaba haber escrito que los ciegos, priva-</w:t>
      </w:r>
      <w:r w:rsidRPr="00A7166A">
        <w:rPr>
          <w:sz w:val="20"/>
          <w:szCs w:val="20"/>
        </w:rPr>
        <w:br/>
        <w:t>dos de los síntomas del sufrimiento, debían ser crueles.</w:t>
      </w:r>
      <w:r w:rsidRPr="00A7166A">
        <w:rPr>
          <w:sz w:val="20"/>
          <w:szCs w:val="20"/>
        </w:rPr>
        <w:br/>
        <w:t>«Creéis, me decía, que vos escucháis los quejidos como</w:t>
      </w:r>
      <w:r w:rsidRPr="00A7166A">
        <w:rPr>
          <w:sz w:val="20"/>
          <w:szCs w:val="20"/>
        </w:rPr>
        <w:br/>
        <w:t>yo</w:t>
      </w:r>
      <w:proofErr w:type="gramStart"/>
      <w:r w:rsidRPr="00A7166A">
        <w:rPr>
          <w:sz w:val="20"/>
          <w:szCs w:val="20"/>
        </w:rPr>
        <w:t>?</w:t>
      </w:r>
      <w:proofErr w:type="gramEnd"/>
      <w:r w:rsidRPr="00A7166A">
        <w:rPr>
          <w:sz w:val="20"/>
          <w:szCs w:val="20"/>
        </w:rPr>
        <w:t xml:space="preserve"> —Hay desdichados que saben sufrir sin quejarse. —Yo</w:t>
      </w:r>
      <w:r w:rsidRPr="00A7166A">
        <w:rPr>
          <w:sz w:val="20"/>
          <w:szCs w:val="20"/>
        </w:rPr>
        <w:br/>
        <w:t>creo, agregaba, que enseguida lo habría adivinado y los</w:t>
      </w:r>
      <w:r w:rsidRPr="00A7166A">
        <w:rPr>
          <w:sz w:val="20"/>
          <w:szCs w:val="20"/>
        </w:rPr>
        <w:br/>
        <w:t>compadecería aún más. » (... )</w:t>
      </w:r>
    </w:p>
    <w:p w:rsidR="00EB345F" w:rsidRPr="00A7166A" w:rsidRDefault="0002303A">
      <w:pPr>
        <w:pStyle w:val="Cuerpodeltexto0"/>
        <w:shd w:val="clear" w:color="auto" w:fill="auto"/>
        <w:spacing w:before="0" w:line="250" w:lineRule="exact"/>
        <w:ind w:left="40" w:right="20" w:firstLine="320"/>
        <w:rPr>
          <w:sz w:val="20"/>
          <w:szCs w:val="20"/>
        </w:rPr>
      </w:pPr>
      <w:r w:rsidRPr="00A7166A">
        <w:rPr>
          <w:sz w:val="20"/>
          <w:szCs w:val="20"/>
        </w:rPr>
        <w:t>Tenía un sentimiento muy delicado del pudor; cuando</w:t>
      </w:r>
      <w:r w:rsidRPr="00A7166A">
        <w:rPr>
          <w:sz w:val="20"/>
          <w:szCs w:val="20"/>
        </w:rPr>
        <w:br/>
        <w:t>le preguntaba por qué, me decía: «es el efecto de las ense-</w:t>
      </w:r>
      <w:r w:rsidRPr="00A7166A">
        <w:rPr>
          <w:sz w:val="20"/>
          <w:szCs w:val="20"/>
        </w:rPr>
        <w:br/>
        <w:t>ñanzas de mi madre; tantas veces me ha repetido que la</w:t>
      </w:r>
      <w:r w:rsidRPr="00A7166A">
        <w:rPr>
          <w:sz w:val="20"/>
          <w:szCs w:val="20"/>
        </w:rPr>
        <w:br/>
        <w:t>vista de ciertas partes del cuerpo invitaba al vicio; y os</w:t>
      </w:r>
      <w:r w:rsidRPr="00A7166A">
        <w:rPr>
          <w:sz w:val="20"/>
          <w:szCs w:val="20"/>
        </w:rPr>
        <w:br/>
        <w:t>confesaré, si me atreviera, que hace poco tiempo que lo</w:t>
      </w:r>
      <w:r w:rsidRPr="00A7166A">
        <w:rPr>
          <w:sz w:val="20"/>
          <w:szCs w:val="20"/>
        </w:rPr>
        <w:br/>
        <w:t>comprendí y que tal vez ha sido necesario que dejara de</w:t>
      </w:r>
      <w:r w:rsidRPr="00A7166A">
        <w:rPr>
          <w:sz w:val="20"/>
          <w:szCs w:val="20"/>
        </w:rPr>
        <w:br/>
        <w:t>ser inocente».</w:t>
      </w:r>
    </w:p>
    <w:p w:rsidR="00EB345F" w:rsidRPr="00A7166A" w:rsidRDefault="0002303A">
      <w:pPr>
        <w:pStyle w:val="Cuerpodeltexto0"/>
        <w:shd w:val="clear" w:color="auto" w:fill="auto"/>
        <w:spacing w:before="0" w:line="250" w:lineRule="exact"/>
        <w:ind w:left="40" w:right="20" w:firstLine="320"/>
        <w:rPr>
          <w:sz w:val="20"/>
          <w:szCs w:val="20"/>
        </w:rPr>
      </w:pPr>
      <w:r w:rsidRPr="00A7166A">
        <w:rPr>
          <w:sz w:val="20"/>
          <w:szCs w:val="20"/>
        </w:rPr>
        <w:t>(... ) Era poco sensible a los encantos de la juventud y le</w:t>
      </w:r>
      <w:r w:rsidRPr="00A7166A">
        <w:rPr>
          <w:sz w:val="20"/>
          <w:szCs w:val="20"/>
        </w:rPr>
        <w:br/>
        <w:t>molestaban poco las arrugas de la vejez. Decía que sólo</w:t>
      </w:r>
      <w:r w:rsidRPr="00A7166A">
        <w:rPr>
          <w:sz w:val="20"/>
          <w:szCs w:val="20"/>
        </w:rPr>
        <w:br/>
        <w:t>podía temer las cualidades del corazón y del intelecto. Era</w:t>
      </w:r>
      <w:r w:rsidRPr="00A7166A">
        <w:rPr>
          <w:sz w:val="20"/>
          <w:szCs w:val="20"/>
        </w:rPr>
        <w:br/>
        <w:t>otra de las ventajas de carecer de la vista, sobre todo para</w:t>
      </w:r>
      <w:r w:rsidRPr="00A7166A">
        <w:rPr>
          <w:sz w:val="20"/>
          <w:szCs w:val="20"/>
        </w:rPr>
        <w:br/>
        <w:t>las mujeres. Jamás, decía, un hombre guapo me volverá</w:t>
      </w:r>
      <w:r w:rsidRPr="00A7166A">
        <w:rPr>
          <w:sz w:val="20"/>
          <w:szCs w:val="20"/>
        </w:rPr>
        <w:br/>
        <w:t>loca. (... )</w:t>
      </w:r>
    </w:p>
    <w:p w:rsidR="00EB345F" w:rsidRPr="00A7166A" w:rsidRDefault="0002303A">
      <w:pPr>
        <w:pStyle w:val="Cuerpodeltexto0"/>
        <w:shd w:val="clear" w:color="auto" w:fill="auto"/>
        <w:spacing w:before="0" w:line="250" w:lineRule="exact"/>
        <w:ind w:left="40" w:right="20" w:firstLine="320"/>
        <w:rPr>
          <w:sz w:val="20"/>
          <w:szCs w:val="20"/>
        </w:rPr>
      </w:pPr>
      <w:r w:rsidRPr="00A7166A">
        <w:rPr>
          <w:sz w:val="20"/>
          <w:szCs w:val="20"/>
        </w:rPr>
        <w:t>(La señorita Salignac) Era fatalista; pensaba que los es-</w:t>
      </w:r>
      <w:r w:rsidRPr="00A7166A">
        <w:rPr>
          <w:sz w:val="20"/>
          <w:szCs w:val="20"/>
        </w:rPr>
        <w:br/>
        <w:t>fuerzos que hacíamos para escapar a nuestro destino sólo</w:t>
      </w:r>
      <w:r w:rsidRPr="00A7166A">
        <w:rPr>
          <w:sz w:val="20"/>
          <w:szCs w:val="20"/>
        </w:rPr>
        <w:br/>
        <w:t>servían para conducirnos a él. ¿Cuáles eran sus opiniones</w:t>
      </w:r>
      <w:r w:rsidRPr="00A7166A">
        <w:rPr>
          <w:sz w:val="20"/>
          <w:szCs w:val="20"/>
        </w:rPr>
        <w:br/>
        <w:t>religiosas? Lo ignoro; era un secreto que guardaba por</w:t>
      </w:r>
      <w:r w:rsidRPr="00A7166A">
        <w:rPr>
          <w:sz w:val="20"/>
          <w:szCs w:val="20"/>
        </w:rPr>
        <w:br/>
        <w:t>respeto hacia una madre piadosa. (... )</w:t>
      </w:r>
    </w:p>
    <w:p w:rsidR="00EB345F" w:rsidRPr="00A7166A" w:rsidRDefault="0002303A">
      <w:pPr>
        <w:pStyle w:val="Cuerpodeltexto0"/>
        <w:shd w:val="clear" w:color="auto" w:fill="auto"/>
        <w:spacing w:before="0" w:line="250" w:lineRule="exact"/>
        <w:ind w:left="40" w:right="20" w:firstLine="320"/>
        <w:rPr>
          <w:sz w:val="20"/>
          <w:szCs w:val="20"/>
        </w:rPr>
      </w:pPr>
      <w:r w:rsidRPr="00A7166A">
        <w:rPr>
          <w:sz w:val="20"/>
          <w:szCs w:val="20"/>
        </w:rPr>
        <w:t>Murió a la edad de veintidós años. Con una memoria</w:t>
      </w:r>
      <w:r w:rsidRPr="00A7166A">
        <w:rPr>
          <w:sz w:val="20"/>
          <w:szCs w:val="20"/>
        </w:rPr>
        <w:br/>
        <w:t>inmensa y una sutileza que igualaba a su memoria, ¡qué</w:t>
      </w:r>
      <w:r w:rsidRPr="00A7166A">
        <w:rPr>
          <w:sz w:val="20"/>
          <w:szCs w:val="20"/>
        </w:rPr>
        <w:br/>
        <w:t>progresos no habría hecho en las ciencias si se le hubiera</w:t>
      </w:r>
      <w:r w:rsidRPr="00A7166A">
        <w:rPr>
          <w:sz w:val="20"/>
          <w:szCs w:val="20"/>
        </w:rPr>
        <w:br/>
        <w:t>concedido una vida más larga! Su madre le leía Historia y</w:t>
      </w:r>
      <w:r w:rsidRPr="00A7166A">
        <w:rPr>
          <w:sz w:val="20"/>
          <w:szCs w:val="20"/>
        </w:rPr>
        <w:br/>
        <w:t>era una ocupación igualmente útil y agradable tanto para</w:t>
      </w:r>
      <w:r w:rsidRPr="00A7166A">
        <w:rPr>
          <w:sz w:val="20"/>
          <w:szCs w:val="20"/>
        </w:rPr>
        <w:br/>
        <w:t>una como para la otra.</w:t>
      </w:r>
      <w:r w:rsidRPr="00A7166A">
        <w:rPr>
          <w:sz w:val="20"/>
          <w:szCs w:val="20"/>
        </w:rPr>
        <w:br w:type="page"/>
      </w:r>
    </w:p>
    <w:p w:rsidR="00EB345F" w:rsidRDefault="0002303A">
      <w:pPr>
        <w:pStyle w:val="Cuerpodeltexto80"/>
        <w:shd w:val="clear" w:color="auto" w:fill="auto"/>
        <w:spacing w:after="225" w:line="210" w:lineRule="exact"/>
        <w:ind w:left="20"/>
        <w:jc w:val="left"/>
      </w:pPr>
      <w:r>
        <w:lastRenderedPageBreak/>
        <w:t xml:space="preserve">Refutación de argumentos de los teólogos en la </w:t>
      </w:r>
      <w:r>
        <w:rPr>
          <w:rStyle w:val="Cuerpodeltexto8CursivaEspaciado0pto"/>
          <w:b/>
          <w:bCs/>
        </w:rPr>
        <w:t>Carta</w:t>
      </w:r>
    </w:p>
    <w:p w:rsidR="00EB345F" w:rsidRPr="00A7166A" w:rsidRDefault="0002303A">
      <w:pPr>
        <w:pStyle w:val="Cuerpodeltexto0"/>
        <w:shd w:val="clear" w:color="auto" w:fill="auto"/>
        <w:spacing w:before="0"/>
        <w:ind w:left="20" w:right="20" w:firstLine="320"/>
        <w:rPr>
          <w:sz w:val="20"/>
          <w:szCs w:val="20"/>
        </w:rPr>
      </w:pPr>
      <w:r w:rsidRPr="00A7166A">
        <w:rPr>
          <w:sz w:val="20"/>
          <w:szCs w:val="20"/>
        </w:rPr>
        <w:t>A la historia del ciego de Puisaux y de Saunderson po-</w:t>
      </w:r>
      <w:r w:rsidRPr="00A7166A">
        <w:rPr>
          <w:sz w:val="20"/>
          <w:szCs w:val="20"/>
        </w:rPr>
        <w:br/>
        <w:t>dría añadir la de Dídimo de Alejandría, Eusebio el Asiáti-</w:t>
      </w:r>
      <w:r w:rsidRPr="00A7166A">
        <w:rPr>
          <w:sz w:val="20"/>
          <w:szCs w:val="20"/>
        </w:rPr>
        <w:br/>
        <w:t>co, Nicasio de Méchlin y algunos otros que parecieron ele-</w:t>
      </w:r>
      <w:r w:rsidRPr="00A7166A">
        <w:rPr>
          <w:sz w:val="20"/>
          <w:szCs w:val="20"/>
        </w:rPr>
        <w:br/>
        <w:t>varse tanto por encima del resto de los hombres, con un</w:t>
      </w:r>
      <w:r w:rsidRPr="00A7166A">
        <w:rPr>
          <w:sz w:val="20"/>
          <w:szCs w:val="20"/>
        </w:rPr>
        <w:br/>
        <w:t>sentido menos, que los poetas habrían podido imaginar,</w:t>
      </w:r>
      <w:r w:rsidRPr="00A7166A">
        <w:rPr>
          <w:sz w:val="20"/>
          <w:szCs w:val="20"/>
        </w:rPr>
        <w:br/>
        <w:t>sin exageración, que los dioses, celosos, les habían priva-</w:t>
      </w:r>
      <w:r w:rsidRPr="00A7166A">
        <w:rPr>
          <w:sz w:val="20"/>
          <w:szCs w:val="20"/>
        </w:rPr>
        <w:br/>
        <w:t>do de él por temor a que algunos mortales fueran iguales</w:t>
      </w:r>
      <w:r w:rsidRPr="00A7166A">
        <w:rPr>
          <w:sz w:val="20"/>
          <w:szCs w:val="20"/>
        </w:rPr>
        <w:br/>
        <w:t>a ellos. Ya que, ¿acaso Tiresias, que había leído en los se-</w:t>
      </w:r>
      <w:r w:rsidRPr="00A7166A">
        <w:rPr>
          <w:sz w:val="20"/>
          <w:szCs w:val="20"/>
        </w:rPr>
        <w:br/>
        <w:t>cretos de los dioses y poseía el don de predecir el porvenir,</w:t>
      </w:r>
      <w:r w:rsidRPr="00A7166A">
        <w:rPr>
          <w:sz w:val="20"/>
          <w:szCs w:val="20"/>
        </w:rPr>
        <w:br/>
        <w:t>no era un filósofo ciego cuya memoria ha sido conservada</w:t>
      </w:r>
      <w:r w:rsidRPr="00A7166A">
        <w:rPr>
          <w:sz w:val="20"/>
          <w:szCs w:val="20"/>
        </w:rPr>
        <w:br/>
        <w:t>por los mitos? Pero volvamos a Saunderson y sigamos a</w:t>
      </w:r>
      <w:r w:rsidRPr="00A7166A">
        <w:rPr>
          <w:sz w:val="20"/>
          <w:szCs w:val="20"/>
        </w:rPr>
        <w:br/>
        <w:t>este hombre extraordinario hasta la tumba.</w:t>
      </w:r>
    </w:p>
    <w:p w:rsidR="00EB345F" w:rsidRPr="00A7166A" w:rsidRDefault="0002303A">
      <w:pPr>
        <w:pStyle w:val="Cuerpodeltexto0"/>
        <w:shd w:val="clear" w:color="auto" w:fill="auto"/>
        <w:spacing w:before="0"/>
        <w:ind w:left="20" w:right="20" w:firstLine="320"/>
        <w:rPr>
          <w:sz w:val="20"/>
          <w:szCs w:val="20"/>
        </w:rPr>
      </w:pPr>
      <w:r w:rsidRPr="00A7166A">
        <w:rPr>
          <w:sz w:val="20"/>
          <w:szCs w:val="20"/>
        </w:rPr>
        <w:t>Cuando estaba a punto de morir, llamó a un sacerdote</w:t>
      </w:r>
      <w:r w:rsidRPr="00A7166A">
        <w:rPr>
          <w:sz w:val="20"/>
          <w:szCs w:val="20"/>
        </w:rPr>
        <w:br/>
        <w:t>muy hábil, el señor Gervasio Holmes; mantuvieron juntos</w:t>
      </w:r>
      <w:r w:rsidRPr="00A7166A">
        <w:rPr>
          <w:sz w:val="20"/>
          <w:szCs w:val="20"/>
        </w:rPr>
        <w:br/>
        <w:t>un diálogo sobre la existencia de Dios del que nos quedan</w:t>
      </w:r>
      <w:r w:rsidRPr="00A7166A">
        <w:rPr>
          <w:sz w:val="20"/>
          <w:szCs w:val="20"/>
        </w:rPr>
        <w:br/>
        <w:t>algunos fragmentos que os traduciré lo mejor que pueda,</w:t>
      </w:r>
      <w:r w:rsidRPr="00A7166A">
        <w:rPr>
          <w:sz w:val="20"/>
          <w:szCs w:val="20"/>
        </w:rPr>
        <w:br/>
        <w:t>ya que vale la pena. El sacerdote comenzó objetándole las</w:t>
      </w:r>
      <w:r w:rsidRPr="00A7166A">
        <w:rPr>
          <w:sz w:val="20"/>
          <w:szCs w:val="20"/>
        </w:rPr>
        <w:br/>
        <w:t xml:space="preserve">maravillas de la naturaleza: </w:t>
      </w:r>
      <w:proofErr w:type="gramStart"/>
      <w:r w:rsidRPr="00A7166A">
        <w:rPr>
          <w:sz w:val="20"/>
          <w:szCs w:val="20"/>
        </w:rPr>
        <w:t>«¡</w:t>
      </w:r>
      <w:proofErr w:type="gramEnd"/>
      <w:r w:rsidRPr="00A7166A">
        <w:rPr>
          <w:sz w:val="20"/>
          <w:szCs w:val="20"/>
        </w:rPr>
        <w:t>Eh, señor, le decía el filósofo</w:t>
      </w:r>
      <w:r w:rsidRPr="00A7166A">
        <w:rPr>
          <w:sz w:val="20"/>
          <w:szCs w:val="20"/>
        </w:rPr>
        <w:br/>
        <w:t>ciego, dejad tranquilo todo ese bello espectáculo que ja-</w:t>
      </w:r>
      <w:r w:rsidRPr="00A7166A">
        <w:rPr>
          <w:sz w:val="20"/>
          <w:szCs w:val="20"/>
        </w:rPr>
        <w:br/>
        <w:t>más ha sido hecho para mí! Fui condenado a pasar mi</w:t>
      </w:r>
      <w:r w:rsidRPr="00A7166A">
        <w:rPr>
          <w:sz w:val="20"/>
          <w:szCs w:val="20"/>
        </w:rPr>
        <w:br/>
        <w:t>vida en las tinieblas y vos me citáis prodigios que no com-</w:t>
      </w:r>
      <w:r w:rsidRPr="00A7166A">
        <w:rPr>
          <w:sz w:val="20"/>
          <w:szCs w:val="20"/>
        </w:rPr>
        <w:br/>
        <w:t>prendo y que sólo son pruebas para vos y para los que ven</w:t>
      </w:r>
      <w:r w:rsidRPr="00A7166A">
        <w:rPr>
          <w:sz w:val="20"/>
          <w:szCs w:val="20"/>
        </w:rPr>
        <w:br/>
        <w:t>como vos. Si queréis hacerme creer en Dios, tenéis que</w:t>
      </w:r>
      <w:r w:rsidRPr="00A7166A">
        <w:rPr>
          <w:sz w:val="20"/>
          <w:szCs w:val="20"/>
        </w:rPr>
        <w:br/>
        <w:t>hacérmelo tocar.</w:t>
      </w:r>
    </w:p>
    <w:p w:rsidR="00EB345F" w:rsidRPr="00A7166A" w:rsidRDefault="0002303A">
      <w:pPr>
        <w:pStyle w:val="Cuerpodeltexto0"/>
        <w:shd w:val="clear" w:color="auto" w:fill="auto"/>
        <w:spacing w:before="0"/>
        <w:ind w:left="20" w:right="20" w:firstLine="320"/>
        <w:rPr>
          <w:sz w:val="20"/>
          <w:szCs w:val="20"/>
        </w:rPr>
      </w:pPr>
      <w:r w:rsidRPr="00A7166A">
        <w:rPr>
          <w:sz w:val="20"/>
          <w:szCs w:val="20"/>
        </w:rPr>
        <w:t>»—Señor, replicó hábilmente el sacerdote, poned las</w:t>
      </w:r>
      <w:r w:rsidRPr="00A7166A">
        <w:rPr>
          <w:sz w:val="20"/>
          <w:szCs w:val="20"/>
        </w:rPr>
        <w:br/>
        <w:t>manos sobre vos mismo y encontraréis la divinidad en el</w:t>
      </w:r>
      <w:r w:rsidRPr="00A7166A">
        <w:rPr>
          <w:sz w:val="20"/>
          <w:szCs w:val="20"/>
        </w:rPr>
        <w:br/>
        <w:t>mecanismo admirable de vuestros órganos.</w:t>
      </w:r>
    </w:p>
    <w:p w:rsidR="00EB345F" w:rsidRPr="00A7166A" w:rsidRDefault="0002303A">
      <w:pPr>
        <w:pStyle w:val="Cuerpodeltexto0"/>
        <w:shd w:val="clear" w:color="auto" w:fill="auto"/>
        <w:spacing w:before="0"/>
        <w:ind w:left="20" w:right="20" w:firstLine="320"/>
        <w:rPr>
          <w:sz w:val="20"/>
          <w:szCs w:val="20"/>
        </w:rPr>
      </w:pPr>
      <w:r w:rsidRPr="00A7166A">
        <w:rPr>
          <w:sz w:val="20"/>
          <w:szCs w:val="20"/>
        </w:rPr>
        <w:t>»—Señor Holmes, retorcó Saunderson, os lo repito,</w:t>
      </w:r>
      <w:r w:rsidRPr="00A7166A">
        <w:rPr>
          <w:sz w:val="20"/>
          <w:szCs w:val="20"/>
        </w:rPr>
        <w:br/>
        <w:t>todo esto no es tan bello para mí como para vos. Aunque</w:t>
      </w:r>
      <w:r w:rsidRPr="00A7166A">
        <w:rPr>
          <w:sz w:val="20"/>
          <w:szCs w:val="20"/>
        </w:rPr>
        <w:br/>
        <w:t>el mecanismo animal fuera tan bello como pretendéis, y</w:t>
      </w:r>
      <w:r w:rsidRPr="00A7166A">
        <w:rPr>
          <w:sz w:val="20"/>
          <w:szCs w:val="20"/>
        </w:rPr>
        <w:br/>
        <w:t>deseo creerlo ya que sois un hombre honesto incapaz de</w:t>
      </w:r>
      <w:r w:rsidRPr="00A7166A">
        <w:rPr>
          <w:sz w:val="20"/>
          <w:szCs w:val="20"/>
        </w:rPr>
        <w:br/>
        <w:t>engañarme, ¿qué tiene que ver con un ser soberanamente</w:t>
      </w:r>
      <w:r w:rsidRPr="00A7166A">
        <w:rPr>
          <w:sz w:val="20"/>
          <w:szCs w:val="20"/>
        </w:rPr>
        <w:br/>
        <w:t>inteligente? Si os sorprende es quizás porque tenéis la cos-</w:t>
      </w:r>
      <w:r w:rsidRPr="00A7166A">
        <w:rPr>
          <w:sz w:val="20"/>
          <w:szCs w:val="20"/>
        </w:rPr>
        <w:br/>
        <w:t>tumbre de considerar un prodigio todo lo que os parece</w:t>
      </w:r>
      <w:r w:rsidRPr="00A7166A">
        <w:rPr>
          <w:sz w:val="20"/>
          <w:szCs w:val="20"/>
        </w:rPr>
        <w:br/>
        <w:t>por encima de vuestras fuerzas. Tantas veces he sido un</w:t>
      </w:r>
      <w:r w:rsidRPr="00A7166A">
        <w:rPr>
          <w:sz w:val="20"/>
          <w:szCs w:val="20"/>
        </w:rPr>
        <w:br/>
        <w:t>objeto de admiración para vos que tengo una triste opi-</w:t>
      </w:r>
      <w:r w:rsidRPr="00A7166A">
        <w:rPr>
          <w:sz w:val="20"/>
          <w:szCs w:val="20"/>
        </w:rPr>
        <w:br w:type="page"/>
      </w:r>
      <w:r w:rsidRPr="00A7166A">
        <w:rPr>
          <w:sz w:val="20"/>
          <w:szCs w:val="20"/>
        </w:rPr>
        <w:lastRenderedPageBreak/>
        <w:t>nión de lo que os sorprende. He atraído de las regiones</w:t>
      </w:r>
      <w:r w:rsidRPr="00A7166A">
        <w:rPr>
          <w:sz w:val="20"/>
          <w:szCs w:val="20"/>
        </w:rPr>
        <w:br/>
        <w:t>más lejanas de Inglaterra gente que no podía comprender</w:t>
      </w:r>
      <w:r w:rsidRPr="00A7166A">
        <w:rPr>
          <w:sz w:val="20"/>
          <w:szCs w:val="20"/>
        </w:rPr>
        <w:br/>
        <w:t>cómo me dedicaba a la geometría: estaréis de acuerdo</w:t>
      </w:r>
      <w:r w:rsidRPr="00A7166A">
        <w:rPr>
          <w:sz w:val="20"/>
          <w:szCs w:val="20"/>
        </w:rPr>
        <w:br/>
        <w:t>conmigo en que esa gente no tenía una noción muy exacta</w:t>
      </w:r>
      <w:r w:rsidRPr="00A7166A">
        <w:rPr>
          <w:sz w:val="20"/>
          <w:szCs w:val="20"/>
        </w:rPr>
        <w:br/>
        <w:t>de la posibilidad de las cosas. En cuanto un fenómeno</w:t>
      </w:r>
      <w:r w:rsidRPr="00A7166A">
        <w:rPr>
          <w:sz w:val="20"/>
          <w:szCs w:val="20"/>
        </w:rPr>
        <w:br/>
        <w:t>está, según vuestra opinión, por encima del hombre, in-</w:t>
      </w:r>
      <w:r w:rsidRPr="00A7166A">
        <w:rPr>
          <w:sz w:val="20"/>
          <w:szCs w:val="20"/>
        </w:rPr>
        <w:br/>
        <w:t>mediatamente decimos “es la obra de Dios”. Nuestra vani-</w:t>
      </w:r>
      <w:r w:rsidRPr="00A7166A">
        <w:rPr>
          <w:sz w:val="20"/>
          <w:szCs w:val="20"/>
        </w:rPr>
        <w:br/>
        <w:t>dad no se contenta con menos. ¿No podríamos poner en</w:t>
      </w:r>
      <w:r w:rsidRPr="00A7166A">
        <w:rPr>
          <w:sz w:val="20"/>
          <w:szCs w:val="20"/>
        </w:rPr>
        <w:br/>
        <w:t>nuestros discursos un poco menos de orgullo y un poco</w:t>
      </w:r>
      <w:r w:rsidRPr="00A7166A">
        <w:rPr>
          <w:sz w:val="20"/>
          <w:szCs w:val="20"/>
        </w:rPr>
        <w:br/>
        <w:t>más de filosofía? Si la naturaleza nos ofrece un nudo difí-</w:t>
      </w:r>
      <w:r w:rsidRPr="00A7166A">
        <w:rPr>
          <w:sz w:val="20"/>
          <w:szCs w:val="20"/>
        </w:rPr>
        <w:br/>
        <w:t>cil de desatar, dejémoslo como está y no empleemos para</w:t>
      </w:r>
      <w:r w:rsidRPr="00A7166A">
        <w:rPr>
          <w:sz w:val="20"/>
          <w:szCs w:val="20"/>
        </w:rPr>
        <w:br/>
        <w:t>cortarlo la mano de un ser que se convierte enseguida</w:t>
      </w:r>
      <w:r w:rsidRPr="00A7166A">
        <w:rPr>
          <w:sz w:val="20"/>
          <w:szCs w:val="20"/>
        </w:rPr>
        <w:br/>
        <w:t>para nosotros en un nuevo nudo más indisoluble que el</w:t>
      </w:r>
      <w:r w:rsidRPr="00A7166A">
        <w:rPr>
          <w:sz w:val="20"/>
          <w:szCs w:val="20"/>
        </w:rPr>
        <w:br/>
        <w:t>primero. Preguntad a un Indio por qué el mundo está sus-</w:t>
      </w:r>
      <w:r w:rsidRPr="00A7166A">
        <w:rPr>
          <w:sz w:val="20"/>
          <w:szCs w:val="20"/>
        </w:rPr>
        <w:br/>
        <w:t>pendido en los aires, os responderá que lo lleva un elefan-</w:t>
      </w:r>
      <w:r w:rsidRPr="00A7166A">
        <w:rPr>
          <w:sz w:val="20"/>
          <w:szCs w:val="20"/>
        </w:rPr>
        <w:br/>
        <w:t>te en su lomo; ¿y sobre qué se apoya el elefante?, sobre</w:t>
      </w:r>
      <w:r w:rsidRPr="00A7166A">
        <w:rPr>
          <w:sz w:val="20"/>
          <w:szCs w:val="20"/>
        </w:rPr>
        <w:br/>
        <w:t>una tortuga, ¿y quién sostendrá a la tortuga?... Ese Indio</w:t>
      </w:r>
      <w:r w:rsidRPr="00A7166A">
        <w:rPr>
          <w:sz w:val="20"/>
          <w:szCs w:val="20"/>
        </w:rPr>
        <w:br/>
        <w:t>os da lástima; sin embargo, os podrían decir como a él:</w:t>
      </w:r>
      <w:r w:rsidRPr="00A7166A">
        <w:rPr>
          <w:sz w:val="20"/>
          <w:szCs w:val="20"/>
        </w:rPr>
        <w:br/>
        <w:t>Señor Holmes, amigo mío, confesad en primer lugar vues-</w:t>
      </w:r>
      <w:r w:rsidRPr="00A7166A">
        <w:rPr>
          <w:sz w:val="20"/>
          <w:szCs w:val="20"/>
        </w:rPr>
        <w:br/>
        <w:t>tra ignorancia y ahorradme el elefante y la tortuga. »</w:t>
      </w:r>
    </w:p>
    <w:p w:rsidR="00EB345F" w:rsidRPr="00A7166A" w:rsidRDefault="0002303A">
      <w:pPr>
        <w:pStyle w:val="Cuerpodeltexto0"/>
        <w:shd w:val="clear" w:color="auto" w:fill="auto"/>
        <w:spacing w:before="0"/>
        <w:ind w:left="20" w:right="20" w:firstLine="320"/>
        <w:rPr>
          <w:sz w:val="20"/>
          <w:szCs w:val="20"/>
        </w:rPr>
      </w:pPr>
      <w:r w:rsidRPr="00A7166A">
        <w:rPr>
          <w:sz w:val="20"/>
          <w:szCs w:val="20"/>
        </w:rPr>
        <w:t>Saunderson se detuvo un momento. Aparentemente, es-</w:t>
      </w:r>
      <w:r w:rsidRPr="00A7166A">
        <w:rPr>
          <w:sz w:val="20"/>
          <w:szCs w:val="20"/>
        </w:rPr>
        <w:br/>
        <w:t>peraba que el sacerdote le respondiera. Pero ¿cómo atacar</w:t>
      </w:r>
      <w:r w:rsidRPr="00A7166A">
        <w:rPr>
          <w:sz w:val="20"/>
          <w:szCs w:val="20"/>
        </w:rPr>
        <w:br/>
        <w:t>a un ciego? El señor Holmes invocó la buena opinión que</w:t>
      </w:r>
      <w:r w:rsidRPr="00A7166A">
        <w:rPr>
          <w:sz w:val="20"/>
          <w:szCs w:val="20"/>
        </w:rPr>
        <w:br/>
        <w:t>Saunderson tenía de su probidad y de la inteligencia de</w:t>
      </w:r>
      <w:r w:rsidRPr="00A7166A">
        <w:rPr>
          <w:sz w:val="20"/>
          <w:szCs w:val="20"/>
        </w:rPr>
        <w:br/>
        <w:t>Newton, de Leibniz, de Clarke y de algunos de sus compa-</w:t>
      </w:r>
      <w:r w:rsidRPr="00A7166A">
        <w:rPr>
          <w:sz w:val="20"/>
          <w:szCs w:val="20"/>
        </w:rPr>
        <w:br/>
        <w:t>triotas, los primeros genios del mundo: todos ellos se ha-</w:t>
      </w:r>
      <w:r w:rsidRPr="00A7166A">
        <w:rPr>
          <w:sz w:val="20"/>
          <w:szCs w:val="20"/>
        </w:rPr>
        <w:br/>
        <w:t>bían sentido sorprendidos por las maravillas de la naturale-</w:t>
      </w:r>
      <w:r w:rsidRPr="00A7166A">
        <w:rPr>
          <w:sz w:val="20"/>
          <w:szCs w:val="20"/>
        </w:rPr>
        <w:br/>
        <w:t>za y habían reconocido que su autor era un ser inteligente.</w:t>
      </w:r>
      <w:r w:rsidRPr="00A7166A">
        <w:rPr>
          <w:sz w:val="20"/>
          <w:szCs w:val="20"/>
        </w:rPr>
        <w:br/>
        <w:t>Era, indiscutiblemente, lo más contundente que el sacerdo-</w:t>
      </w:r>
      <w:r w:rsidRPr="00A7166A">
        <w:rPr>
          <w:sz w:val="20"/>
          <w:szCs w:val="20"/>
        </w:rPr>
        <w:br/>
        <w:t>te podía objetar a Saunderson. De esta manera, el buen cie-</w:t>
      </w:r>
      <w:r w:rsidRPr="00A7166A">
        <w:rPr>
          <w:sz w:val="20"/>
          <w:szCs w:val="20"/>
        </w:rPr>
        <w:br/>
        <w:t>go admitió que sería temerario negar lo que un hombre</w:t>
      </w:r>
      <w:r w:rsidRPr="00A7166A">
        <w:rPr>
          <w:sz w:val="20"/>
          <w:szCs w:val="20"/>
        </w:rPr>
        <w:br/>
        <w:t>como Newton no había desdeñado admitir: dijo, sin embar-</w:t>
      </w:r>
      <w:r w:rsidRPr="00A7166A">
        <w:rPr>
          <w:sz w:val="20"/>
          <w:szCs w:val="20"/>
        </w:rPr>
        <w:br/>
        <w:t>go, al sacerdote que el testimonio de Newton no era tan</w:t>
      </w:r>
      <w:r w:rsidRPr="00A7166A">
        <w:rPr>
          <w:sz w:val="20"/>
          <w:szCs w:val="20"/>
        </w:rPr>
        <w:br/>
        <w:t>concluyente para él como el de la naturaleza entera para</w:t>
      </w:r>
      <w:r w:rsidRPr="00A7166A">
        <w:rPr>
          <w:sz w:val="20"/>
          <w:szCs w:val="20"/>
        </w:rPr>
        <w:br/>
        <w:t>Newton; y que Newton creía en la palabra de Dios, mientras</w:t>
      </w:r>
      <w:r w:rsidRPr="00A7166A">
        <w:rPr>
          <w:sz w:val="20"/>
          <w:szCs w:val="20"/>
        </w:rPr>
        <w:br/>
        <w:t>que él se hallaba reducido a creer en la palabra de Newton.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proofErr w:type="gramStart"/>
      <w:r w:rsidRPr="00A7166A">
        <w:rPr>
          <w:sz w:val="20"/>
          <w:szCs w:val="20"/>
        </w:rPr>
        <w:t>«¡</w:t>
      </w:r>
      <w:proofErr w:type="gramEnd"/>
      <w:r w:rsidRPr="00A7166A">
        <w:rPr>
          <w:sz w:val="20"/>
          <w:szCs w:val="20"/>
        </w:rPr>
        <w:t>Considerad, señor Holmes, agregó, cuánta confianza</w:t>
      </w:r>
      <w:r w:rsidRPr="00A7166A">
        <w:rPr>
          <w:sz w:val="20"/>
          <w:szCs w:val="20"/>
        </w:rPr>
        <w:br/>
        <w:t>debo tener en vuestra palabra y en la de Newton! No veo</w:t>
      </w:r>
      <w:r>
        <w:br w:type="page"/>
      </w:r>
      <w:r>
        <w:rPr>
          <w:rStyle w:val="Cdigodebarras"/>
        </w:rPr>
        <w:lastRenderedPageBreak/>
        <w:t>nada; sin embargo, admito que todo tiene un orden admi-</w:t>
      </w:r>
      <w:r>
        <w:rPr>
          <w:rStyle w:val="Cdigodebarras"/>
        </w:rPr>
        <w:br/>
        <w:t>rable, pero espero que no exijáis aún más. Os doy la razón</w:t>
      </w:r>
      <w:r>
        <w:rPr>
          <w:rStyle w:val="Cdigodebarras"/>
        </w:rPr>
        <w:br/>
        <w:t>sobre el estado actual del universo para obtener, en contra-</w:t>
      </w:r>
      <w:r>
        <w:rPr>
          <w:rStyle w:val="Cdigodebarras"/>
        </w:rPr>
        <w:br/>
        <w:t>partida, la libertad de pensar lo que me plazca sobre su an-</w:t>
      </w:r>
      <w:r>
        <w:rPr>
          <w:rStyle w:val="Cdigodebarras"/>
        </w:rPr>
        <w:br/>
        <w:t xml:space="preserve">tiguo y primer estado, sobre el cual sois tan </w:t>
      </w:r>
      <w:proofErr w:type="gramStart"/>
      <w:r>
        <w:rPr>
          <w:rStyle w:val="Cdigodebarras"/>
        </w:rPr>
        <w:t>ciego</w:t>
      </w:r>
      <w:proofErr w:type="gramEnd"/>
      <w:r>
        <w:rPr>
          <w:rStyle w:val="Cdigodebarras"/>
        </w:rPr>
        <w:t xml:space="preserve"> como yo.</w:t>
      </w:r>
      <w:r>
        <w:rPr>
          <w:rStyle w:val="Cdigodebarras"/>
        </w:rPr>
        <w:br/>
        <w:t>Aquí no tenéis testigos para oponerme y vuestros ojos no os</w:t>
      </w:r>
      <w:r>
        <w:rPr>
          <w:rStyle w:val="Cdigodebarras"/>
        </w:rPr>
        <w:br/>
        <w:t>son de ninguna ayuda. Imaginad, pues, si queréis, que el</w:t>
      </w:r>
      <w:r>
        <w:rPr>
          <w:rStyle w:val="Cdigodebarras"/>
        </w:rPr>
        <w:br/>
        <w:t>orden que os sorprende ha existido siempre, pero dejadme</w:t>
      </w:r>
      <w:r>
        <w:rPr>
          <w:rStyle w:val="Cdigodebarras"/>
        </w:rPr>
        <w:br/>
        <w:t>creer que no es así; y que si nos remontáramos al surgi-</w:t>
      </w:r>
      <w:r>
        <w:rPr>
          <w:rStyle w:val="Cdigodebarras"/>
        </w:rPr>
        <w:br/>
        <w:t>miento de las cosas y de los tiempos y sintiéramos la mate-</w:t>
      </w:r>
      <w:r>
        <w:rPr>
          <w:rStyle w:val="Cdigodebarras"/>
        </w:rPr>
        <w:br/>
        <w:t>ria moverse y el caos ordenarse, encontraríamos una multi-</w:t>
      </w:r>
      <w:r>
        <w:rPr>
          <w:rStyle w:val="Cdigodebarras"/>
        </w:rPr>
        <w:br/>
        <w:t>tud de seres informes entre unos pocos bien organizados.</w:t>
      </w:r>
      <w:r>
        <w:rPr>
          <w:rStyle w:val="Cdigodebarras"/>
        </w:rPr>
        <w:br/>
        <w:t>Si no tengo nada que objetaros sobre la condición presente</w:t>
      </w:r>
      <w:r>
        <w:rPr>
          <w:rStyle w:val="Cdigodebarras"/>
        </w:rPr>
        <w:br/>
        <w:t>de las cosas, puedo al menos interrogaros sobre su condi-</w:t>
      </w:r>
      <w:r>
        <w:rPr>
          <w:rStyle w:val="Cdigodebarras"/>
        </w:rPr>
        <w:br/>
        <w:t>ción pasada. Puedo preguntaros, por ejemplo, quién os ha</w:t>
      </w:r>
      <w:r>
        <w:rPr>
          <w:rStyle w:val="Cdigodebarras"/>
        </w:rPr>
        <w:br/>
        <w:t xml:space="preserve">dicho, a vos, </w:t>
      </w:r>
      <w:r w:rsidRPr="0002303A">
        <w:rPr>
          <w:rStyle w:val="Cdigodebarras"/>
        </w:rPr>
        <w:t xml:space="preserve">a Leibniz, a Clarke </w:t>
      </w:r>
      <w:r>
        <w:rPr>
          <w:rStyle w:val="Cdigodebarras"/>
        </w:rPr>
        <w:t xml:space="preserve">y </w:t>
      </w:r>
      <w:r w:rsidRPr="0002303A">
        <w:rPr>
          <w:rStyle w:val="Cdigodebarras"/>
        </w:rPr>
        <w:t xml:space="preserve">a Newton, </w:t>
      </w:r>
      <w:r>
        <w:rPr>
          <w:rStyle w:val="Cdigodebarras"/>
        </w:rPr>
        <w:t>que en los pri-</w:t>
      </w:r>
      <w:r>
        <w:rPr>
          <w:rStyle w:val="Cdigodebarras"/>
        </w:rPr>
        <w:br/>
        <w:t>meros instantes de la formación de los animales unos no</w:t>
      </w:r>
      <w:r>
        <w:rPr>
          <w:rStyle w:val="Cdigodebarras"/>
        </w:rPr>
        <w:br/>
        <w:t>carecían de cabeza y otros de pies. Puedo sostener que</w:t>
      </w:r>
      <w:r>
        <w:rPr>
          <w:rStyle w:val="Cdigodebarras"/>
        </w:rPr>
        <w:br/>
        <w:t>unos no tenían estómago y los otros no poseían intestinos;</w:t>
      </w:r>
      <w:r>
        <w:rPr>
          <w:rStyle w:val="Cdigodebarras"/>
        </w:rPr>
        <w:br/>
        <w:t>que a los que un estómago, un paladar y unos dientes pare-</w:t>
      </w:r>
      <w:r>
        <w:rPr>
          <w:rStyle w:val="Cdigodebarras"/>
        </w:rPr>
        <w:br/>
        <w:t>cían prometer larga duración, murieron por algún defecto</w:t>
      </w:r>
      <w:r>
        <w:rPr>
          <w:rStyle w:val="Cdigodebarras"/>
        </w:rPr>
        <w:br/>
        <w:t>del corazón o de los pulmones; que los monstruos se extin-</w:t>
      </w:r>
      <w:r>
        <w:rPr>
          <w:rStyle w:val="Cdigodebarras"/>
        </w:rPr>
        <w:br/>
        <w:t>guieron sucesivamente; que todas las combinaciones defec-</w:t>
      </w:r>
      <w:r>
        <w:rPr>
          <w:rStyle w:val="Cdigodebarras"/>
        </w:rPr>
        <w:br/>
        <w:t>tuosas de la materia desaparecieron y sólo quedaron aque-</w:t>
      </w:r>
      <w:r>
        <w:rPr>
          <w:rStyle w:val="Cdigodebarras"/>
        </w:rPr>
        <w:br/>
        <w:t>llas cuyo mecanismo no implicaba ninguna contradicción</w:t>
      </w:r>
      <w:r>
        <w:rPr>
          <w:rStyle w:val="Cdigodebarras"/>
        </w:rPr>
        <w:br/>
        <w:t>importante y podían subsistir por sí mismas y perpetuarse.</w:t>
      </w:r>
    </w:p>
    <w:p w:rsidR="00EB345F" w:rsidRDefault="0002303A">
      <w:pPr>
        <w:pStyle w:val="Cdigodebarras0"/>
        <w:shd w:val="clear" w:color="auto" w:fill="auto"/>
        <w:spacing w:line="245" w:lineRule="exact"/>
        <w:ind w:left="20" w:right="20" w:firstLine="320"/>
        <w:jc w:val="both"/>
      </w:pPr>
      <w:r>
        <w:t>»Supuesto esto, si el primer hombre hubiera tenido la</w:t>
      </w:r>
      <w:r>
        <w:br/>
        <w:t>laringe cerrada, le hubieran faltado los alimentos necesa-</w:t>
      </w:r>
      <w:r>
        <w:br/>
        <w:t>rios, hubiera carecido de órganos reproductores, no hu-</w:t>
      </w:r>
      <w:r>
        <w:br/>
        <w:t>biera encontrado compañera o se hubiera acoplado a otra</w:t>
      </w:r>
      <w:r>
        <w:br/>
        <w:t xml:space="preserve">especie, señor </w:t>
      </w:r>
      <w:r w:rsidRPr="0002303A">
        <w:t xml:space="preserve">Holmes, </w:t>
      </w:r>
      <w:r>
        <w:t>¿en qué se hubiera convertido el</w:t>
      </w:r>
      <w:r>
        <w:br/>
        <w:t>género humano? Habría sido incluido en la depuración ge-</w:t>
      </w:r>
      <w:r>
        <w:br/>
        <w:t>neral del universo; y ese ser orgulloso que se llama hom-</w:t>
      </w:r>
      <w:r>
        <w:br/>
        <w:t>bre, disuelto y disperso entre las moléculas de la materia,</w:t>
      </w:r>
      <w:r>
        <w:br/>
        <w:t>habría quedado, quizás para siempre, entre el número de</w:t>
      </w:r>
      <w:r>
        <w:br/>
        <w:t>los posibles. » (... )</w:t>
      </w:r>
    </w:p>
    <w:p w:rsidR="00EB345F" w:rsidRPr="00A7166A" w:rsidRDefault="0002303A">
      <w:pPr>
        <w:pStyle w:val="Cdigodebarras0"/>
        <w:shd w:val="clear" w:color="auto" w:fill="auto"/>
        <w:spacing w:line="245" w:lineRule="exact"/>
        <w:ind w:left="20" w:right="20" w:firstLine="320"/>
        <w:jc w:val="both"/>
      </w:pPr>
      <w:r>
        <w:t>Luego, tomando un tono más firme, agregó: «Mi hipóte-</w:t>
      </w:r>
      <w:r>
        <w:br/>
        <w:t>sis es, pues, que en el comienzo en que la materia en fer-</w:t>
      </w:r>
      <w:r>
        <w:br w:type="page"/>
      </w:r>
      <w:r w:rsidRPr="00A7166A">
        <w:rPr>
          <w:rStyle w:val="Cuerpodeltexto"/>
          <w:sz w:val="20"/>
          <w:szCs w:val="20"/>
        </w:rPr>
        <w:lastRenderedPageBreak/>
        <w:t>mentación hacía surgir el universo, mis semejantes eran</w:t>
      </w:r>
      <w:r w:rsidRPr="00A7166A">
        <w:rPr>
          <w:rStyle w:val="Cuerpodeltexto"/>
          <w:sz w:val="20"/>
          <w:szCs w:val="20"/>
        </w:rPr>
        <w:br/>
        <w:t>bastante comunes. Pero ¿por qué no aseguraría de los</w:t>
      </w:r>
      <w:r w:rsidRPr="00A7166A">
        <w:rPr>
          <w:rStyle w:val="Cuerpodeltexto"/>
          <w:sz w:val="20"/>
          <w:szCs w:val="20"/>
        </w:rPr>
        <w:br/>
        <w:t>mundos lo que creo de los animales? ¿Cuántos mundos de-</w:t>
      </w:r>
      <w:r w:rsidRPr="00A7166A">
        <w:rPr>
          <w:rStyle w:val="Cuerpodeltexto"/>
          <w:sz w:val="20"/>
          <w:szCs w:val="20"/>
        </w:rPr>
        <w:br/>
        <w:t>fectuosos y fallidos se han disipado, se vuelven a formar y</w:t>
      </w:r>
      <w:r w:rsidRPr="00A7166A">
        <w:rPr>
          <w:rStyle w:val="Cuerpodeltexto"/>
          <w:sz w:val="20"/>
          <w:szCs w:val="20"/>
        </w:rPr>
        <w:br/>
        <w:t>se disipan quizás a cada instante en espacios lejanos que</w:t>
      </w:r>
      <w:r w:rsidRPr="00A7166A">
        <w:rPr>
          <w:rStyle w:val="Cuerpodeltexto"/>
          <w:sz w:val="20"/>
          <w:szCs w:val="20"/>
        </w:rPr>
        <w:br/>
        <w:t>yo no puedo tocar y vos no podéis ver, pero en los que el</w:t>
      </w:r>
      <w:r w:rsidRPr="00A7166A">
        <w:rPr>
          <w:rStyle w:val="Cuerpodeltexto"/>
          <w:sz w:val="20"/>
          <w:szCs w:val="20"/>
        </w:rPr>
        <w:br/>
        <w:t>movimiento continúa y continuará combinando cúmulos de</w:t>
      </w:r>
      <w:r w:rsidRPr="00A7166A">
        <w:rPr>
          <w:rStyle w:val="Cuerpodeltexto"/>
          <w:sz w:val="20"/>
          <w:szCs w:val="20"/>
        </w:rPr>
        <w:br/>
        <w:t>materia hasta que hayan conseguido algún orden en el que</w:t>
      </w:r>
      <w:r w:rsidRPr="00A7166A">
        <w:rPr>
          <w:rStyle w:val="Cuerpodeltexto"/>
          <w:sz w:val="20"/>
          <w:szCs w:val="20"/>
        </w:rPr>
        <w:br/>
        <w:t>puedan perseverar? ¡Oh, filósofos!, transportaos conmigo a</w:t>
      </w:r>
      <w:r w:rsidRPr="00A7166A">
        <w:rPr>
          <w:rStyle w:val="Cuerpodeltexto"/>
          <w:sz w:val="20"/>
          <w:szCs w:val="20"/>
        </w:rPr>
        <w:br/>
        <w:t>los confines de este universo, más allá de donde toco y de</w:t>
      </w:r>
      <w:r w:rsidRPr="00A7166A">
        <w:rPr>
          <w:rStyle w:val="Cuerpodeltexto"/>
          <w:sz w:val="20"/>
          <w:szCs w:val="20"/>
        </w:rPr>
        <w:br/>
        <w:t>donde veis seres organizados, pasead en este nuevo océa-</w:t>
      </w:r>
      <w:r w:rsidRPr="00A7166A">
        <w:rPr>
          <w:rStyle w:val="Cuerpodeltexto"/>
          <w:sz w:val="20"/>
          <w:szCs w:val="20"/>
        </w:rPr>
        <w:br/>
        <w:t>no y buscad a través de su agitación irregular algunos ves-</w:t>
      </w:r>
      <w:r w:rsidRPr="00A7166A">
        <w:rPr>
          <w:rStyle w:val="Cuerpodeltexto"/>
          <w:sz w:val="20"/>
          <w:szCs w:val="20"/>
        </w:rPr>
        <w:br/>
        <w:t>tigios de ese ser inteligente cuya sabiduría admiráis.</w:t>
      </w:r>
    </w:p>
    <w:p w:rsidR="00EB345F" w:rsidRPr="00A7166A" w:rsidRDefault="0002303A">
      <w:pPr>
        <w:pStyle w:val="Cuerpodeltexto0"/>
        <w:shd w:val="clear" w:color="auto" w:fill="auto"/>
        <w:spacing w:before="0"/>
        <w:ind w:left="20" w:right="20" w:firstLine="320"/>
        <w:rPr>
          <w:sz w:val="20"/>
          <w:szCs w:val="20"/>
        </w:rPr>
      </w:pPr>
      <w:r w:rsidRPr="00A7166A">
        <w:rPr>
          <w:sz w:val="20"/>
          <w:szCs w:val="20"/>
        </w:rPr>
        <w:t>»Pero ¿para qué sacaros de vuestro medio? ¿Qué es</w:t>
      </w:r>
      <w:r w:rsidRPr="00A7166A">
        <w:rPr>
          <w:sz w:val="20"/>
          <w:szCs w:val="20"/>
        </w:rPr>
        <w:br/>
        <w:t>este mundo, señor Holmes? Un compuesto sometido a</w:t>
      </w:r>
      <w:r w:rsidRPr="00A7166A">
        <w:rPr>
          <w:sz w:val="20"/>
          <w:szCs w:val="20"/>
        </w:rPr>
        <w:br/>
        <w:t xml:space="preserve">cambios que indican una tendencia </w:t>
      </w:r>
      <w:proofErr w:type="gramStart"/>
      <w:r w:rsidRPr="00A7166A">
        <w:rPr>
          <w:sz w:val="20"/>
          <w:szCs w:val="20"/>
        </w:rPr>
        <w:t>continua</w:t>
      </w:r>
      <w:proofErr w:type="gramEnd"/>
      <w:r w:rsidRPr="00A7166A">
        <w:rPr>
          <w:sz w:val="20"/>
          <w:szCs w:val="20"/>
        </w:rPr>
        <w:t xml:space="preserve"> a la destruc-</w:t>
      </w:r>
      <w:r w:rsidRPr="00A7166A">
        <w:rPr>
          <w:sz w:val="20"/>
          <w:szCs w:val="20"/>
        </w:rPr>
        <w:br/>
        <w:t>ción; una sucesión rápida de seres que se siguen unos a</w:t>
      </w:r>
      <w:r w:rsidRPr="00A7166A">
        <w:rPr>
          <w:sz w:val="20"/>
          <w:szCs w:val="20"/>
        </w:rPr>
        <w:br/>
        <w:t>otros, se empujan y desaparecen: una simetría pasajera,</w:t>
      </w:r>
      <w:r w:rsidRPr="00A7166A">
        <w:rPr>
          <w:sz w:val="20"/>
          <w:szCs w:val="20"/>
        </w:rPr>
        <w:br/>
        <w:t>un orden momentáneo. Os reprochaba hace un momento</w:t>
      </w:r>
      <w:r w:rsidRPr="00A7166A">
        <w:rPr>
          <w:sz w:val="20"/>
          <w:szCs w:val="20"/>
        </w:rPr>
        <w:br/>
        <w:t>que estimabais la perfección de las cosas por vuestra ca-</w:t>
      </w:r>
      <w:r w:rsidRPr="00A7166A">
        <w:rPr>
          <w:sz w:val="20"/>
          <w:szCs w:val="20"/>
        </w:rPr>
        <w:br/>
        <w:t>pacidad; podría acusaros ahora de medir su duración por</w:t>
      </w:r>
      <w:r w:rsidRPr="00A7166A">
        <w:rPr>
          <w:sz w:val="20"/>
          <w:szCs w:val="20"/>
        </w:rPr>
        <w:br/>
        <w:t>la de vuestra vida. Juzgáis sobre la existencia sucesiva del</w:t>
      </w:r>
      <w:r w:rsidRPr="00A7166A">
        <w:rPr>
          <w:sz w:val="20"/>
          <w:szCs w:val="20"/>
        </w:rPr>
        <w:br/>
        <w:t>mundo como la efímera mosca del vuestro. El mundo es</w:t>
      </w:r>
      <w:r w:rsidRPr="00A7166A">
        <w:rPr>
          <w:sz w:val="20"/>
          <w:szCs w:val="20"/>
        </w:rPr>
        <w:br/>
        <w:t>eterno para vos, como vos sois eterno para el ser que sólo</w:t>
      </w:r>
      <w:r w:rsidRPr="00A7166A">
        <w:rPr>
          <w:sz w:val="20"/>
          <w:szCs w:val="20"/>
        </w:rPr>
        <w:br/>
        <w:t>vive un instante: incluso el insecto es más razonable que</w:t>
      </w:r>
      <w:r w:rsidRPr="00A7166A">
        <w:rPr>
          <w:sz w:val="20"/>
          <w:szCs w:val="20"/>
        </w:rPr>
        <w:br/>
        <w:t>vos. ¡Qué serie prodigiosa de generaciones de efímeros da</w:t>
      </w:r>
      <w:r w:rsidRPr="00A7166A">
        <w:rPr>
          <w:sz w:val="20"/>
          <w:szCs w:val="20"/>
        </w:rPr>
        <w:br/>
        <w:t>testimonio de vuestra eternidad! ¡Qué tradición inmensa!</w:t>
      </w:r>
      <w:r w:rsidRPr="00A7166A">
        <w:rPr>
          <w:sz w:val="20"/>
          <w:szCs w:val="20"/>
        </w:rPr>
        <w:br/>
        <w:t>Sin embargo, pasaremos todos sin que se pueda fijar ni la</w:t>
      </w:r>
      <w:r w:rsidRPr="00A7166A">
        <w:rPr>
          <w:sz w:val="20"/>
          <w:szCs w:val="20"/>
        </w:rPr>
        <w:br/>
        <w:t>extensión real que ocupamos ni el tiempo preciso que ha-</w:t>
      </w:r>
      <w:r w:rsidRPr="00A7166A">
        <w:rPr>
          <w:sz w:val="20"/>
          <w:szCs w:val="20"/>
        </w:rPr>
        <w:br/>
        <w:t>bremos durado. El tiempo, la materia y el espacio quizás</w:t>
      </w:r>
      <w:r w:rsidRPr="00A7166A">
        <w:rPr>
          <w:sz w:val="20"/>
          <w:szCs w:val="20"/>
        </w:rPr>
        <w:br/>
        <w:t>sólo son un punto. »</w:t>
      </w:r>
    </w:p>
    <w:p w:rsidR="00EB345F" w:rsidRPr="00A7166A" w:rsidRDefault="0002303A">
      <w:pPr>
        <w:pStyle w:val="Cuerpodeltexto0"/>
        <w:shd w:val="clear" w:color="auto" w:fill="auto"/>
        <w:spacing w:before="0"/>
        <w:ind w:left="20" w:right="20" w:firstLine="320"/>
        <w:rPr>
          <w:sz w:val="20"/>
          <w:szCs w:val="20"/>
        </w:rPr>
      </w:pPr>
      <w:r w:rsidRPr="00A7166A">
        <w:rPr>
          <w:sz w:val="20"/>
          <w:szCs w:val="20"/>
        </w:rPr>
        <w:t>Saunderson se agitó en este diálogo un poco más de lo</w:t>
      </w:r>
      <w:r w:rsidRPr="00A7166A">
        <w:rPr>
          <w:sz w:val="20"/>
          <w:szCs w:val="20"/>
        </w:rPr>
        <w:br/>
        <w:t>que su estado le permitía. Le sobrevino un acceso de deli-</w:t>
      </w:r>
      <w:r w:rsidRPr="00A7166A">
        <w:rPr>
          <w:sz w:val="20"/>
          <w:szCs w:val="20"/>
        </w:rPr>
        <w:br/>
        <w:t>rio que duró algunas horas y del que sólo salió para excla-</w:t>
      </w:r>
      <w:r w:rsidRPr="00A7166A">
        <w:rPr>
          <w:sz w:val="20"/>
          <w:szCs w:val="20"/>
        </w:rPr>
        <w:br/>
        <w:t xml:space="preserve">mar: </w:t>
      </w:r>
      <w:proofErr w:type="gramStart"/>
      <w:r w:rsidRPr="00A7166A">
        <w:rPr>
          <w:sz w:val="20"/>
          <w:szCs w:val="20"/>
        </w:rPr>
        <w:t>«¡</w:t>
      </w:r>
      <w:proofErr w:type="gramEnd"/>
      <w:r w:rsidRPr="00A7166A">
        <w:rPr>
          <w:sz w:val="20"/>
          <w:szCs w:val="20"/>
        </w:rPr>
        <w:t>Oh, Dios de Clarke y de Newton, apiádate de mí! »,</w:t>
      </w:r>
      <w:r w:rsidRPr="00A7166A">
        <w:rPr>
          <w:sz w:val="20"/>
          <w:szCs w:val="20"/>
        </w:rPr>
        <w:br/>
        <w:t>y murió.</w:t>
      </w:r>
    </w:p>
    <w:p w:rsidR="00EB345F" w:rsidRPr="00A7166A" w:rsidRDefault="0002303A">
      <w:pPr>
        <w:pStyle w:val="Cuerpodeltexto0"/>
        <w:shd w:val="clear" w:color="auto" w:fill="auto"/>
        <w:spacing w:before="0"/>
        <w:ind w:left="20" w:firstLine="320"/>
        <w:rPr>
          <w:sz w:val="20"/>
          <w:szCs w:val="20"/>
        </w:rPr>
      </w:pPr>
      <w:r w:rsidRPr="00A7166A">
        <w:rPr>
          <w:sz w:val="20"/>
          <w:szCs w:val="20"/>
        </w:rPr>
        <w:t>Así terminó sus días Saunderson.</w:t>
      </w:r>
      <w:r w:rsidRPr="00A7166A">
        <w:rPr>
          <w:sz w:val="20"/>
          <w:szCs w:val="20"/>
        </w:rPr>
        <w:br w:type="page"/>
      </w:r>
    </w:p>
    <w:p w:rsidR="00EB345F" w:rsidRDefault="0002303A">
      <w:pPr>
        <w:pStyle w:val="Ttulo40"/>
        <w:keepNext/>
        <w:keepLines/>
        <w:shd w:val="clear" w:color="auto" w:fill="auto"/>
        <w:spacing w:after="147" w:line="240" w:lineRule="exact"/>
        <w:ind w:right="20"/>
      </w:pPr>
      <w:bookmarkStart w:id="8" w:name="bookmark8"/>
      <w:r>
        <w:rPr>
          <w:rStyle w:val="Ttulo41"/>
          <w:b/>
          <w:bCs/>
        </w:rPr>
        <w:lastRenderedPageBreak/>
        <w:t>EL CIEGO DE LA MONTAÑA (3)</w:t>
      </w:r>
      <w:bookmarkEnd w:id="8"/>
    </w:p>
    <w:p w:rsidR="00EB345F" w:rsidRDefault="0002303A">
      <w:pPr>
        <w:pStyle w:val="Cuerpodeltexto50"/>
        <w:shd w:val="clear" w:color="auto" w:fill="auto"/>
        <w:spacing w:before="0" w:after="464" w:line="254" w:lineRule="exact"/>
        <w:ind w:left="1720" w:right="20" w:firstLine="0"/>
        <w:jc w:val="right"/>
      </w:pPr>
      <w:r>
        <w:rPr>
          <w:rStyle w:val="Cuerpodeltexto510pto"/>
        </w:rPr>
        <w:t xml:space="preserve">De </w:t>
      </w:r>
      <w:r>
        <w:rPr>
          <w:rStyle w:val="Cuerpodeltexto53"/>
        </w:rPr>
        <w:t>Corneille-Franqois de Nelis,</w:t>
      </w:r>
      <w:r>
        <w:rPr>
          <w:rStyle w:val="Cuerpodeltexto53"/>
        </w:rPr>
        <w:br/>
      </w:r>
      <w:r>
        <w:rPr>
          <w:rStyle w:val="Cuerpodeltexto510pto"/>
        </w:rPr>
        <w:t>Obispo de Anvers</w:t>
      </w:r>
    </w:p>
    <w:p w:rsidR="00EB345F" w:rsidRDefault="0002303A">
      <w:pPr>
        <w:pStyle w:val="Cuerpodeltexto0"/>
        <w:shd w:val="clear" w:color="auto" w:fill="auto"/>
        <w:spacing w:before="0" w:after="175" w:line="200" w:lineRule="exact"/>
        <w:ind w:left="20"/>
        <w:jc w:val="left"/>
      </w:pPr>
      <w:r>
        <w:rPr>
          <w:rStyle w:val="Cuerpodeltexto10pto0"/>
        </w:rPr>
        <w:t>AVISO DEL TRADUCTOR</w:t>
      </w:r>
    </w:p>
    <w:p w:rsidR="00EB345F" w:rsidRDefault="0002303A">
      <w:pPr>
        <w:pStyle w:val="Cuerpodeltexto90"/>
        <w:shd w:val="clear" w:color="auto" w:fill="auto"/>
        <w:spacing w:after="0" w:line="235" w:lineRule="exact"/>
        <w:ind w:left="20" w:right="20" w:firstLine="300"/>
      </w:pPr>
      <w:r>
        <w:rPr>
          <w:rStyle w:val="Cuerpodeltexto910ptoNegrita"/>
          <w:i/>
          <w:iCs/>
        </w:rPr>
        <w:t>Ofrezco a intelectos no vulgares una obra que, por su</w:t>
      </w:r>
      <w:r>
        <w:rPr>
          <w:rStyle w:val="Cuerpodeltexto910ptoNegrita"/>
          <w:i/>
          <w:iCs/>
        </w:rPr>
        <w:br/>
        <w:t>tema así como por su desarrollo y por la manera en que</w:t>
      </w:r>
      <w:r>
        <w:rPr>
          <w:rStyle w:val="Cuerpodeltexto910ptoNegrita"/>
          <w:i/>
          <w:iCs/>
        </w:rPr>
        <w:br/>
        <w:t>se presenta, despertará un verdadero interés. Esto se de-</w:t>
      </w:r>
      <w:r>
        <w:rPr>
          <w:rStyle w:val="Cuerpodeltexto910ptoNegrita"/>
          <w:i/>
          <w:iCs/>
        </w:rPr>
        <w:br/>
        <w:t>muestra fácilmente y, por así decirlo, a primera vista. En</w:t>
      </w:r>
      <w:r>
        <w:rPr>
          <w:rStyle w:val="Cuerpodeltexto910ptoNegrita"/>
          <w:i/>
          <w:iCs/>
        </w:rPr>
        <w:br/>
        <w:t>cuanto al fondo de razonamientos y a la verdad de los</w:t>
      </w:r>
      <w:r>
        <w:rPr>
          <w:rStyle w:val="Cuerpodeltexto910ptoNegrita"/>
          <w:i/>
          <w:iCs/>
        </w:rPr>
        <w:br/>
        <w:t>dogmas filosóficos, es necesario dejar que los lectores juz-</w:t>
      </w:r>
      <w:r>
        <w:rPr>
          <w:rStyle w:val="Cuerpodeltexto910ptoNegrita"/>
          <w:i/>
          <w:iCs/>
        </w:rPr>
        <w:br/>
        <w:t>guen por sí mismos. ¿Tendrá muchos lectores esta obra?</w:t>
      </w:r>
      <w:r>
        <w:rPr>
          <w:rStyle w:val="Cuerpodeltexto910ptoNegrita"/>
          <w:i/>
          <w:iCs/>
        </w:rPr>
        <w:br/>
        <w:t>Sería difícil responder a esta pregunta. Todo lo que pode-</w:t>
      </w:r>
      <w:r>
        <w:rPr>
          <w:rStyle w:val="Cuerpodeltexto910ptoNegrita"/>
          <w:i/>
          <w:iCs/>
        </w:rPr>
        <w:br/>
        <w:t>mos decir es que el autor no parece haberse inquietado</w:t>
      </w:r>
      <w:r>
        <w:rPr>
          <w:rStyle w:val="Cuerpodeltexto910ptoNegrita"/>
          <w:i/>
          <w:iCs/>
        </w:rPr>
        <w:br/>
        <w:t>mucho por ello, y el traductor debería seguir su ejemplo.</w:t>
      </w:r>
    </w:p>
    <w:p w:rsidR="00EB345F" w:rsidRDefault="0002303A">
      <w:pPr>
        <w:pStyle w:val="Cuerpodeltexto90"/>
        <w:shd w:val="clear" w:color="auto" w:fill="auto"/>
        <w:spacing w:after="279" w:line="235" w:lineRule="exact"/>
        <w:ind w:left="20" w:right="20" w:firstLine="300"/>
      </w:pPr>
      <w:r>
        <w:rPr>
          <w:rStyle w:val="Cuerpodeltexto910ptoNegrita"/>
          <w:i/>
          <w:iCs/>
        </w:rPr>
        <w:t>Este abandono filosófico aparece en la sentencia o di-</w:t>
      </w:r>
      <w:r>
        <w:rPr>
          <w:rStyle w:val="Cuerpodeltexto910ptoNegrita"/>
          <w:i/>
          <w:iCs/>
        </w:rPr>
        <w:br/>
        <w:t>visa que el autor ha juzgado conveniente para encabezar</w:t>
      </w:r>
      <w:r>
        <w:rPr>
          <w:rStyle w:val="Cuerpodeltexto910ptoNegrita"/>
          <w:i/>
          <w:iCs/>
        </w:rPr>
        <w:br/>
        <w:t>su Primer Diálogo:</w:t>
      </w:r>
      <w:r>
        <w:rPr>
          <w:rStyle w:val="Cuerpodeltexto910ptoSincursiva"/>
        </w:rPr>
        <w:t xml:space="preserve"> Philosophia paucis contenta indicibus</w:t>
      </w:r>
      <w:r>
        <w:rPr>
          <w:rStyle w:val="Cuerpodeltexto910ptoSincursiva"/>
        </w:rPr>
        <w:br/>
        <w:t xml:space="preserve">multitudinem consulto fugiens. </w:t>
      </w:r>
      <w:r>
        <w:rPr>
          <w:rStyle w:val="Cuerpodeltexto910ptoNegrita"/>
          <w:i/>
          <w:iCs/>
        </w:rPr>
        <w:t>Se evidencia aún más en</w:t>
      </w:r>
      <w:r>
        <w:rPr>
          <w:rStyle w:val="Cuerpodeltexto910ptoNegrita"/>
          <w:i/>
          <w:iCs/>
        </w:rPr>
        <w:br/>
        <w:t>las palabras con que termina el Diálogo mismo, notables</w:t>
      </w:r>
      <w:r>
        <w:rPr>
          <w:rStyle w:val="Cuerpodeltexto910ptoNegrita"/>
          <w:i/>
          <w:iCs/>
        </w:rPr>
        <w:br/>
        <w:t>palabras que no pueden sino darnos una idea favorable</w:t>
      </w:r>
      <w:r>
        <w:rPr>
          <w:rStyle w:val="Cuerpodeltexto910ptoNegrita"/>
          <w:i/>
          <w:iCs/>
        </w:rPr>
        <w:br/>
        <w:t>del corazón de nuestro buen Filósofo. He aquí estas pala-</w:t>
      </w:r>
      <w:r>
        <w:rPr>
          <w:rStyle w:val="Cuerpodeltexto910ptoNegrita"/>
          <w:i/>
          <w:iCs/>
        </w:rPr>
        <w:br/>
        <w:t>bras: «En cuanto a los Filósofos cuyas opiniones contradi-</w:t>
      </w:r>
      <w:r>
        <w:rPr>
          <w:rStyle w:val="Cuerpodeltexto910ptoNegrita"/>
          <w:i/>
          <w:iCs/>
        </w:rPr>
        <w:br/>
        <w:t>go y que debería temer se eleven contra mí, mi Teógenes,</w:t>
      </w:r>
      <w:r>
        <w:rPr>
          <w:rStyle w:val="Cuerpodeltexto910ptoNegrita"/>
          <w:i/>
          <w:iCs/>
        </w:rPr>
        <w:br/>
        <w:t>no me producen miedo. Mi oscuridad y el silencio son mis</w:t>
      </w:r>
      <w:r>
        <w:rPr>
          <w:rStyle w:val="Cuerpodeltexto910ptoNegrita"/>
          <w:i/>
          <w:iCs/>
        </w:rPr>
        <w:br/>
        <w:t>baluartes y les desafío a que me acorralen en ellos. Por</w:t>
      </w:r>
      <w:r>
        <w:rPr>
          <w:rStyle w:val="Cuerpodeltexto910ptoNegrita"/>
          <w:i/>
          <w:iCs/>
        </w:rPr>
        <w:br/>
        <w:t>otro lado, ¿por qué les interesarían los discursos de un</w:t>
      </w:r>
      <w:r>
        <w:rPr>
          <w:rStyle w:val="Cuerpodeltexto910ptoNegrita"/>
          <w:i/>
          <w:iCs/>
        </w:rPr>
        <w:br/>
        <w:t>pobre Ciego cuya intención no podría ser calumniar su</w:t>
      </w:r>
      <w:r>
        <w:rPr>
          <w:rStyle w:val="Cuerpodeltexto910ptoNegrita"/>
          <w:i/>
          <w:iCs/>
        </w:rPr>
        <w:br/>
        <w:t>gloria y que no va a destruir sus estatuas con mano au-</w:t>
      </w:r>
      <w:r>
        <w:rPr>
          <w:rStyle w:val="Cuerpodeltexto910ptoNegrita"/>
          <w:i/>
          <w:iCs/>
        </w:rPr>
        <w:br/>
        <w:t>daz? Lejos del ruido de las Academias y del eco de las ciu-</w:t>
      </w:r>
      <w:r>
        <w:rPr>
          <w:rStyle w:val="Cuerpodeltexto910ptoNegrita"/>
          <w:i/>
          <w:iCs/>
        </w:rPr>
        <w:br/>
        <w:t>dades, sentado a la sombra de un plátano solitario, con-</w:t>
      </w:r>
      <w:r>
        <w:rPr>
          <w:rStyle w:val="Cuerpodeltexto910ptoNegrita"/>
          <w:i/>
          <w:iCs/>
        </w:rPr>
        <w:br/>
        <w:t>versa apaciblemente con un joven discípulo de la verdad,</w:t>
      </w:r>
    </w:p>
    <w:p w:rsidR="00EB345F" w:rsidRDefault="0002303A">
      <w:pPr>
        <w:pStyle w:val="Cuerpodeltexto50"/>
        <w:numPr>
          <w:ilvl w:val="0"/>
          <w:numId w:val="6"/>
        </w:numPr>
        <w:shd w:val="clear" w:color="auto" w:fill="auto"/>
        <w:tabs>
          <w:tab w:val="left" w:pos="596"/>
        </w:tabs>
        <w:spacing w:before="0" w:line="187" w:lineRule="exact"/>
        <w:ind w:left="20" w:right="20" w:firstLine="300"/>
        <w:jc w:val="both"/>
      </w:pPr>
      <w:r>
        <w:rPr>
          <w:rStyle w:val="Cuerpodeltexto53"/>
        </w:rPr>
        <w:t>El obispo de Anvers se presenta como simple traductor de este</w:t>
      </w:r>
      <w:r>
        <w:rPr>
          <w:rStyle w:val="Cuerpodeltexto53"/>
        </w:rPr>
        <w:br/>
        <w:t>texto que ataca las teorías de filósofos ilustrados como Diderot por las</w:t>
      </w:r>
      <w:r>
        <w:rPr>
          <w:rStyle w:val="Cuerpodeltexto53"/>
        </w:rPr>
        <w:br/>
        <w:t>consecuencias nefastas que considera acarrean en el plano psicológi-</w:t>
      </w:r>
      <w:r>
        <w:rPr>
          <w:rStyle w:val="Cuerpodeltexto53"/>
        </w:rPr>
        <w:br/>
        <w:t>co y social (N. de la T</w:t>
      </w:r>
      <w:proofErr w:type="gramStart"/>
      <w:r>
        <w:rPr>
          <w:rStyle w:val="Cuerpodeltexto53"/>
        </w:rPr>
        <w:t>. )</w:t>
      </w:r>
      <w:proofErr w:type="gramEnd"/>
      <w:r>
        <w:rPr>
          <w:rStyle w:val="Cuerpodeltexto53"/>
        </w:rPr>
        <w:t>.</w:t>
      </w:r>
      <w:r>
        <w:br w:type="page"/>
      </w:r>
    </w:p>
    <w:p w:rsidR="00EB345F" w:rsidRDefault="0002303A">
      <w:pPr>
        <w:pStyle w:val="Cuerpodeltexto90"/>
        <w:shd w:val="clear" w:color="auto" w:fill="auto"/>
        <w:spacing w:after="0" w:line="235" w:lineRule="exact"/>
        <w:ind w:left="40" w:right="20"/>
      </w:pPr>
      <w:r>
        <w:rPr>
          <w:rStyle w:val="Cuerpodeltexto910ptoNegrita"/>
          <w:i/>
          <w:iCs/>
        </w:rPr>
        <w:lastRenderedPageBreak/>
        <w:t>habla como piensa, y sobre los temas en que tantas veces</w:t>
      </w:r>
      <w:r>
        <w:rPr>
          <w:rStyle w:val="Cuerpodeltexto910ptoNegrita"/>
          <w:i/>
          <w:iCs/>
        </w:rPr>
        <w:br/>
        <w:t>le ha resultado grato pensar. Es casi el único placer que le</w:t>
      </w:r>
      <w:r>
        <w:rPr>
          <w:rStyle w:val="Cuerpodeltexto910ptoNegrita"/>
          <w:i/>
          <w:iCs/>
        </w:rPr>
        <w:br/>
        <w:t>queda. ¿Seríamos tan bárbaros como para prohibírselo? »</w:t>
      </w:r>
    </w:p>
    <w:p w:rsidR="00EB345F" w:rsidRDefault="0002303A">
      <w:pPr>
        <w:pStyle w:val="Cuerpodeltexto90"/>
        <w:shd w:val="clear" w:color="auto" w:fill="auto"/>
        <w:spacing w:after="0" w:line="235" w:lineRule="exact"/>
        <w:ind w:left="40" w:right="20" w:firstLine="300"/>
      </w:pPr>
      <w:r>
        <w:rPr>
          <w:rStyle w:val="Cuerpodeltexto910ptoNegrita"/>
          <w:i/>
          <w:iCs/>
        </w:rPr>
        <w:t>Lo que agrega es también muy notable y servirá como</w:t>
      </w:r>
      <w:r>
        <w:rPr>
          <w:rStyle w:val="Cuerpodeltexto910ptoNegrita"/>
          <w:i/>
          <w:iCs/>
        </w:rPr>
        <w:br/>
        <w:t>respuesta a lo que ciertas personas</w:t>
      </w:r>
      <w:r>
        <w:rPr>
          <w:rStyle w:val="Cuerpodeltexto910ptoSincursiva"/>
        </w:rPr>
        <w:t xml:space="preserve"> </w:t>
      </w:r>
      <w:r>
        <w:rPr>
          <w:rStyle w:val="Cuerpodeltexto910ptoNegrita"/>
          <w:i/>
          <w:iCs/>
        </w:rPr>
        <w:t>—que no comprende-</w:t>
      </w:r>
      <w:r>
        <w:rPr>
          <w:rStyle w:val="Cuerpodeltexto910ptoNegrita"/>
          <w:i/>
          <w:iCs/>
        </w:rPr>
        <w:br/>
        <w:t>rán bien sus razonamientos ni sus principios o que no</w:t>
      </w:r>
      <w:r>
        <w:rPr>
          <w:rStyle w:val="Cuerpodeltexto910ptoNegrita"/>
          <w:i/>
          <w:iCs/>
        </w:rPr>
        <w:br/>
        <w:t>querrán comprenderlos (y habrá seguramente algunos de</w:t>
      </w:r>
      <w:r>
        <w:rPr>
          <w:rStyle w:val="Cuerpodeltexto910ptoNegrita"/>
          <w:i/>
          <w:iCs/>
        </w:rPr>
        <w:br/>
        <w:t>esta clase</w:t>
      </w:r>
      <w:proofErr w:type="gramStart"/>
      <w:r>
        <w:rPr>
          <w:rStyle w:val="Cuerpodeltexto910ptoSincursiva"/>
        </w:rPr>
        <w:t>)—</w:t>
      </w:r>
      <w:proofErr w:type="gramEnd"/>
      <w:r>
        <w:rPr>
          <w:rStyle w:val="Cuerpodeltexto910ptoSincursiva"/>
        </w:rPr>
        <w:t xml:space="preserve"> </w:t>
      </w:r>
      <w:r>
        <w:rPr>
          <w:rStyle w:val="Cuerpodeltexto910ptoNegrita"/>
          <w:i/>
          <w:iCs/>
        </w:rPr>
        <w:t>dirán contra él: «Después de todo, aunque</w:t>
      </w:r>
      <w:r>
        <w:rPr>
          <w:rStyle w:val="Cuerpodeltexto910ptoNegrita"/>
          <w:i/>
          <w:iCs/>
        </w:rPr>
        <w:br/>
        <w:t>se equivocara, qué males provocaría? ¿Su error sería ca-</w:t>
      </w:r>
      <w:r>
        <w:rPr>
          <w:rStyle w:val="Cuerpodeltexto910ptoNegrita"/>
          <w:i/>
          <w:iCs/>
        </w:rPr>
        <w:br/>
        <w:t>paz de ofender al Soberano Señor de la Naturaleza al dis-</w:t>
      </w:r>
      <w:r>
        <w:rPr>
          <w:rStyle w:val="Cuerpodeltexto910ptoNegrita"/>
          <w:i/>
          <w:iCs/>
        </w:rPr>
        <w:br/>
        <w:t>minuir entre los hombres la fe, el amor, el respeto y esta</w:t>
      </w:r>
      <w:r>
        <w:rPr>
          <w:rStyle w:val="Cuerpodeltexto910ptoNegrita"/>
          <w:i/>
          <w:iCs/>
        </w:rPr>
        <w:br/>
        <w:t>sincera y entera sumisión que le deben? Dios no quiera,</w:t>
      </w:r>
      <w:r>
        <w:rPr>
          <w:rStyle w:val="Cuerpodeltexto910ptoNegrita"/>
          <w:i/>
          <w:iCs/>
        </w:rPr>
        <w:br/>
        <w:t>Teógenes, que yo sea la ocasión de esta desgracia o que la</w:t>
      </w:r>
      <w:r>
        <w:rPr>
          <w:rStyle w:val="Cuerpodeltexto910ptoNegrita"/>
          <w:i/>
          <w:iCs/>
        </w:rPr>
        <w:br/>
        <w:t>impiedad nazca en mi corazón. Deseo mil veces que la</w:t>
      </w:r>
      <w:r>
        <w:rPr>
          <w:rStyle w:val="Cuerpodeltexto910ptoNegrita"/>
          <w:i/>
          <w:iCs/>
        </w:rPr>
        <w:br/>
        <w:t>lengua se pegue a mi paladar antes que destilar una doc-</w:t>
      </w:r>
      <w:r>
        <w:rPr>
          <w:rStyle w:val="Cuerpodeltexto910ptoNegrita"/>
          <w:i/>
          <w:iCs/>
        </w:rPr>
        <w:br/>
        <w:t>trina perniciosa. »</w:t>
      </w:r>
    </w:p>
    <w:p w:rsidR="00EB345F" w:rsidRDefault="0002303A">
      <w:pPr>
        <w:pStyle w:val="Cuerpodeltexto90"/>
        <w:shd w:val="clear" w:color="auto" w:fill="auto"/>
        <w:spacing w:after="0" w:line="235" w:lineRule="exact"/>
        <w:ind w:left="40" w:right="20" w:firstLine="300"/>
      </w:pPr>
      <w:r>
        <w:rPr>
          <w:rStyle w:val="Cuerpodeltexto910ptoNegrita"/>
          <w:i/>
          <w:iCs/>
        </w:rPr>
        <w:t>Toda la obra está escrita en este tono, con una</w:t>
      </w:r>
      <w:r>
        <w:rPr>
          <w:rStyle w:val="Cuerpodeltexto910ptoSincursiva"/>
        </w:rPr>
        <w:t xml:space="preserve"> nobleza</w:t>
      </w:r>
      <w:r>
        <w:rPr>
          <w:rStyle w:val="Cuerpodeltexto910ptoSincursiva"/>
        </w:rPr>
        <w:br/>
        <w:t xml:space="preserve">y una altura de ideas difíciles de alcanzar. </w:t>
      </w:r>
      <w:r>
        <w:rPr>
          <w:rStyle w:val="Cuerpodeltexto910ptoNegrita"/>
          <w:i/>
          <w:iCs/>
        </w:rPr>
        <w:t>Hago mías es-</w:t>
      </w:r>
      <w:r>
        <w:rPr>
          <w:rStyle w:val="Cuerpodeltexto910ptoNegrita"/>
          <w:i/>
          <w:iCs/>
        </w:rPr>
        <w:br/>
        <w:t>tas palabras de la única persona que vio la obra conmigo.</w:t>
      </w:r>
      <w:r>
        <w:rPr>
          <w:rStyle w:val="Cuerpodeltexto910ptoNegrita"/>
          <w:i/>
          <w:iCs/>
        </w:rPr>
        <w:br/>
        <w:t>Me las escribió hace algunos años. Un día publicaré su</w:t>
      </w:r>
      <w:r>
        <w:rPr>
          <w:rStyle w:val="Cuerpodeltexto910ptoNegrita"/>
          <w:i/>
          <w:iCs/>
        </w:rPr>
        <w:br/>
        <w:t>carta. Es una persona muy conocida por todos</w:t>
      </w:r>
      <w:r>
        <w:rPr>
          <w:rStyle w:val="Cuerpodeltexto910ptoSincursiva"/>
        </w:rPr>
        <w:t xml:space="preserve"> (4) </w:t>
      </w:r>
      <w:r>
        <w:rPr>
          <w:rStyle w:val="Cuerpodeltexto910ptoNegrita"/>
          <w:i/>
          <w:iCs/>
        </w:rPr>
        <w:t>cuya</w:t>
      </w:r>
      <w:r>
        <w:rPr>
          <w:rStyle w:val="Cuerpodeltexto910ptoNegrita"/>
          <w:i/>
          <w:iCs/>
        </w:rPr>
        <w:br/>
        <w:t>opinión no será rechazada ni por la sombra de los gran-</w:t>
      </w:r>
      <w:r>
        <w:rPr>
          <w:rStyle w:val="Cuerpodeltexto910ptoNegrita"/>
          <w:i/>
          <w:iCs/>
        </w:rPr>
        <w:br/>
        <w:t>des escritores ni por los filósofos, o al menos aquellos a</w:t>
      </w:r>
      <w:r>
        <w:rPr>
          <w:rStyle w:val="Cuerpodeltexto910ptoNegrita"/>
          <w:i/>
          <w:iCs/>
        </w:rPr>
        <w:br/>
        <w:t>quienes les gusta ser calificados así.</w:t>
      </w:r>
    </w:p>
    <w:p w:rsidR="00EB345F" w:rsidRDefault="0002303A">
      <w:pPr>
        <w:pStyle w:val="Cuerpodeltexto90"/>
        <w:shd w:val="clear" w:color="auto" w:fill="auto"/>
        <w:spacing w:after="211" w:line="235" w:lineRule="exact"/>
        <w:ind w:left="40" w:right="20" w:firstLine="300"/>
      </w:pPr>
      <w:r>
        <w:rPr>
          <w:rStyle w:val="Cuerpodeltexto910ptoNegrita"/>
          <w:i/>
          <w:iCs/>
        </w:rPr>
        <w:t>Me harán muchas preguntas, debo esperarlo. Pero</w:t>
      </w:r>
      <w:r>
        <w:rPr>
          <w:rStyle w:val="Cuerpodeltexto910ptoNegrita"/>
          <w:i/>
          <w:iCs/>
        </w:rPr>
        <w:br/>
        <w:t>todo lo que podré responder se reduce más o menos a</w:t>
      </w:r>
      <w:r>
        <w:rPr>
          <w:rStyle w:val="Cuerpodeltexto910ptoNegrita"/>
          <w:i/>
          <w:iCs/>
        </w:rPr>
        <w:br/>
        <w:t>esto: la obra cuya traducción presento parece haber sido</w:t>
      </w:r>
      <w:r>
        <w:rPr>
          <w:rStyle w:val="Cuerpodeltexto910ptoNegrita"/>
          <w:i/>
          <w:iCs/>
        </w:rPr>
        <w:br/>
        <w:t>escrita originariamente en griego, aunque mi traducción</w:t>
      </w:r>
      <w:r>
        <w:rPr>
          <w:rStyle w:val="Cuerpodeltexto910ptoNegrita"/>
          <w:i/>
          <w:iCs/>
        </w:rPr>
        <w:br/>
        <w:t>haya sido hecha del latín, según el único texto que he</w:t>
      </w:r>
      <w:r>
        <w:rPr>
          <w:rStyle w:val="Cuerpodeltexto910ptoNegrita"/>
          <w:i/>
          <w:iCs/>
        </w:rPr>
        <w:br/>
        <w:t>conseguido. No diré si lo encontré entre los manuscritos</w:t>
      </w:r>
      <w:r>
        <w:rPr>
          <w:rStyle w:val="Cuerpodeltexto910ptoNegrita"/>
          <w:i/>
          <w:iCs/>
        </w:rPr>
        <w:br/>
        <w:t>de la biblioteca de Oxford o del Vaticano o entre los del di-</w:t>
      </w:r>
      <w:r>
        <w:rPr>
          <w:rStyle w:val="Cuerpodeltexto910ptoNegrita"/>
          <w:i/>
          <w:iCs/>
        </w:rPr>
        <w:br/>
        <w:t>funto señor Askew, a quien yo conocía, y que fueron ven-</w:t>
      </w:r>
      <w:r>
        <w:rPr>
          <w:rStyle w:val="Cuerpodeltexto910ptoNegrita"/>
          <w:i/>
          <w:iCs/>
        </w:rPr>
        <w:br/>
        <w:t>didos hace algún tiempo en Londres. Todo esto no tiene</w:t>
      </w:r>
      <w:r>
        <w:rPr>
          <w:rStyle w:val="Cuerpodeltexto910ptoNegrita"/>
          <w:i/>
          <w:iCs/>
        </w:rPr>
        <w:br/>
        <w:t>que ver con el mérito de la obra y no sería importante</w:t>
      </w:r>
      <w:r>
        <w:rPr>
          <w:rStyle w:val="Cuerpodeltexto910ptoNegrita"/>
          <w:i/>
          <w:iCs/>
        </w:rPr>
        <w:br/>
        <w:t>para la satisfacción de mis lectores. Les pido, por lo tan-</w:t>
      </w:r>
      <w:r>
        <w:rPr>
          <w:rStyle w:val="Cuerpodeltexto910ptoNegrita"/>
          <w:i/>
          <w:iCs/>
        </w:rPr>
        <w:br/>
        <w:t>to, que respeten al menos por cierto tiempo mi secreto. No</w:t>
      </w:r>
      <w:r>
        <w:rPr>
          <w:rStyle w:val="Cuerpodeltexto910ptoNegrita"/>
          <w:i/>
          <w:iCs/>
        </w:rPr>
        <w:br/>
        <w:t>lo pediría si la obra de que se trata fuera de Historia.</w:t>
      </w:r>
    </w:p>
    <w:p w:rsidR="00EB345F" w:rsidRDefault="0002303A">
      <w:pPr>
        <w:pStyle w:val="Cuerpodeltexto50"/>
        <w:numPr>
          <w:ilvl w:val="0"/>
          <w:numId w:val="6"/>
        </w:numPr>
        <w:shd w:val="clear" w:color="auto" w:fill="auto"/>
        <w:tabs>
          <w:tab w:val="left" w:pos="606"/>
        </w:tabs>
        <w:spacing w:before="0"/>
        <w:ind w:left="40" w:right="20" w:firstLine="300"/>
        <w:jc w:val="both"/>
      </w:pPr>
      <w:r>
        <w:rPr>
          <w:rStyle w:val="Cuerpodeltexto53"/>
        </w:rPr>
        <w:t>El hombre célebre de que se trata vivía todavía cuando esto fue</w:t>
      </w:r>
      <w:r>
        <w:rPr>
          <w:rStyle w:val="Cuerpodeltexto53"/>
        </w:rPr>
        <w:br/>
        <w:t>escrito, en 1775. Ahora ya ha fallecido.</w:t>
      </w:r>
      <w:r>
        <w:br w:type="page"/>
      </w:r>
    </w:p>
    <w:p w:rsidR="00EB345F" w:rsidRDefault="0002303A">
      <w:pPr>
        <w:pStyle w:val="Ttulo50"/>
        <w:keepNext/>
        <w:keepLines/>
        <w:shd w:val="clear" w:color="auto" w:fill="auto"/>
        <w:spacing w:before="0" w:after="228" w:line="210" w:lineRule="exact"/>
        <w:ind w:left="20"/>
      </w:pPr>
      <w:bookmarkStart w:id="9" w:name="bookmark9"/>
      <w:r>
        <w:rPr>
          <w:rStyle w:val="Ttulo51"/>
          <w:b/>
          <w:bCs/>
        </w:rPr>
        <w:lastRenderedPageBreak/>
        <w:t>Diálogo VII</w:t>
      </w:r>
      <w:bookmarkEnd w:id="9"/>
    </w:p>
    <w:p w:rsidR="00EB345F" w:rsidRDefault="0002303A">
      <w:pPr>
        <w:pStyle w:val="Cuerpodeltexto50"/>
        <w:shd w:val="clear" w:color="auto" w:fill="auto"/>
        <w:spacing w:before="0" w:line="211" w:lineRule="exact"/>
        <w:ind w:left="20" w:firstLine="320"/>
        <w:jc w:val="both"/>
      </w:pPr>
      <w:r>
        <w:rPr>
          <w:rStyle w:val="Cuerpodeltexto53"/>
        </w:rPr>
        <w:t>Dios</w:t>
      </w:r>
    </w:p>
    <w:p w:rsidR="00EB345F" w:rsidRDefault="0002303A">
      <w:pPr>
        <w:pStyle w:val="Cuerpodeltexto50"/>
        <w:shd w:val="clear" w:color="auto" w:fill="auto"/>
        <w:spacing w:before="0" w:line="211" w:lineRule="exact"/>
        <w:ind w:left="20" w:firstLine="0"/>
      </w:pPr>
      <w:r>
        <w:rPr>
          <w:rStyle w:val="Cuerpodeltexto53"/>
        </w:rPr>
        <w:t>Esa gran verdad física</w:t>
      </w:r>
    </w:p>
    <w:p w:rsidR="00EB345F" w:rsidRDefault="0002303A">
      <w:pPr>
        <w:pStyle w:val="Cuerpodeltexto50"/>
        <w:shd w:val="clear" w:color="auto" w:fill="auto"/>
        <w:spacing w:before="0" w:line="211" w:lineRule="exact"/>
        <w:ind w:left="20" w:right="300" w:firstLine="0"/>
      </w:pPr>
      <w:r>
        <w:rPr>
          <w:rStyle w:val="Cuerpodeltexto53"/>
        </w:rPr>
        <w:t>¡Qué me importa la Tierra, en la que mi corazón se atormenta!</w:t>
      </w:r>
      <w:r>
        <w:rPr>
          <w:rStyle w:val="Cuerpodeltexto53"/>
        </w:rPr>
        <w:br/>
        <w:t>¡Qué me importa el Universo, si mi Dios se ausenta!</w:t>
      </w:r>
    </w:p>
    <w:p w:rsidR="00EB345F" w:rsidRDefault="0002303A">
      <w:pPr>
        <w:pStyle w:val="Cuerpodeltexto50"/>
        <w:shd w:val="clear" w:color="auto" w:fill="auto"/>
        <w:spacing w:before="0" w:after="189" w:line="211" w:lineRule="exact"/>
        <w:ind w:left="20" w:firstLine="0"/>
      </w:pPr>
      <w:r>
        <w:rPr>
          <w:rStyle w:val="Cuerpodeltexto53"/>
        </w:rPr>
        <w:t>¡El Universo no es nada, pero su Autor es Todo para mí!</w:t>
      </w:r>
    </w:p>
    <w:p w:rsidR="00EB345F" w:rsidRDefault="0002303A">
      <w:pPr>
        <w:pStyle w:val="Cuerpodeltexto90"/>
        <w:shd w:val="clear" w:color="auto" w:fill="auto"/>
        <w:spacing w:after="232" w:line="200" w:lineRule="exact"/>
        <w:ind w:left="3380"/>
        <w:jc w:val="left"/>
      </w:pPr>
      <w:r>
        <w:rPr>
          <w:rStyle w:val="Cuerpodeltexto910ptoNegrita"/>
          <w:i/>
          <w:iCs/>
        </w:rPr>
        <w:t>(Himno de la mañana)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0"/>
        </w:rPr>
        <w:t>Hijo mío, hace ya largo tiempo que nuestros pretendi-</w:t>
      </w:r>
      <w:r>
        <w:rPr>
          <w:rStyle w:val="Cuerpodeltexto10pto0"/>
        </w:rPr>
        <w:br/>
        <w:t>dos sabios habrían querido prescindir de Dios en la fabri-</w:t>
      </w:r>
      <w:r>
        <w:rPr>
          <w:rStyle w:val="Cuerpodeltexto10pto0"/>
        </w:rPr>
        <w:br/>
        <w:t>cación de su mundo. Dios les pesaba. Como habían dejado</w:t>
      </w:r>
      <w:r>
        <w:rPr>
          <w:rStyle w:val="Cuerpodeltexto10pto0"/>
        </w:rPr>
        <w:br/>
        <w:t>de elevarse hasta él, de conversar con él con esa dulce fa-</w:t>
      </w:r>
      <w:r>
        <w:rPr>
          <w:rStyle w:val="Cuerpodeltexto10pto0"/>
        </w:rPr>
        <w:br/>
        <w:t>miliaridad que inspira la bondad soberana y que da una</w:t>
      </w:r>
      <w:r>
        <w:rPr>
          <w:rStyle w:val="Cuerpodeltexto10pto0"/>
        </w:rPr>
        <w:br/>
        <w:t>relación íntima de oraciones y de buenas acciones, quisie-</w:t>
      </w:r>
      <w:r>
        <w:rPr>
          <w:rStyle w:val="Cuerpodeltexto10pto0"/>
        </w:rPr>
        <w:br/>
        <w:t>ron bastarse a sí mismos. Creyeron que no eran suficien-</w:t>
      </w:r>
      <w:r>
        <w:rPr>
          <w:rStyle w:val="Cuerpodeltexto10pto0"/>
        </w:rPr>
        <w:br/>
        <w:t>temente libres si continuaban dependiendo de un poder</w:t>
      </w:r>
      <w:r>
        <w:rPr>
          <w:rStyle w:val="Cuerpodeltexto10pto0"/>
        </w:rPr>
        <w:br/>
        <w:t>invisible y superior. Dijeron, ¡los ingratos!, aunque ese</w:t>
      </w:r>
      <w:r>
        <w:rPr>
          <w:rStyle w:val="Cuerpodeltexto10pto0"/>
        </w:rPr>
        <w:br/>
        <w:t>Dios exista, ¿qué necesidad tenemos de él? ¿Acaso el</w:t>
      </w:r>
      <w:r>
        <w:rPr>
          <w:rStyle w:val="Cuerpodeltexto10pto0"/>
        </w:rPr>
        <w:br/>
        <w:t>mundo no sigue leyes inviolables? El sol sale y se pone</w:t>
      </w:r>
      <w:r>
        <w:rPr>
          <w:rStyle w:val="Cuerpodeltexto10pto0"/>
        </w:rPr>
        <w:br/>
        <w:t>para nosotros todos los días como en la época de nuestros</w:t>
      </w:r>
      <w:r>
        <w:rPr>
          <w:rStyle w:val="Cuerpodeltexto10pto0"/>
        </w:rPr>
        <w:br/>
        <w:t>padres. La tierra produce todos los años sus frutos, los</w:t>
      </w:r>
      <w:r>
        <w:rPr>
          <w:rStyle w:val="Cuerpodeltexto10pto0"/>
        </w:rPr>
        <w:br/>
        <w:t>animales, sus semejantes. El verano sucede a la primave-</w:t>
      </w:r>
      <w:r>
        <w:rPr>
          <w:rStyle w:val="Cuerpodeltexto10pto0"/>
        </w:rPr>
        <w:br/>
        <w:t>ra, el invierno al otoño. Todo tiene su origen físico y su fi-</w:t>
      </w:r>
      <w:r>
        <w:rPr>
          <w:rStyle w:val="Cuerpodeltexto10pto0"/>
        </w:rPr>
        <w:br/>
        <w:t>nal, sus reglas y su medida. Todo es causa y efecto y siem-</w:t>
      </w:r>
      <w:r>
        <w:rPr>
          <w:rStyle w:val="Cuerpodeltexto10pto0"/>
        </w:rPr>
        <w:br/>
        <w:t>pre ha sido así. ¿Para qué necesitamos una causa prime-</w:t>
      </w:r>
      <w:r>
        <w:rPr>
          <w:rStyle w:val="Cuerpodeltexto10pto0"/>
        </w:rPr>
        <w:br/>
        <w:t>ra? No injuriemos a los que piensan o al menos se atreven</w:t>
      </w:r>
      <w:r>
        <w:rPr>
          <w:rStyle w:val="Cuerpodeltexto10pto0"/>
        </w:rPr>
        <w:br/>
        <w:t>a hablar de esta manera. Tengamos pena de ellos. Son</w:t>
      </w:r>
      <w:r>
        <w:rPr>
          <w:rStyle w:val="Cuerpodeltexto10pto0"/>
        </w:rPr>
        <w:br/>
        <w:t>bastante desdichados.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0"/>
        </w:rPr>
        <w:t>Sólo porque son desdichados, y desdichados sin recur-</w:t>
      </w:r>
      <w:r>
        <w:rPr>
          <w:rStyle w:val="Cuerpodeltexto10pto0"/>
        </w:rPr>
        <w:br/>
        <w:t>so, es fácil probar que están en un error. El hombre no ha</w:t>
      </w:r>
      <w:r>
        <w:rPr>
          <w:rStyle w:val="Cuerpodeltexto10pto0"/>
        </w:rPr>
        <w:br/>
        <w:t>sido hecho para la desdicha, ninguna criatura ha podido</w:t>
      </w:r>
      <w:r>
        <w:rPr>
          <w:rStyle w:val="Cuerpodeltexto10pto0"/>
        </w:rPr>
        <w:br/>
        <w:t>tener este destino. Si así fuera, no seríamos obra de la na-</w:t>
      </w:r>
      <w:r>
        <w:rPr>
          <w:rStyle w:val="Cuerpodeltexto10pto0"/>
        </w:rPr>
        <w:br/>
        <w:t>turaleza, ni de Dios, ni siquiera del azar, sino de un ser</w:t>
      </w:r>
      <w:r>
        <w:rPr>
          <w:rStyle w:val="Cuerpodeltexto10pto0"/>
        </w:rPr>
        <w:br/>
        <w:t>malvado, y esto es imposible. El hombre está hecho para</w:t>
      </w:r>
      <w:r>
        <w:rPr>
          <w:rStyle w:val="Cuerpodeltexto10pto0"/>
        </w:rPr>
        <w:br/>
        <w:t>la felicidad, para los goces tranquilos del alma, para la cal-</w:t>
      </w:r>
      <w:r>
        <w:rPr>
          <w:rStyle w:val="Cuerpodeltexto10pto0"/>
        </w:rPr>
        <w:br/>
        <w:t>ma y el contento del espíritu. Su alma debe estar en armo-</w:t>
      </w:r>
      <w:r>
        <w:rPr>
          <w:rStyle w:val="Cuerpodeltexto10pto0"/>
        </w:rPr>
        <w:br/>
        <w:t>nía perfecta con lo que la rodea; debe poder decirse: «Es-</w:t>
      </w:r>
      <w:r>
        <w:rPr>
          <w:rStyle w:val="Cuerpodeltexto10pto0"/>
        </w:rPr>
        <w:br w:type="page"/>
      </w:r>
      <w:r>
        <w:rPr>
          <w:rStyle w:val="Cuerpodeltexto10pto0"/>
        </w:rPr>
        <w:lastRenderedPageBreak/>
        <w:t>toy bien y mañana también lo estaré». Si no puede decirse</w:t>
      </w:r>
      <w:r>
        <w:rPr>
          <w:rStyle w:val="Cuerpodeltexto10pto0"/>
        </w:rPr>
        <w:br/>
        <w:t>esto no es feliz. Ahora bien, si el Dios del Universo no</w:t>
      </w:r>
      <w:r>
        <w:rPr>
          <w:rStyle w:val="Cuerpodeltexto10pto0"/>
        </w:rPr>
        <w:br/>
        <w:t>existe o no somos obra suya, lejos de poder hablar de esta</w:t>
      </w:r>
      <w:r>
        <w:rPr>
          <w:rStyle w:val="Cuerpodeltexto10pto0"/>
        </w:rPr>
        <w:br/>
        <w:t>manera, debemos exhalar continuamente nuestra alma en</w:t>
      </w:r>
      <w:r>
        <w:rPr>
          <w:rStyle w:val="Cuerpodeltexto10pto0"/>
        </w:rPr>
        <w:br/>
        <w:t>suspiros, en quejas, en quejas amargas.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 w:firstLine="320"/>
      </w:pPr>
      <w:r>
        <w:rPr>
          <w:rStyle w:val="Cuerpodeltexto10pto0"/>
        </w:rPr>
        <w:t>Al no reconocer un poder por encima de nosotros, nin-</w:t>
      </w:r>
      <w:r>
        <w:rPr>
          <w:rStyle w:val="Cuerpodeltexto10pto0"/>
        </w:rPr>
        <w:br/>
        <w:t>guna inteligencia superior, cada uno debe considerarse</w:t>
      </w:r>
      <w:r>
        <w:rPr>
          <w:rStyle w:val="Cuerpodeltexto10pto0"/>
        </w:rPr>
        <w:br/>
        <w:t>como el rey o, al menos, como el igual de toda la natura-</w:t>
      </w:r>
      <w:r>
        <w:rPr>
          <w:rStyle w:val="Cuerpodeltexto10pto0"/>
        </w:rPr>
        <w:br/>
        <w:t>leza.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 w:firstLine="320"/>
      </w:pPr>
      <w:r>
        <w:rPr>
          <w:rStyle w:val="Cuerpodeltexto10pto0"/>
        </w:rPr>
        <w:t>Pero si soy el igual de alguien cuya felicidad demasiado</w:t>
      </w:r>
      <w:r>
        <w:rPr>
          <w:rStyle w:val="Cuerpodeltexto10pto0"/>
        </w:rPr>
        <w:br/>
        <w:t>cercana o deslumbrante me ofusca y me importuna,</w:t>
      </w:r>
      <w:r>
        <w:rPr>
          <w:rStyle w:val="Cuerpodeltexto10pto0"/>
        </w:rPr>
        <w:br/>
        <w:t>¿cómo no sentirse envidioso? ¿Acaso podría dejar de pre-</w:t>
      </w:r>
      <w:r>
        <w:rPr>
          <w:rStyle w:val="Cuerpodeltexto10pto0"/>
        </w:rPr>
        <w:br/>
        <w:t>guntarme con mal humor, incluso con ira, por qué mi veci-</w:t>
      </w:r>
      <w:r>
        <w:rPr>
          <w:rStyle w:val="Cuerpodeltexto10pto0"/>
        </w:rPr>
        <w:br/>
        <w:t>no, por qué ese hombre posee esas riquezas, esa brillante</w:t>
      </w:r>
      <w:r>
        <w:rPr>
          <w:rStyle w:val="Cuerpodeltexto10pto0"/>
        </w:rPr>
        <w:br/>
        <w:t>salud, esa juventud que no tengo? ¿Por qué tiene tanta</w:t>
      </w:r>
      <w:r>
        <w:rPr>
          <w:rStyle w:val="Cuerpodeltexto10pto0"/>
        </w:rPr>
        <w:br/>
        <w:t>erudición e ingenio y goza de tanta consideración por par-</w:t>
      </w:r>
      <w:r>
        <w:rPr>
          <w:rStyle w:val="Cuerpodeltexto10pto0"/>
        </w:rPr>
        <w:br/>
        <w:t>te de sus semejantes? ¿Soportaría eso, yo, su igual? ¿Po-</w:t>
      </w:r>
      <w:r>
        <w:rPr>
          <w:rStyle w:val="Cuerpodeltexto10pto0"/>
        </w:rPr>
        <w:br/>
        <w:t>dría decir que estoy bien, que soy feliz? No, no. Lejos de</w:t>
      </w:r>
      <w:r>
        <w:rPr>
          <w:rStyle w:val="Cuerpodeltexto10pto0"/>
        </w:rPr>
        <w:br/>
        <w:t>sentir calma y paz, experimentaría la guerra de todas mis</w:t>
      </w:r>
      <w:r>
        <w:rPr>
          <w:rStyle w:val="Cuerpodeltexto10pto0"/>
        </w:rPr>
        <w:br/>
        <w:t>pasiones, sería presa de mil buitres que me carcomerían</w:t>
      </w:r>
      <w:r>
        <w:rPr>
          <w:rStyle w:val="Cuerpodeltexto10pto0"/>
        </w:rPr>
        <w:br/>
        <w:t>mil veces más que el de Prometeo. Siento todos los tor-</w:t>
      </w:r>
      <w:r>
        <w:rPr>
          <w:rStyle w:val="Cuerpodeltexto10pto0"/>
        </w:rPr>
        <w:br/>
        <w:t>mentos de la vida, todos los desgarramientos del odio y de</w:t>
      </w:r>
      <w:r>
        <w:rPr>
          <w:rStyle w:val="Cuerpodeltexto10pto0"/>
        </w:rPr>
        <w:br/>
        <w:t>la desesperación. Y todos estos tormentos me son tanto</w:t>
      </w:r>
      <w:r>
        <w:rPr>
          <w:rStyle w:val="Cuerpodeltexto10pto0"/>
        </w:rPr>
        <w:br/>
        <w:t>más insoportables cuanto que los acentos de mi dolor no</w:t>
      </w:r>
      <w:r>
        <w:rPr>
          <w:rStyle w:val="Cuerpodeltexto10pto0"/>
        </w:rPr>
        <w:br/>
        <w:t>son escuchados, cuanto que mi odio es impotente. Pues,</w:t>
      </w:r>
      <w:r>
        <w:rPr>
          <w:rStyle w:val="Cuerpodeltexto10pto0"/>
        </w:rPr>
        <w:br/>
        <w:t>¿a quién puedo interesar por mi suerte? ¿A quién puedo</w:t>
      </w:r>
      <w:r>
        <w:rPr>
          <w:rStyle w:val="Cuerpodeltexto10pto0"/>
        </w:rPr>
        <w:br/>
        <w:t>hacer responsable de mi infortunio? ¿Será el azar? Pero</w:t>
      </w:r>
      <w:r>
        <w:rPr>
          <w:rStyle w:val="Cuerpodeltexto10pto0"/>
        </w:rPr>
        <w:br/>
        <w:t>sería acusar a la nada. Serías tú, monstruo, que reúnes en</w:t>
      </w:r>
      <w:r>
        <w:rPr>
          <w:rStyle w:val="Cuerpodeltexto10pto0"/>
        </w:rPr>
        <w:br/>
        <w:t>tu cabeza todo aquello de que carezco y que cometes la</w:t>
      </w:r>
      <w:r>
        <w:rPr>
          <w:rStyle w:val="Cuerpodeltexto10pto0"/>
        </w:rPr>
        <w:br/>
        <w:t>falta, la imperdonable falta, de ser feliz. ¡Pero tú debías</w:t>
      </w:r>
      <w:r>
        <w:rPr>
          <w:rStyle w:val="Cuerpodeltexto10pto0"/>
        </w:rPr>
        <w:br/>
        <w:t>ser mi hermano! No importa. Tú eres un hijo de la felici-</w:t>
      </w:r>
      <w:r>
        <w:rPr>
          <w:rStyle w:val="Cuerpodeltexto10pto0"/>
        </w:rPr>
        <w:br/>
        <w:t>dad y yo no lo soy. ¡Muere! ¡Y que al hundir el mismo pu-</w:t>
      </w:r>
      <w:r>
        <w:rPr>
          <w:rStyle w:val="Cuerpodeltexto10pto0"/>
        </w:rPr>
        <w:br/>
        <w:t>ñal en mi corazón libere a la vez a la Tierra del peso de un</w:t>
      </w:r>
      <w:r>
        <w:rPr>
          <w:rStyle w:val="Cuerpodeltexto10pto0"/>
        </w:rPr>
        <w:br/>
        <w:t>ser feliz y de uno desdichado!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 w:firstLine="320"/>
      </w:pPr>
      <w:r>
        <w:rPr>
          <w:rStyle w:val="Cuerpodeltexto10pto0"/>
        </w:rPr>
        <w:t>Ese es el cuadro horrible pero fiel de un alma bajo el</w:t>
      </w:r>
      <w:r>
        <w:rPr>
          <w:rStyle w:val="Cuerpodeltexto10pto0"/>
        </w:rPr>
        <w:br/>
        <w:t>imperio del azar y que no tiene lo que desea. Al no reco-</w:t>
      </w:r>
      <w:r>
        <w:rPr>
          <w:rStyle w:val="Cuerpodeltexto10pto0"/>
        </w:rPr>
        <w:br/>
        <w:t>nocer ningún principio padre del orden y de todos los hu-</w:t>
      </w:r>
      <w:r>
        <w:rPr>
          <w:rStyle w:val="Cuerpodeltexto10pto0"/>
        </w:rPr>
        <w:br/>
        <w:t>manos, se agita de esta manera siempre que se cree des-</w:t>
      </w:r>
      <w:r>
        <w:rPr>
          <w:rStyle w:val="Cuerpodeltexto10pto0"/>
        </w:rPr>
        <w:br w:type="page"/>
      </w:r>
      <w:r>
        <w:rPr>
          <w:rStyle w:val="Cuerpodeltexto10pto0"/>
        </w:rPr>
        <w:lastRenderedPageBreak/>
        <w:t>dichada. Y sus sentimientos apenas respiran un poco más</w:t>
      </w:r>
      <w:r>
        <w:rPr>
          <w:rStyle w:val="Cuerpodeltexto10pto0"/>
        </w:rPr>
        <w:br/>
        <w:t xml:space="preserve">de </w:t>
      </w:r>
      <w:proofErr w:type="gramStart"/>
      <w:r>
        <w:rPr>
          <w:rStyle w:val="Cuerpodeltexto10pto0"/>
        </w:rPr>
        <w:t>calma</w:t>
      </w:r>
      <w:proofErr w:type="gramEnd"/>
      <w:r>
        <w:rPr>
          <w:rStyle w:val="Cuerpodeltexto10pto0"/>
        </w:rPr>
        <w:t xml:space="preserve"> o anuncian un alma más satisfecha cuando se</w:t>
      </w:r>
      <w:r>
        <w:rPr>
          <w:rStyle w:val="Cuerpodeltexto10pto0"/>
        </w:rPr>
        <w:br/>
        <w:t>cuenta entre los felices del siglo. Satisfechos (supongo) con</w:t>
      </w:r>
      <w:r>
        <w:rPr>
          <w:rStyle w:val="Cuerpodeltexto10pto0"/>
        </w:rPr>
        <w:br/>
        <w:t>nuestra porción de felicidad, en medio de nuestra plenitud</w:t>
      </w:r>
      <w:r>
        <w:rPr>
          <w:rStyle w:val="Cuerpodeltexto10pto0"/>
        </w:rPr>
        <w:br/>
        <w:t>y de esa variedad de placeres que llueven sobre nosotros</w:t>
      </w:r>
      <w:r>
        <w:rPr>
          <w:rStyle w:val="Cuerpodeltexto10pto0"/>
        </w:rPr>
        <w:br/>
        <w:t>en la ebriedad de nuestras pasiones, ¿no sentimos vacío?</w:t>
      </w:r>
      <w:r>
        <w:rPr>
          <w:rStyle w:val="Cuerpodeltexto10pto0"/>
        </w:rPr>
        <w:br/>
        <w:t>¿Cuántos momentos hay en que nos domina el aburri-</w:t>
      </w:r>
      <w:r>
        <w:rPr>
          <w:rStyle w:val="Cuerpodeltexto10pto0"/>
        </w:rPr>
        <w:br/>
        <w:t>miento y el hastío? ¿Esto es todo?, se dice a sí misma el</w:t>
      </w:r>
      <w:r>
        <w:rPr>
          <w:rStyle w:val="Cuerpodeltexto10pto0"/>
        </w:rPr>
        <w:br/>
        <w:t>alma en cada momento. Apelo a todos los afortunados de</w:t>
      </w:r>
      <w:r>
        <w:rPr>
          <w:rStyle w:val="Cuerpodeltexto10pto0"/>
        </w:rPr>
        <w:br/>
        <w:t>la tierra sin excepción: a los voluptuosos en sus ruidosas</w:t>
      </w:r>
      <w:r>
        <w:rPr>
          <w:rStyle w:val="Cuerpodeltexto10pto0"/>
        </w:rPr>
        <w:br/>
        <w:t>orgías, al hombre de mundo en esas diversiones tranqui-</w:t>
      </w:r>
      <w:r>
        <w:rPr>
          <w:rStyle w:val="Cuerpodeltexto10pto0"/>
        </w:rPr>
        <w:br/>
        <w:t>las que ofrece una compañía grata y amable y que no re-</w:t>
      </w:r>
      <w:r>
        <w:rPr>
          <w:rStyle w:val="Cuerpodeltexto10pto0"/>
        </w:rPr>
        <w:br/>
        <w:t>chaza ni la virtud más rígida; que, en todas las situaciones</w:t>
      </w:r>
      <w:r>
        <w:rPr>
          <w:rStyle w:val="Cuerpodeltexto10pto0"/>
        </w:rPr>
        <w:br/>
        <w:t xml:space="preserve">de su vida, el filósofo de buena fe se interrogue en </w:t>
      </w:r>
      <w:r w:rsidR="00B64EB6">
        <w:rPr>
          <w:rStyle w:val="Cuerpodeltexto10pto0"/>
        </w:rPr>
        <w:t>él</w:t>
      </w:r>
      <w:r>
        <w:rPr>
          <w:rStyle w:val="Cuerpodeltexto10pto0"/>
        </w:rPr>
        <w:t xml:space="preserve"> se-</w:t>
      </w:r>
      <w:r>
        <w:rPr>
          <w:rStyle w:val="Cuerpodeltexto10pto0"/>
        </w:rPr>
        <w:br/>
        <w:t>creto de su alma como ese necio de Atenas lo hacía tan</w:t>
      </w:r>
      <w:r>
        <w:rPr>
          <w:rStyle w:val="Cuerpodeltexto10pto0"/>
        </w:rPr>
        <w:br/>
        <w:t>tontamente al acercarse a su vecino y preguntarle: ¿Sien-</w:t>
      </w:r>
      <w:r>
        <w:rPr>
          <w:rStyle w:val="Cuerpodeltexto10pto0"/>
        </w:rPr>
        <w:br/>
        <w:t>to, pues, placer? ¿Cuál será la respuesta? ¡Oh, qué fácil es</w:t>
      </w:r>
      <w:r>
        <w:rPr>
          <w:rStyle w:val="Cuerpodeltexto10pto0"/>
        </w:rPr>
        <w:br/>
        <w:t>adivinarla! Pero, dejando de lado ese vacío y ese disgusto</w:t>
      </w:r>
      <w:r>
        <w:rPr>
          <w:rStyle w:val="Cuerpodeltexto10pto0"/>
        </w:rPr>
        <w:br/>
        <w:t>y atendiendo en general al hombre contento que se atreve</w:t>
      </w:r>
      <w:r>
        <w:rPr>
          <w:rStyle w:val="Cuerpodeltexto10pto0"/>
        </w:rPr>
        <w:br/>
        <w:t>a decir: «Estoy bien», ¿podrá agregar-, «mañana también</w:t>
      </w:r>
      <w:r>
        <w:rPr>
          <w:rStyle w:val="Cuerpodeltexto10pto0"/>
        </w:rPr>
        <w:br/>
        <w:t>lo estaré»? O más bien la seguridad opuesta, que mil</w:t>
      </w:r>
      <w:r>
        <w:rPr>
          <w:rStyle w:val="Cuerpodeltexto10pto0"/>
        </w:rPr>
        <w:br/>
        <w:t>acontecimientos imprevistos pueden en cada instante tur-</w:t>
      </w:r>
      <w:r>
        <w:rPr>
          <w:rStyle w:val="Cuerpodeltexto10pto0"/>
        </w:rPr>
        <w:br/>
        <w:t>bar su alegría, cortar la trama de su goce, destruir su feli-</w:t>
      </w:r>
      <w:r>
        <w:rPr>
          <w:rStyle w:val="Cuerpodeltexto10pto0"/>
        </w:rPr>
        <w:br/>
        <w:t>cidad. La certidumbre de que la muerte, la implacable</w:t>
      </w:r>
      <w:r>
        <w:rPr>
          <w:rStyle w:val="Cuerpodeltexto10pto0"/>
        </w:rPr>
        <w:br/>
        <w:t>muerte, debe necesariamente ponerles un fin para reem-</w:t>
      </w:r>
      <w:r>
        <w:rPr>
          <w:rStyle w:val="Cuerpodeltexto10pto0"/>
        </w:rPr>
        <w:br/>
        <w:t>plazarlos por la nada o por el dolor. ¿Acaso este pensa-</w:t>
      </w:r>
      <w:r>
        <w:rPr>
          <w:rStyle w:val="Cuerpodeltexto10pto0"/>
        </w:rPr>
        <w:br/>
        <w:t>miento no basta para hacerle infeliz? Nada es tan seguro</w:t>
      </w:r>
      <w:r>
        <w:rPr>
          <w:rStyle w:val="Cuerpodeltexto10pto0"/>
        </w:rPr>
        <w:br/>
        <w:t>bajo el ciego destino. Bajo el azar, nuestros goces más dul-</w:t>
      </w:r>
      <w:r>
        <w:rPr>
          <w:rStyle w:val="Cuerpodeltexto10pto0"/>
        </w:rPr>
        <w:br/>
        <w:t>ces están envenenados por el temor, nuestros males son</w:t>
      </w:r>
      <w:r>
        <w:rPr>
          <w:rStyle w:val="Cuerpodeltexto10pto0"/>
        </w:rPr>
        <w:br/>
        <w:t>totalmente incurables, todos los corazones están ulcera-</w:t>
      </w:r>
      <w:r>
        <w:rPr>
          <w:rStyle w:val="Cuerpodeltexto10pto0"/>
        </w:rPr>
        <w:br/>
        <w:t>dos. La felicidad se convierte en algo imposible.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left="20" w:right="20" w:firstLine="320"/>
        <w:sectPr w:rsidR="00EB345F">
          <w:footerReference w:type="even" r:id="rId17"/>
          <w:footerReference w:type="default" r:id="rId18"/>
          <w:pgSz w:w="8391" w:h="11909"/>
          <w:pgMar w:top="923" w:right="1344" w:bottom="1350" w:left="1344" w:header="0" w:footer="3" w:gutter="58"/>
          <w:cols w:space="720"/>
          <w:noEndnote/>
          <w:rtlGutter/>
          <w:docGrid w:linePitch="360"/>
        </w:sectPr>
      </w:pPr>
      <w:r>
        <w:rPr>
          <w:rStyle w:val="Cuerpodeltexto10pto0"/>
        </w:rPr>
        <w:t>En cambio, cuando se sustituyen esas pretendidas</w:t>
      </w:r>
      <w:r>
        <w:rPr>
          <w:rStyle w:val="Cuerpodeltexto10pto0"/>
        </w:rPr>
        <w:br/>
        <w:t>combinaciones fortuitas, esas palabras vacías de sentido,</w:t>
      </w:r>
      <w:r>
        <w:rPr>
          <w:rStyle w:val="Cuerpodeltexto10pto0"/>
        </w:rPr>
        <w:br/>
        <w:t>por una Providencia eterna, cuando rompemos finalmente</w:t>
      </w:r>
      <w:r>
        <w:rPr>
          <w:rStyle w:val="Cuerpodeltexto10pto0"/>
        </w:rPr>
        <w:br/>
        <w:t>la página en que el insensato —el hombre siempre desdi-</w:t>
      </w:r>
      <w:r>
        <w:rPr>
          <w:rStyle w:val="Cuerpodeltexto10pto0"/>
        </w:rPr>
        <w:br/>
        <w:t>chado a partir del momento en que se equivoca— ha es-</w:t>
      </w:r>
      <w:r>
        <w:rPr>
          <w:rStyle w:val="Cuerpodeltexto10pto0"/>
        </w:rPr>
        <w:br/>
        <w:t>crito de manera tan corrupta: «No hay Dios», nos abrimos</w:t>
      </w:r>
      <w:r>
        <w:rPr>
          <w:rStyle w:val="Cuerpodeltexto10pto0"/>
        </w:rPr>
        <w:br/>
        <w:t>a doctrinas más consoladoras. Entonces, el que puede</w:t>
      </w:r>
      <w:r>
        <w:rPr>
          <w:rStyle w:val="Cuerpodeltexto10pto0"/>
        </w:rPr>
        <w:br w:type="page"/>
      </w:r>
      <w:r>
        <w:rPr>
          <w:rStyle w:val="Cuerpodeltexto10pto0"/>
        </w:rPr>
        <w:lastRenderedPageBreak/>
        <w:t>todo se presenta ante nuestra mirada y nos asegura que</w:t>
      </w:r>
      <w:r>
        <w:rPr>
          <w:rStyle w:val="Cuerpodeltexto10pto0"/>
        </w:rPr>
        <w:br/>
        <w:t>no odia nada de lo que ha creado y nos ofrece los bienes</w:t>
      </w:r>
      <w:r>
        <w:rPr>
          <w:rStyle w:val="Cuerpodeltexto10pto0"/>
        </w:rPr>
        <w:br/>
        <w:t>de que su mano está llena. En ese mismo instante, la dulce</w:t>
      </w:r>
      <w:r>
        <w:rPr>
          <w:rStyle w:val="Cuerpodeltexto10pto0"/>
        </w:rPr>
        <w:br/>
        <w:t>esperanza, y su hija, la alegría pura, comienzan a brillar</w:t>
      </w:r>
      <w:r>
        <w:rPr>
          <w:rStyle w:val="Cuerpodeltexto10pto0"/>
        </w:rPr>
        <w:br/>
        <w:t>en nuestros ojos. La calma ya ha llegado a nuestros cora-</w:t>
      </w:r>
      <w:r>
        <w:rPr>
          <w:rStyle w:val="Cuerpodeltexto10pto0"/>
        </w:rPr>
        <w:br/>
        <w:t>zones y la desdicha se desvanece de la faz de la tierra</w:t>
      </w:r>
      <w:r>
        <w:rPr>
          <w:rStyle w:val="Cuerpodeltexto10pto0"/>
        </w:rPr>
        <w:br/>
        <w:t>como un sueño ligero que no deja ninguna impresión de</w:t>
      </w:r>
      <w:r>
        <w:rPr>
          <w:rStyle w:val="Cuerpodeltexto10pto0"/>
        </w:rPr>
        <w:br/>
        <w:t xml:space="preserve">dolor, de miedo o de inquietud, </w:t>
      </w:r>
      <w:r>
        <w:rPr>
          <w:rStyle w:val="Cuerpodeltexto10ptoNegritaCursiva"/>
        </w:rPr>
        <w:t>Dios</w:t>
      </w:r>
      <w:r>
        <w:rPr>
          <w:rStyle w:val="Cuerpodeltexto10pto0"/>
        </w:rPr>
        <w:t xml:space="preserve"> existe y mi felicidad</w:t>
      </w:r>
      <w:r>
        <w:rPr>
          <w:rStyle w:val="Cuerpodeltexto10pto0"/>
        </w:rPr>
        <w:br/>
        <w:t xml:space="preserve">con él. </w:t>
      </w:r>
      <w:r>
        <w:rPr>
          <w:rStyle w:val="Cuerpodeltexto10ptoNegritaCursiva"/>
        </w:rPr>
        <w:t>Dios</w:t>
      </w:r>
      <w:r>
        <w:rPr>
          <w:rStyle w:val="Cuerpodeltexto10pto0"/>
        </w:rPr>
        <w:t xml:space="preserve"> existe y todo existe en él y por él: él crea en</w:t>
      </w:r>
      <w:r>
        <w:rPr>
          <w:rStyle w:val="Cuerpodeltexto10pto0"/>
        </w:rPr>
        <w:br/>
        <w:t xml:space="preserve">cada instante la </w:t>
      </w:r>
      <w:r>
        <w:rPr>
          <w:rStyle w:val="Cuerpodeltexto10ptoNegritaCursiva"/>
        </w:rPr>
        <w:t>acción</w:t>
      </w:r>
      <w:r>
        <w:rPr>
          <w:rStyle w:val="Cuerpodeltexto10pto0"/>
        </w:rPr>
        <w:t xml:space="preserve"> y el </w:t>
      </w:r>
      <w:r>
        <w:rPr>
          <w:rStyle w:val="Cuerpodeltexto10ptoNegritaCursiva"/>
        </w:rPr>
        <w:t>pensamiento.</w:t>
      </w:r>
    </w:p>
    <w:p w:rsidR="00EB345F" w:rsidRDefault="0002303A">
      <w:pPr>
        <w:pStyle w:val="Ttulo40"/>
        <w:keepNext/>
        <w:keepLines/>
        <w:shd w:val="clear" w:color="auto" w:fill="auto"/>
        <w:spacing w:after="211" w:line="274" w:lineRule="exact"/>
        <w:ind w:left="2840" w:right="20"/>
      </w:pPr>
      <w:bookmarkStart w:id="10" w:name="bookmark10"/>
      <w:r>
        <w:rPr>
          <w:rStyle w:val="Ttulo41"/>
          <w:b/>
          <w:bCs/>
        </w:rPr>
        <w:lastRenderedPageBreak/>
        <w:t>ARTICULO «CIEGO»</w:t>
      </w:r>
      <w:r>
        <w:rPr>
          <w:rStyle w:val="Ttulo41"/>
          <w:b/>
          <w:bCs/>
        </w:rPr>
        <w:br/>
        <w:t xml:space="preserve">DE LA </w:t>
      </w:r>
      <w:r>
        <w:rPr>
          <w:rStyle w:val="Ttulo4Cursiva"/>
          <w:b/>
          <w:bCs/>
        </w:rPr>
        <w:t>ENCICLOPEDIA</w:t>
      </w:r>
      <w:bookmarkEnd w:id="10"/>
    </w:p>
    <w:p w:rsidR="00EB345F" w:rsidRDefault="0002303A">
      <w:pPr>
        <w:pStyle w:val="Cuerpodeltexto30"/>
        <w:shd w:val="clear" w:color="auto" w:fill="auto"/>
        <w:spacing w:before="0" w:after="720" w:line="160" w:lineRule="exact"/>
        <w:ind w:right="20"/>
        <w:jc w:val="right"/>
      </w:pPr>
      <w:r>
        <w:rPr>
          <w:rStyle w:val="Cuerpodeltexto38ptoEspaciado0pto"/>
          <w:b/>
          <w:bCs/>
        </w:rPr>
        <w:t xml:space="preserve">De </w:t>
      </w:r>
      <w:r w:rsidRPr="0002303A">
        <w:rPr>
          <w:rStyle w:val="Cuerpodeltexto38ptoVersalesEspaciado0pto"/>
          <w:b/>
          <w:bCs/>
        </w:rPr>
        <w:t>D’Alembert</w:t>
      </w:r>
    </w:p>
    <w:p w:rsidR="00EB345F" w:rsidRDefault="0002303A">
      <w:pPr>
        <w:pStyle w:val="Cuerpodeltexto0"/>
        <w:shd w:val="clear" w:color="auto" w:fill="auto"/>
        <w:spacing w:before="0"/>
        <w:ind w:left="20" w:right="20"/>
      </w:pPr>
      <w:r>
        <w:rPr>
          <w:rStyle w:val="CuerpodeltextoNegrita"/>
        </w:rPr>
        <w:t xml:space="preserve">Ciego: </w:t>
      </w:r>
      <w:r>
        <w:rPr>
          <w:rStyle w:val="Cuerpodeltexto10pto0"/>
        </w:rPr>
        <w:t>adj. tomado como sustantivo. Se dice de una perso-</w:t>
      </w:r>
      <w:r>
        <w:rPr>
          <w:rStyle w:val="Cuerpodeltexto10pto0"/>
        </w:rPr>
        <w:br/>
        <w:t>na privada de la vista. (... ) Se puede ser ciego de naci-</w:t>
      </w:r>
      <w:r>
        <w:rPr>
          <w:rStyle w:val="Cuerpodeltexto10pto0"/>
        </w:rPr>
        <w:br/>
        <w:t>miento o convertirse en ciego por un accidente o una en-</w:t>
      </w:r>
      <w:r>
        <w:rPr>
          <w:rStyle w:val="Cuerpodeltexto10pto0"/>
        </w:rPr>
        <w:br/>
        <w:t>fermedad. Nuestro objetivo aquí no es tratar las enferme-</w:t>
      </w:r>
      <w:r>
        <w:rPr>
          <w:rStyle w:val="Cuerpodeltexto10pto0"/>
        </w:rPr>
        <w:br/>
        <w:t>dades o causas que ocasionan la pérdida de la vista y que</w:t>
      </w:r>
      <w:r>
        <w:rPr>
          <w:rStyle w:val="Cuerpodeltexto10pto0"/>
        </w:rPr>
        <w:br/>
        <w:t>pueden encontrarse en este Diccionario en sus artículos</w:t>
      </w:r>
      <w:r>
        <w:rPr>
          <w:rStyle w:val="Cuerpodeltexto10pto0"/>
        </w:rPr>
        <w:br/>
        <w:t>respectivos: nos contentaremos con hacer algunas refle-</w:t>
      </w:r>
      <w:r>
        <w:rPr>
          <w:rStyle w:val="Cuerpodeltexto10pto0"/>
        </w:rPr>
        <w:br/>
        <w:t>xiones filosóficas sobre la ceguera, sobre las ideas de que</w:t>
      </w:r>
      <w:r>
        <w:rPr>
          <w:rStyle w:val="Cuerpodeltexto10pto0"/>
        </w:rPr>
        <w:br/>
        <w:t>nos priva, sobre la ventaja que los otros sentidos pueden</w:t>
      </w:r>
      <w:r>
        <w:rPr>
          <w:rStyle w:val="Cuerpodeltexto10pto0"/>
        </w:rPr>
        <w:br/>
        <w:t>sacar de ella, etc.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40"/>
      </w:pPr>
      <w:r>
        <w:rPr>
          <w:rStyle w:val="Cuerpodeltexto10pto0"/>
        </w:rPr>
        <w:t>En primer lugar, es evidente que puesto que el sentido</w:t>
      </w:r>
      <w:r>
        <w:rPr>
          <w:rStyle w:val="Cuerpodeltexto10pto0"/>
        </w:rPr>
        <w:br/>
        <w:t>de la vista es apropiado para distraernos por la cantidad</w:t>
      </w:r>
      <w:r>
        <w:rPr>
          <w:rStyle w:val="Cuerpodeltexto10pto0"/>
        </w:rPr>
        <w:br/>
        <w:t>de objetos que nos presenta a la vez, los que están priva-</w:t>
      </w:r>
      <w:r>
        <w:rPr>
          <w:rStyle w:val="Cuerpodeltexto10pto0"/>
        </w:rPr>
        <w:br/>
        <w:t>dos de ella deben naturalmente, y en general, poner más</w:t>
      </w:r>
      <w:r>
        <w:rPr>
          <w:rStyle w:val="Cuerpodeltexto10pto0"/>
        </w:rPr>
        <w:br/>
        <w:t>atención en los objetos que afectan sus otros sentidos. De-</w:t>
      </w:r>
      <w:r>
        <w:rPr>
          <w:rStyle w:val="Cuerpodeltexto10pto0"/>
        </w:rPr>
        <w:br/>
        <w:t>bemos atribuir principalmente a esta causa la fineza del</w:t>
      </w:r>
      <w:r>
        <w:rPr>
          <w:rStyle w:val="Cuerpodeltexto10pto0"/>
        </w:rPr>
        <w:br/>
        <w:t>tacto y del oído que puede observarse en algunos ciegos,</w:t>
      </w:r>
      <w:r>
        <w:rPr>
          <w:rStyle w:val="Cuerpodeltexto10pto0"/>
        </w:rPr>
        <w:br/>
        <w:t>más que a una superioridad real de esos sentidos por la</w:t>
      </w:r>
      <w:r>
        <w:rPr>
          <w:rStyle w:val="Cuerpodeltexto10pto0"/>
        </w:rPr>
        <w:br/>
        <w:t>que la naturaleza habría querido compensarlos de la pri-</w:t>
      </w:r>
      <w:r>
        <w:rPr>
          <w:rStyle w:val="Cuerpodeltexto10pto0"/>
        </w:rPr>
        <w:br/>
        <w:t>vación de la vista. Esto es tan verdadero que una persona</w:t>
      </w:r>
      <w:r>
        <w:rPr>
          <w:rStyle w:val="Cuerpodeltexto10pto0"/>
        </w:rPr>
        <w:br/>
        <w:t xml:space="preserve">que se queda </w:t>
      </w:r>
      <w:r>
        <w:rPr>
          <w:rStyle w:val="Cuerpodeltexto10ptoNegritaCursiva"/>
        </w:rPr>
        <w:t>ciega</w:t>
      </w:r>
      <w:r>
        <w:rPr>
          <w:rStyle w:val="Cuerpodeltexto10pto0"/>
        </w:rPr>
        <w:t xml:space="preserve"> por accidente, encuentra a menudo en</w:t>
      </w:r>
      <w:r>
        <w:rPr>
          <w:rStyle w:val="Cuerpodeltexto10pto0"/>
        </w:rPr>
        <w:br/>
        <w:t>la ayuda de los sentidos que le restan recursos que no</w:t>
      </w:r>
      <w:r>
        <w:rPr>
          <w:rStyle w:val="Cuerpodeltexto10pto0"/>
        </w:rPr>
        <w:br/>
        <w:t>imaginaba antes. Lo cual proviene únicamente de que esta</w:t>
      </w:r>
      <w:r>
        <w:rPr>
          <w:rStyle w:val="Cuerpodeltexto10pto0"/>
        </w:rPr>
        <w:br/>
        <w:t>persona, al estar menos distraída, es más capaz de aten-</w:t>
      </w:r>
      <w:r>
        <w:rPr>
          <w:rStyle w:val="Cuerpodeltexto10pto0"/>
        </w:rPr>
        <w:br/>
        <w:t xml:space="preserve">ción. Pero principalmente en los </w:t>
      </w:r>
      <w:r>
        <w:rPr>
          <w:rStyle w:val="Cuerpodeltexto10ptoNegritaCursiva"/>
        </w:rPr>
        <w:t>ciegos</w:t>
      </w:r>
      <w:r>
        <w:rPr>
          <w:rStyle w:val="Cuerpodeltexto10pto0"/>
        </w:rPr>
        <w:t xml:space="preserve"> de nacimiento</w:t>
      </w:r>
      <w:r>
        <w:rPr>
          <w:rStyle w:val="Cuerpodeltexto10pto0"/>
        </w:rPr>
        <w:br/>
        <w:t>pueden observarse, si se me permite la expresión, los mi-</w:t>
      </w:r>
      <w:r>
        <w:rPr>
          <w:rStyle w:val="Cuerpodeltexto10pto0"/>
        </w:rPr>
        <w:br/>
        <w:t>lagros de la ceguera.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40"/>
      </w:pPr>
      <w:r>
        <w:rPr>
          <w:rStyle w:val="Cuerpodeltexto10pto0"/>
        </w:rPr>
        <w:t>Un autor anónimo ha publicado sobre este tema, en</w:t>
      </w:r>
      <w:r>
        <w:rPr>
          <w:rStyle w:val="Cuerpodeltexto10pto0"/>
        </w:rPr>
        <w:br/>
        <w:t xml:space="preserve">1749, una pequeña obra muy filosófica titulada </w:t>
      </w:r>
      <w:r>
        <w:rPr>
          <w:rStyle w:val="Cuerpodeltexto10ptoNegritaCursiva"/>
        </w:rPr>
        <w:t>Carta so-</w:t>
      </w:r>
      <w:r>
        <w:rPr>
          <w:rStyle w:val="Cuerpodeltexto10ptoNegritaCursiva"/>
        </w:rPr>
        <w:br/>
        <w:t>bre los ciegos para uso de los que ven</w:t>
      </w:r>
      <w:r>
        <w:rPr>
          <w:rStyle w:val="Cuerpodeltexto10pto0"/>
        </w:rPr>
        <w:t xml:space="preserve"> con este epígrafe:</w:t>
      </w:r>
      <w:r>
        <w:rPr>
          <w:rStyle w:val="Cuerpodeltexto10pto0"/>
        </w:rPr>
        <w:br/>
      </w:r>
      <w:r>
        <w:rPr>
          <w:rStyle w:val="Cuerpodeltexto10ptoNegritaCursiva"/>
        </w:rPr>
        <w:t>possunt, nec posse videntur,</w:t>
      </w:r>
      <w:r>
        <w:rPr>
          <w:rStyle w:val="Cuerpodeltexto10pto0"/>
        </w:rPr>
        <w:t xml:space="preserve"> que hace alusión a los prodi-</w:t>
      </w:r>
      <w:r>
        <w:rPr>
          <w:rStyle w:val="Cuerpodeltexto10pto0"/>
        </w:rPr>
        <w:br w:type="page"/>
      </w:r>
      <w:r>
        <w:rPr>
          <w:rStyle w:val="Cuerpodeltexto10pto0"/>
        </w:rPr>
        <w:lastRenderedPageBreak/>
        <w:t xml:space="preserve">gios de los </w:t>
      </w:r>
      <w:r>
        <w:rPr>
          <w:rStyle w:val="Cuerpodeltexto10ptoNegritaCursiva"/>
        </w:rPr>
        <w:t>ciegos</w:t>
      </w:r>
      <w:r>
        <w:rPr>
          <w:rStyle w:val="Cuerpodeltexto10pto0"/>
        </w:rPr>
        <w:t xml:space="preserve"> de nacimiento. En este artículo haremos</w:t>
      </w:r>
      <w:r>
        <w:rPr>
          <w:rStyle w:val="Cuerpodeltexto10pto0"/>
        </w:rPr>
        <w:br/>
        <w:t>un resumen de esa carta cuya metafísica es muy fina y</w:t>
      </w:r>
      <w:r>
        <w:rPr>
          <w:rStyle w:val="Cuerpodeltexto10pto0"/>
        </w:rPr>
        <w:br/>
        <w:t>verdadera, si exceptuamos algunos pasajes que no tienen</w:t>
      </w:r>
      <w:r>
        <w:rPr>
          <w:rStyle w:val="Cuerpodeltexto10pto0"/>
        </w:rPr>
        <w:br/>
        <w:t>una relación directa con el tema y que pueden molestar</w:t>
      </w:r>
      <w:r>
        <w:rPr>
          <w:rStyle w:val="Cuerpodeltexto10pto0"/>
        </w:rPr>
        <w:br/>
        <w:t>los oídos piadosos.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 w:firstLine="340"/>
      </w:pPr>
      <w:r>
        <w:rPr>
          <w:rStyle w:val="Cuerpodeltexto10pto0"/>
        </w:rPr>
        <w:t xml:space="preserve">El autor menciona en primer lugar a un </w:t>
      </w:r>
      <w:r>
        <w:rPr>
          <w:rStyle w:val="Cuerpodeltexto10ptoNegritaCursiva"/>
        </w:rPr>
        <w:t>ciego</w:t>
      </w:r>
      <w:r>
        <w:rPr>
          <w:rStyle w:val="Cuerpodeltexto10pto0"/>
        </w:rPr>
        <w:t xml:space="preserve"> de naci-</w:t>
      </w:r>
      <w:r>
        <w:rPr>
          <w:rStyle w:val="Cuerpodeltexto10pto0"/>
        </w:rPr>
        <w:br/>
        <w:t>miento que conoció y que, aparentemente, todavía vive.</w:t>
      </w:r>
      <w:r>
        <w:rPr>
          <w:rStyle w:val="Cuerpodeltexto10pto0"/>
        </w:rPr>
        <w:br/>
        <w:t xml:space="preserve">Este </w:t>
      </w:r>
      <w:r>
        <w:rPr>
          <w:rStyle w:val="Cuerpodeltexto10ptoNegritaCursiva"/>
        </w:rPr>
        <w:t>ciego,</w:t>
      </w:r>
      <w:r>
        <w:rPr>
          <w:rStyle w:val="Cuerpodeltexto10pto0"/>
        </w:rPr>
        <w:t xml:space="preserve"> que habita en Puisaux, en Gatinois, es químico</w:t>
      </w:r>
      <w:r>
        <w:rPr>
          <w:rStyle w:val="Cuerpodeltexto10pto0"/>
        </w:rPr>
        <w:br/>
        <w:t>y músico. Hace leer a su hijo con caracteres en relieve.</w:t>
      </w:r>
      <w:r>
        <w:rPr>
          <w:rStyle w:val="Cuerpodeltexto10pto0"/>
        </w:rPr>
        <w:br/>
        <w:t>Juzga con mucha exactitud las simetrías, pero podemos</w:t>
      </w:r>
      <w:r>
        <w:rPr>
          <w:rStyle w:val="Cuerpodeltexto10pto0"/>
        </w:rPr>
        <w:br/>
        <w:t>imaginar que la idea de simetría, que para nosotros</w:t>
      </w:r>
      <w:r>
        <w:rPr>
          <w:rStyle w:val="Cuerpodeltexto10pto0"/>
        </w:rPr>
        <w:br/>
        <w:t>es pura convención en muchos sentidos, lo es aún más</w:t>
      </w:r>
      <w:r>
        <w:rPr>
          <w:rStyle w:val="Cuerpodeltexto10pto0"/>
        </w:rPr>
        <w:br/>
        <w:t>para él.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 w:firstLine="340"/>
      </w:pPr>
      <w:r>
        <w:rPr>
          <w:rStyle w:val="Cuerpodeltexto10pto0"/>
        </w:rPr>
        <w:t xml:space="preserve">Su definición del espejo es curiosa. Es, dice, </w:t>
      </w:r>
      <w:r>
        <w:rPr>
          <w:rStyle w:val="Cuerpodeltexto10ptoNegritaCursiva"/>
        </w:rPr>
        <w:t>una má-</w:t>
      </w:r>
      <w:r>
        <w:rPr>
          <w:rStyle w:val="Cuerpodeltexto10ptoNegritaCursiva"/>
        </w:rPr>
        <w:br/>
        <w:t>quina por la que las cosas son puestas en relieve fuera de</w:t>
      </w:r>
      <w:r>
        <w:rPr>
          <w:rStyle w:val="Cuerpodeltexto10ptoNegritaCursiva"/>
        </w:rPr>
        <w:br/>
        <w:t>sí mismas.</w:t>
      </w:r>
      <w:r>
        <w:rPr>
          <w:rStyle w:val="Cuerpodeltexto10pto0"/>
        </w:rPr>
        <w:t xml:space="preserve"> Esta definición puede ser absurda para un ton-</w:t>
      </w:r>
      <w:r>
        <w:rPr>
          <w:rStyle w:val="Cuerpodeltexto10pto0"/>
        </w:rPr>
        <w:br/>
        <w:t>to con ojos; pero un filósofo, incluso muy perspicaz, debe</w:t>
      </w:r>
      <w:r>
        <w:rPr>
          <w:rStyle w:val="Cuerpodeltexto10pto0"/>
        </w:rPr>
        <w:br/>
        <w:t>encontrarla muy sutil y sorprendente. «Si Descartes hubie-</w:t>
      </w:r>
      <w:r>
        <w:rPr>
          <w:rStyle w:val="Cuerpodeltexto10pto0"/>
        </w:rPr>
        <w:br/>
        <w:t xml:space="preserve">ra sido </w:t>
      </w:r>
      <w:r>
        <w:rPr>
          <w:rStyle w:val="Cuerpodeltexto10ptoNegritaCursiva"/>
        </w:rPr>
        <w:t>ciego</w:t>
      </w:r>
      <w:r>
        <w:rPr>
          <w:rStyle w:val="Cuerpodeltexto10pto0"/>
        </w:rPr>
        <w:t xml:space="preserve"> de nacimiento, dice nuestro autor, habría de-</w:t>
      </w:r>
      <w:r>
        <w:rPr>
          <w:rStyle w:val="Cuerpodeltexto10pto0"/>
        </w:rPr>
        <w:br/>
        <w:t>bido, me parece, congratularse de ello. En efecto, ¡qué su-</w:t>
      </w:r>
      <w:r>
        <w:rPr>
          <w:rStyle w:val="Cuerpodeltexto10pto0"/>
        </w:rPr>
        <w:br/>
        <w:t>tileza de pensamiento ha sido necesaria para llegar a ella!</w:t>
      </w:r>
      <w:r>
        <w:rPr>
          <w:rStyle w:val="Cuerpodeltexto10pto0"/>
        </w:rPr>
        <w:br/>
        <w:t xml:space="preserve">Nuestro </w:t>
      </w:r>
      <w:r>
        <w:rPr>
          <w:rStyle w:val="Cuerpodeltexto10ptoNegritaCursiva"/>
        </w:rPr>
        <w:t>ciego</w:t>
      </w:r>
      <w:r>
        <w:rPr>
          <w:rStyle w:val="Cuerpodeltexto10pto0"/>
        </w:rPr>
        <w:t xml:space="preserve"> sólo tiene conocimiento por el tacto; sabe,</w:t>
      </w:r>
      <w:r>
        <w:rPr>
          <w:rStyle w:val="Cuerpodeltexto10pto0"/>
        </w:rPr>
        <w:br/>
        <w:t>por lo que le cuentan otros, que por medio de la vista se</w:t>
      </w:r>
      <w:r>
        <w:rPr>
          <w:rStyle w:val="Cuerpodeltexto10pto0"/>
        </w:rPr>
        <w:br/>
        <w:t>conoce los objetos como éstos le son conocidos por el tac-</w:t>
      </w:r>
      <w:r>
        <w:rPr>
          <w:rStyle w:val="Cuerpodeltexto10pto0"/>
        </w:rPr>
        <w:br/>
        <w:t>to, al menos es la única noción que puede formarse de</w:t>
      </w:r>
      <w:r>
        <w:rPr>
          <w:rStyle w:val="Cuerpodeltexto10pto0"/>
        </w:rPr>
        <w:br/>
        <w:t>ello; sabe, además, que no puede ver su propio rostro,</w:t>
      </w:r>
      <w:r>
        <w:rPr>
          <w:rStyle w:val="Cuerpodeltexto10pto0"/>
        </w:rPr>
        <w:br/>
        <w:t>aunque pueda tocarlo. La vista, debe concluir, es entonces</w:t>
      </w:r>
      <w:r>
        <w:rPr>
          <w:rStyle w:val="Cuerpodeltexto10pto0"/>
        </w:rPr>
        <w:br/>
        <w:t>una especie de tacto que sólo se extiende a objetos dife-</w:t>
      </w:r>
      <w:r>
        <w:rPr>
          <w:rStyle w:val="Cuerpodeltexto10pto0"/>
        </w:rPr>
        <w:br/>
        <w:t>rentes de nuestro rostro y alejados de nosotros. Por otro</w:t>
      </w:r>
      <w:r>
        <w:rPr>
          <w:rStyle w:val="Cuerpodeltexto10pto0"/>
        </w:rPr>
        <w:br/>
        <w:t>lado, el tacto sólo le da la idea del relieve. Entonces, agre-</w:t>
      </w:r>
      <w:r>
        <w:rPr>
          <w:rStyle w:val="Cuerpodeltexto10pto0"/>
        </w:rPr>
        <w:br/>
        <w:t>ga, un espejo es una máquina que nos pone en relieve fue-</w:t>
      </w:r>
      <w:r>
        <w:rPr>
          <w:rStyle w:val="Cuerpodeltexto10pto0"/>
        </w:rPr>
        <w:br/>
        <w:t xml:space="preserve">ra de nosotros mismos. » Observad que las palabras </w:t>
      </w:r>
      <w:r>
        <w:rPr>
          <w:rStyle w:val="Cuerpodeltexto10ptoNegritaCursiva"/>
        </w:rPr>
        <w:t>en re-</w:t>
      </w:r>
      <w:r>
        <w:rPr>
          <w:rStyle w:val="Cuerpodeltexto10ptoNegritaCursiva"/>
        </w:rPr>
        <w:br/>
        <w:t>lieve</w:t>
      </w:r>
      <w:r>
        <w:rPr>
          <w:rStyle w:val="Cuerpodeltexto10pto0"/>
        </w:rPr>
        <w:t xml:space="preserve"> no están de más. Si el </w:t>
      </w:r>
      <w:r>
        <w:rPr>
          <w:rStyle w:val="Cuerpodeltexto10ptoNegritaCursiva"/>
        </w:rPr>
        <w:t>ciego</w:t>
      </w:r>
      <w:r>
        <w:rPr>
          <w:rStyle w:val="Cuerpodeltexto10pto0"/>
        </w:rPr>
        <w:t xml:space="preserve"> hubiera dicho, simple-</w:t>
      </w:r>
      <w:r>
        <w:rPr>
          <w:rStyle w:val="Cuerpodeltexto10pto0"/>
        </w:rPr>
        <w:br/>
        <w:t xml:space="preserve">mente, </w:t>
      </w:r>
      <w:r>
        <w:rPr>
          <w:rStyle w:val="Cuerpodeltexto10ptoNegritaCursiva"/>
        </w:rPr>
        <w:t>nos pone fuera de nosotros mismos,</w:t>
      </w:r>
      <w:r>
        <w:rPr>
          <w:rStyle w:val="Cuerpodeltexto10pto0"/>
        </w:rPr>
        <w:t xml:space="preserve"> habría dicho</w:t>
      </w:r>
      <w:r>
        <w:rPr>
          <w:rStyle w:val="Cuerpodeltexto10pto0"/>
        </w:rPr>
        <w:br/>
        <w:t>un absurdo más: pues ¿cómo concebir una máquina que</w:t>
      </w:r>
      <w:r>
        <w:rPr>
          <w:rStyle w:val="Cuerpodeltexto10pto0"/>
        </w:rPr>
        <w:br/>
        <w:t xml:space="preserve">pueda duplicar un objeto?; la palabra </w:t>
      </w:r>
      <w:r>
        <w:rPr>
          <w:rStyle w:val="Cuerpodeltexto10ptoNegritaCursiva"/>
        </w:rPr>
        <w:t>relieve</w:t>
      </w:r>
      <w:r>
        <w:rPr>
          <w:rStyle w:val="Cuerpodeltexto10pto0"/>
        </w:rPr>
        <w:t xml:space="preserve"> sólo se apli-</w:t>
      </w:r>
      <w:r>
        <w:rPr>
          <w:rStyle w:val="Cuerpodeltexto10pto0"/>
        </w:rPr>
        <w:br/>
        <w:t xml:space="preserve">ca a la superficie; así, </w:t>
      </w:r>
      <w:r>
        <w:rPr>
          <w:rStyle w:val="Cuerpodeltexto10ptoNegritaCursiva"/>
        </w:rPr>
        <w:t>ponernos en relieve fuera de noso-</w:t>
      </w:r>
      <w:r>
        <w:rPr>
          <w:rStyle w:val="Cuerpodeltexto10ptoNegritaCursiva"/>
        </w:rPr>
        <w:br/>
        <w:t>tros mismos</w:t>
      </w:r>
      <w:r>
        <w:rPr>
          <w:rStyle w:val="Cuerpodeltexto10pto0"/>
        </w:rPr>
        <w:t xml:space="preserve"> es poner solamente la representación de la</w:t>
      </w:r>
      <w:r>
        <w:rPr>
          <w:rStyle w:val="Cuerpodeltexto10pto0"/>
        </w:rPr>
        <w:br w:type="page"/>
      </w:r>
      <w:r>
        <w:rPr>
          <w:rStyle w:val="Cuerpodeltexto10pto0"/>
        </w:rPr>
        <w:lastRenderedPageBreak/>
        <w:t xml:space="preserve">superficie de nuestro cuerpo fuera de nosotros. El </w:t>
      </w:r>
      <w:r>
        <w:rPr>
          <w:rStyle w:val="Cuerpodeltexto10ptoNegritaCursiva"/>
        </w:rPr>
        <w:t>ciego</w:t>
      </w:r>
      <w:r>
        <w:rPr>
          <w:rStyle w:val="Cuerpodeltexto10pto0"/>
        </w:rPr>
        <w:t xml:space="preserve"> ha</w:t>
      </w:r>
      <w:r>
        <w:rPr>
          <w:rStyle w:val="Cuerpodeltexto10pto0"/>
        </w:rPr>
        <w:br/>
        <w:t>debido sentir por el razonamiento que el tacto sólo le re-</w:t>
      </w:r>
      <w:r>
        <w:rPr>
          <w:rStyle w:val="Cuerpodeltexto10pto0"/>
        </w:rPr>
        <w:br/>
        <w:t>presenta la superficie de los cuerpos y que, así, esta espe-</w:t>
      </w:r>
      <w:r>
        <w:rPr>
          <w:rStyle w:val="Cuerpodeltexto10pto0"/>
        </w:rPr>
        <w:br/>
        <w:t xml:space="preserve">cie de tacto que llamamos </w:t>
      </w:r>
      <w:r>
        <w:rPr>
          <w:rStyle w:val="Cuerpodeltexto10ptoNegritaCursiva"/>
        </w:rPr>
        <w:t>vista</w:t>
      </w:r>
      <w:r>
        <w:rPr>
          <w:rStyle w:val="Cuerpodeltexto10pto0"/>
        </w:rPr>
        <w:t xml:space="preserve"> sólo da la idea del relieve</w:t>
      </w:r>
      <w:r>
        <w:rPr>
          <w:rStyle w:val="Cuerpodeltexto10pto0"/>
        </w:rPr>
        <w:br/>
        <w:t>o la superficie de los cuerpos sin dar la de su solidez, la</w:t>
      </w:r>
      <w:r>
        <w:rPr>
          <w:rStyle w:val="Cuerpodeltexto10pto0"/>
        </w:rPr>
        <w:br/>
        <w:t xml:space="preserve">palabra </w:t>
      </w:r>
      <w:r>
        <w:rPr>
          <w:rStyle w:val="Cuerpodeltexto10ptoNegritaCursiva"/>
        </w:rPr>
        <w:t>relieve</w:t>
      </w:r>
      <w:r>
        <w:rPr>
          <w:rStyle w:val="Cuerpodeltexto10pto0"/>
        </w:rPr>
        <w:t xml:space="preserve"> designa aquí la superficie. Confieso que la</w:t>
      </w:r>
      <w:r>
        <w:rPr>
          <w:rStyle w:val="Cuerpodeltexto10pto0"/>
        </w:rPr>
        <w:br/>
        <w:t xml:space="preserve">definición del </w:t>
      </w:r>
      <w:r>
        <w:rPr>
          <w:rStyle w:val="Cuerpodeltexto10ptoNegritaCursiva"/>
        </w:rPr>
        <w:t>ciego,</w:t>
      </w:r>
      <w:r>
        <w:rPr>
          <w:rStyle w:val="Cuerpodeltexto10pto0"/>
        </w:rPr>
        <w:t xml:space="preserve"> incluso con esta restricción, es toda-</w:t>
      </w:r>
      <w:r>
        <w:rPr>
          <w:rStyle w:val="Cuerpodeltexto10pto0"/>
        </w:rPr>
        <w:br/>
        <w:t>vía un enigma para él: pero al menos se ve que ha busca-</w:t>
      </w:r>
      <w:r>
        <w:rPr>
          <w:rStyle w:val="Cuerpodeltexto10pto0"/>
        </w:rPr>
        <w:br/>
        <w:t>do disminuir el enigma lo más posible.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0"/>
        </w:rPr>
        <w:t>Creemos que todos los fenómenos de espejos o crista-</w:t>
      </w:r>
      <w:r>
        <w:rPr>
          <w:rStyle w:val="Cuerpodeltexto10pto0"/>
        </w:rPr>
        <w:br/>
        <w:t>les que aumentan o disminuyen, o multiplican los objetos,</w:t>
      </w:r>
      <w:r>
        <w:rPr>
          <w:rStyle w:val="Cuerpodeltexto10pto0"/>
        </w:rPr>
        <w:br/>
        <w:t>son para él misterios impenetrables. «Preguntó si la má-</w:t>
      </w:r>
      <w:r>
        <w:rPr>
          <w:rStyle w:val="Cuerpodeltexto10pto0"/>
        </w:rPr>
        <w:br/>
        <w:t>quina que aumenta los objetos era más corta que la que</w:t>
      </w:r>
      <w:r>
        <w:rPr>
          <w:rStyle w:val="Cuerpodeltexto10pto0"/>
        </w:rPr>
        <w:br/>
        <w:t>los hace más pequeños; si la que los acerca era más corta</w:t>
      </w:r>
      <w:r>
        <w:rPr>
          <w:rStyle w:val="Cuerpodeltexto10pto0"/>
        </w:rPr>
        <w:br/>
        <w:t>que la que los aleja; y al no comprender cómo ese otro no-</w:t>
      </w:r>
      <w:r>
        <w:rPr>
          <w:rStyle w:val="Cuerpodeltexto10pto0"/>
        </w:rPr>
        <w:br/>
        <w:t>sotros mismos que, según él, el espejo repite en relieve,</w:t>
      </w:r>
      <w:r>
        <w:rPr>
          <w:rStyle w:val="Cuerpodeltexto10pto0"/>
        </w:rPr>
        <w:br/>
        <w:t>escapa al sentido del tacto, decía: éstos son dos sentidos</w:t>
      </w:r>
      <w:r>
        <w:rPr>
          <w:rStyle w:val="Cuerpodeltexto10pto0"/>
        </w:rPr>
        <w:br/>
        <w:t>que una pequeña máquina pone en contradicción; una</w:t>
      </w:r>
      <w:r>
        <w:rPr>
          <w:rStyle w:val="Cuerpodeltexto10pto0"/>
        </w:rPr>
        <w:br/>
        <w:t>máquina más perfecta quizás los pondría de acuerdo; qui-</w:t>
      </w:r>
      <w:r>
        <w:rPr>
          <w:rStyle w:val="Cuerpodeltexto10pto0"/>
        </w:rPr>
        <w:br/>
        <w:t>zás una tercera aún más perfecta y menos pérfida todavía</w:t>
      </w:r>
      <w:r>
        <w:rPr>
          <w:rStyle w:val="Cuerpodeltexto10pto0"/>
        </w:rPr>
        <w:br/>
        <w:t>los haría desaparecer y nos advertiría del error. » ¡Cuántas</w:t>
      </w:r>
      <w:r>
        <w:rPr>
          <w:rStyle w:val="Cuerpodeltexto10pto0"/>
        </w:rPr>
        <w:br/>
        <w:t xml:space="preserve">conclusiones filosóficas un </w:t>
      </w:r>
      <w:r>
        <w:rPr>
          <w:rStyle w:val="Cuerpodeltexto10ptoNegritaCursiva"/>
        </w:rPr>
        <w:t>ciego</w:t>
      </w:r>
      <w:r>
        <w:rPr>
          <w:rStyle w:val="Cuerpodeltexto10pto0"/>
        </w:rPr>
        <w:t xml:space="preserve"> de nacimiento puede sa-</w:t>
      </w:r>
      <w:r>
        <w:rPr>
          <w:rStyle w:val="Cuerpodeltexto10pto0"/>
        </w:rPr>
        <w:br/>
        <w:t>car de ello contra el testimonio de los sentidos!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0"/>
        </w:rPr>
        <w:t>Definió los ojos como un órgano sobre el cual el aire</w:t>
      </w:r>
      <w:r>
        <w:rPr>
          <w:rStyle w:val="Cuerpodeltexto10pto0"/>
        </w:rPr>
        <w:br/>
        <w:t>tiene el efecto de un bastón sobre la mano. El autor obser-</w:t>
      </w:r>
      <w:r>
        <w:rPr>
          <w:rStyle w:val="Cuerpodeltexto10pto0"/>
        </w:rPr>
        <w:br/>
        <w:t>va que esta definición es bastante parecida a la de Descar-</w:t>
      </w:r>
      <w:r>
        <w:rPr>
          <w:rStyle w:val="Cuerpodeltexto10pto0"/>
        </w:rPr>
        <w:br/>
        <w:t xml:space="preserve">tes, quien en la </w:t>
      </w:r>
      <w:r>
        <w:rPr>
          <w:rStyle w:val="Cuerpodeltexto10ptoNegritaCursiva"/>
        </w:rPr>
        <w:t>Dióptrica</w:t>
      </w:r>
      <w:r>
        <w:rPr>
          <w:rStyle w:val="Cuerpodeltexto10pto0"/>
        </w:rPr>
        <w:t xml:space="preserve"> compara el ojo a un </w:t>
      </w:r>
      <w:r>
        <w:rPr>
          <w:rStyle w:val="Cuerpodeltexto10ptoNegritaCursiva"/>
        </w:rPr>
        <w:t>ciego</w:t>
      </w:r>
      <w:r>
        <w:rPr>
          <w:rStyle w:val="Cuerpodeltexto10pto0"/>
        </w:rPr>
        <w:t xml:space="preserve"> que</w:t>
      </w:r>
      <w:r>
        <w:rPr>
          <w:rStyle w:val="Cuerpodeltexto10pto0"/>
        </w:rPr>
        <w:br/>
        <w:t>toca los cuerpos de lejos con su bastón: los rayos de luz</w:t>
      </w:r>
      <w:r>
        <w:rPr>
          <w:rStyle w:val="Cuerpodeltexto10pto0"/>
        </w:rPr>
        <w:br/>
        <w:t>son el bastón de los videntes. Conserva la memoria de los</w:t>
      </w:r>
      <w:r>
        <w:rPr>
          <w:rStyle w:val="Cuerpodeltexto10pto0"/>
        </w:rPr>
        <w:br/>
        <w:t>sonidos en un grado sorprendente y la diversidad de voces</w:t>
      </w:r>
      <w:r>
        <w:rPr>
          <w:rStyle w:val="Cuerpodeltexto10pto0"/>
        </w:rPr>
        <w:br/>
        <w:t>es tan patente para él como la que nosotros observamos</w:t>
      </w:r>
      <w:r>
        <w:rPr>
          <w:rStyle w:val="Cuerpodeltexto10pto0"/>
        </w:rPr>
        <w:br/>
        <w:t>en los rostros.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0"/>
        </w:rPr>
        <w:t>La ayuda que obtiene de los demás sentidos y el uso</w:t>
      </w:r>
      <w:r>
        <w:rPr>
          <w:rStyle w:val="Cuerpodeltexto10pto0"/>
        </w:rPr>
        <w:br/>
        <w:t>singular que hace de ellos, hasta el punto de sorprender a</w:t>
      </w:r>
      <w:r>
        <w:rPr>
          <w:rStyle w:val="Cuerpodeltexto10pto0"/>
        </w:rPr>
        <w:br/>
        <w:t xml:space="preserve">quienes </w:t>
      </w:r>
      <w:proofErr w:type="gramStart"/>
      <w:r>
        <w:rPr>
          <w:rStyle w:val="Cuerpodeltexto10pto0"/>
        </w:rPr>
        <w:t>le</w:t>
      </w:r>
      <w:proofErr w:type="gramEnd"/>
      <w:r>
        <w:rPr>
          <w:rStyle w:val="Cuerpodeltexto10pto0"/>
        </w:rPr>
        <w:t xml:space="preserve"> rodean, lo hace bastante indiferente con respec-</w:t>
      </w:r>
      <w:r>
        <w:rPr>
          <w:rStyle w:val="Cuerpodeltexto10pto0"/>
        </w:rPr>
        <w:br/>
        <w:t>to a la privación de la vista. Siente que en ciertos aspectos</w:t>
      </w:r>
      <w:r>
        <w:rPr>
          <w:rStyle w:val="Cuerpodeltexto10pto0"/>
        </w:rPr>
        <w:br/>
        <w:t>tiene ventajas sobre los que ven, y dice que, si pudiera, en</w:t>
      </w:r>
      <w:r>
        <w:rPr>
          <w:rStyle w:val="Cuerpodeltexto10pto0"/>
        </w:rPr>
        <w:br/>
        <w:t>vez de tener ojos preferiría tener brazos más largos.</w:t>
      </w:r>
      <w:r>
        <w:br w:type="page"/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0"/>
        </w:rPr>
        <w:lastRenderedPageBreak/>
        <w:t xml:space="preserve">Este </w:t>
      </w:r>
      <w:r>
        <w:rPr>
          <w:rStyle w:val="Cuerpodeltexto10ptoNegritaCursiva"/>
        </w:rPr>
        <w:t>ciego</w:t>
      </w:r>
      <w:r>
        <w:rPr>
          <w:rStyle w:val="Cuerpodeltexto10pto0"/>
        </w:rPr>
        <w:t xml:space="preserve"> se dirige por el ruido y la voz con mucha se-</w:t>
      </w:r>
      <w:r>
        <w:rPr>
          <w:rStyle w:val="Cuerpodeltexto10pto0"/>
        </w:rPr>
        <w:br/>
        <w:t>guridad. Estima la proximidad del fuego según el grado de</w:t>
      </w:r>
      <w:r>
        <w:rPr>
          <w:rStyle w:val="Cuerpodeltexto10pto0"/>
        </w:rPr>
        <w:br/>
        <w:t>calor, lo lleno de los vasos por el ruido que hacen al caer</w:t>
      </w:r>
      <w:r>
        <w:rPr>
          <w:rStyle w:val="Cuerpodeltexto10pto0"/>
        </w:rPr>
        <w:br/>
        <w:t>los licores que echa, y la cercanía de los cuerpos por la ac-</w:t>
      </w:r>
      <w:r>
        <w:rPr>
          <w:rStyle w:val="Cuerpodeltexto10pto0"/>
        </w:rPr>
        <w:br/>
        <w:t>ción del aire en su rostro. Distingue una calle de un calle-</w:t>
      </w:r>
      <w:r>
        <w:rPr>
          <w:rStyle w:val="Cuerpodeltexto10pto0"/>
        </w:rPr>
        <w:br/>
        <w:t>jón sin salida, lo que prueba que el aire jamás está para él</w:t>
      </w:r>
      <w:r>
        <w:rPr>
          <w:rStyle w:val="Cuerpodeltexto10pto0"/>
        </w:rPr>
        <w:br/>
        <w:t>en reposo perfecto, y que su cara siente hasta los mínimos</w:t>
      </w:r>
      <w:r>
        <w:rPr>
          <w:rStyle w:val="Cuerpodeltexto10pto0"/>
        </w:rPr>
        <w:br/>
        <w:t>cambios de la atmósfera. Aprecia extraordinariamente el</w:t>
      </w:r>
      <w:r>
        <w:rPr>
          <w:rStyle w:val="Cuerpodeltexto10pto0"/>
        </w:rPr>
        <w:br/>
        <w:t>peso de los cuerpos y las capacidades de los recipientes y</w:t>
      </w:r>
      <w:r>
        <w:rPr>
          <w:rStyle w:val="Cuerpodeltexto10pto0"/>
        </w:rPr>
        <w:br/>
        <w:t>ha convertido sus brazos en las básculas más precisas y</w:t>
      </w:r>
      <w:r>
        <w:rPr>
          <w:rStyle w:val="Cuerpodeltexto10pto0"/>
        </w:rPr>
        <w:br/>
        <w:t>sus dedos en compases casi infalibles. El pulido de los</w:t>
      </w:r>
      <w:r>
        <w:rPr>
          <w:rStyle w:val="Cuerpodeltexto10pto0"/>
        </w:rPr>
        <w:br/>
        <w:t>cuerpos tiene para él tantos matices como el sonido de la</w:t>
      </w:r>
      <w:r>
        <w:rPr>
          <w:rStyle w:val="Cuerpodeltexto10pto0"/>
        </w:rPr>
        <w:br/>
        <w:t>voz. Juzga sobre la belleza por el tacto y, cosa singular, in-</w:t>
      </w:r>
      <w:r>
        <w:rPr>
          <w:rStyle w:val="Cuerpodeltexto10pto0"/>
        </w:rPr>
        <w:br/>
        <w:t>cluye en este juicio la pronunciación y el sonido de la voz.</w:t>
      </w:r>
      <w:r>
        <w:rPr>
          <w:rStyle w:val="Cuerpodeltexto10pto0"/>
        </w:rPr>
        <w:br/>
        <w:t>Fabrica pequeños objetos en el torno y con la aguja, nivela</w:t>
      </w:r>
      <w:r>
        <w:rPr>
          <w:rStyle w:val="Cuerpodeltexto10pto0"/>
        </w:rPr>
        <w:br/>
        <w:t>con la escuadra, monta y desmonta máquinas comunes,</w:t>
      </w:r>
      <w:r>
        <w:rPr>
          <w:rStyle w:val="Cuerpodeltexto10pto0"/>
        </w:rPr>
        <w:br/>
        <w:t>interpreta un fragmento musical del que se le dice las no-</w:t>
      </w:r>
      <w:r>
        <w:rPr>
          <w:rStyle w:val="Cuerpodeltexto10pto0"/>
        </w:rPr>
        <w:br/>
        <w:t>tas y los valores; calcula con mucha mayor precisión que</w:t>
      </w:r>
      <w:r>
        <w:rPr>
          <w:rStyle w:val="Cuerpodeltexto10pto0"/>
        </w:rPr>
        <w:br/>
        <w:t>nosotros la duración del tiempo por la sucesión de accio-</w:t>
      </w:r>
      <w:r>
        <w:rPr>
          <w:rStyle w:val="Cuerpodeltexto10pto0"/>
        </w:rPr>
        <w:br/>
        <w:t>nes y pensamientos.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0"/>
        </w:rPr>
        <w:t>Su aversión por el robo es prodigiosa, sin duda a causa</w:t>
      </w:r>
      <w:r>
        <w:rPr>
          <w:rStyle w:val="Cuerpodeltexto10pto0"/>
        </w:rPr>
        <w:br/>
        <w:t>de la dificultad que tiene de percibir cuándo le roban. No</w:t>
      </w:r>
      <w:r>
        <w:rPr>
          <w:rStyle w:val="Cuerpodeltexto10pto0"/>
        </w:rPr>
        <w:br/>
        <w:t>tiene el concepto del pudor, sólo considera la ropa como</w:t>
      </w:r>
      <w:r>
        <w:rPr>
          <w:rStyle w:val="Cuerpodeltexto10pto0"/>
        </w:rPr>
        <w:br/>
        <w:t>apropiada para protegerse de los rigores del clima, y no</w:t>
      </w:r>
      <w:r>
        <w:rPr>
          <w:rStyle w:val="Cuerpodeltexto10pto0"/>
        </w:rPr>
        <w:br/>
        <w:t>comprende por qué hay que cubrirse ciertas partes del</w:t>
      </w:r>
      <w:r>
        <w:rPr>
          <w:rStyle w:val="Cuerpodeltexto10pto0"/>
        </w:rPr>
        <w:br/>
        <w:t>cuerpo más que otras. Diógenes, dice el autor que estamos</w:t>
      </w:r>
      <w:r>
        <w:rPr>
          <w:rStyle w:val="Cuerpodeltexto10pto0"/>
        </w:rPr>
        <w:br/>
        <w:t xml:space="preserve">resumiendo, no habría sido un filósofo para nuestro </w:t>
      </w:r>
      <w:r>
        <w:rPr>
          <w:rStyle w:val="Cuerpodeltexto10ptoNegritaCursiva"/>
        </w:rPr>
        <w:t>ciego.</w:t>
      </w:r>
      <w:r>
        <w:rPr>
          <w:rStyle w:val="Cuerpodeltexto10ptoNegritaCursiva"/>
        </w:rPr>
        <w:br/>
      </w:r>
      <w:r>
        <w:rPr>
          <w:rStyle w:val="Cuerpodeltexto10pto0"/>
        </w:rPr>
        <w:t>Finalmente, las apariencias exteriores fastuosas que im-</w:t>
      </w:r>
      <w:r>
        <w:rPr>
          <w:rStyle w:val="Cuerpodeltexto10pto0"/>
        </w:rPr>
        <w:br/>
        <w:t>presionan tanto a los demás hombres no le causan ningún</w:t>
      </w:r>
      <w:r>
        <w:rPr>
          <w:rStyle w:val="Cuerpodeltexto10pto0"/>
        </w:rPr>
        <w:br/>
        <w:t>efecto. Esta ventaja no es de las menores.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0"/>
        </w:rPr>
        <w:t>Dejaremos de lado un gran número de reflexiones muy</w:t>
      </w:r>
      <w:r>
        <w:rPr>
          <w:rStyle w:val="Cuerpodeltexto10pto0"/>
        </w:rPr>
        <w:br/>
        <w:t>sutiles que hace el autor de la carta para pasar a lo que</w:t>
      </w:r>
      <w:r>
        <w:rPr>
          <w:rStyle w:val="Cuerpodeltexto10pto0"/>
        </w:rPr>
        <w:br/>
        <w:t xml:space="preserve">dice de otro </w:t>
      </w:r>
      <w:r>
        <w:rPr>
          <w:rStyle w:val="Cuerpodeltexto10ptoNegritaCursiva"/>
        </w:rPr>
        <w:t>ciego</w:t>
      </w:r>
      <w:r>
        <w:rPr>
          <w:rStyle w:val="Cuerpodeltexto10pto0"/>
        </w:rPr>
        <w:t xml:space="preserve"> muy célebre: el famoso Saunderson, pro-</w:t>
      </w:r>
      <w:r>
        <w:rPr>
          <w:rStyle w:val="Cuerpodeltexto10pto0"/>
        </w:rPr>
        <w:br/>
        <w:t>fesor de Matemáticas en Cambridge, Inglaterra, fallecido</w:t>
      </w:r>
      <w:r>
        <w:rPr>
          <w:rStyle w:val="Cuerpodeltexto10pto0"/>
        </w:rPr>
        <w:br/>
        <w:t>hace algunos años. La viruela le hizo perder la vista en la</w:t>
      </w:r>
      <w:r>
        <w:rPr>
          <w:rStyle w:val="Cuerpodeltexto10pto0"/>
        </w:rPr>
        <w:br/>
        <w:t>más tierna infancia, hasta el punto de que no recordaba</w:t>
      </w:r>
      <w:r>
        <w:rPr>
          <w:rStyle w:val="Cuerpodeltexto10pto0"/>
        </w:rPr>
        <w:br/>
        <w:t>haber visto nunca y no tenía más ideas sobre la luz que las</w:t>
      </w:r>
      <w:r>
        <w:rPr>
          <w:rStyle w:val="Cuerpodeltexto10pto0"/>
        </w:rPr>
        <w:br/>
        <w:t xml:space="preserve">de un </w:t>
      </w:r>
      <w:r>
        <w:rPr>
          <w:rStyle w:val="Cuerpodeltexto10ptoNegritaCursiva"/>
        </w:rPr>
        <w:t>ciego</w:t>
      </w:r>
      <w:r>
        <w:rPr>
          <w:rStyle w:val="Cuerpodeltexto10pto0"/>
        </w:rPr>
        <w:t xml:space="preserve"> de nacimiento. A pesar de esta privación, hizo</w:t>
      </w:r>
      <w:r>
        <w:br w:type="page"/>
      </w:r>
    </w:p>
    <w:p w:rsidR="00EB345F" w:rsidRDefault="0002303A">
      <w:pPr>
        <w:pStyle w:val="Cuerpodeltexto0"/>
        <w:shd w:val="clear" w:color="auto" w:fill="auto"/>
        <w:spacing w:before="0"/>
        <w:ind w:left="20" w:right="20"/>
      </w:pPr>
      <w:r>
        <w:rPr>
          <w:rStyle w:val="Cuerpodeltexto10ptoEspaciado0pto"/>
        </w:rPr>
        <w:lastRenderedPageBreak/>
        <w:t>progresos tan sorprendentes en las Matemáticas que le die-</w:t>
      </w:r>
      <w:r>
        <w:rPr>
          <w:rStyle w:val="Cuerpodeltexto10ptoEspaciado0pto"/>
        </w:rPr>
        <w:br/>
        <w:t>ron la cátedra de Ciencias en la Universidad de Cambridge.</w:t>
      </w:r>
      <w:r>
        <w:rPr>
          <w:rStyle w:val="Cuerpodeltexto10ptoEspaciado0pto"/>
        </w:rPr>
        <w:br/>
        <w:t>Sus lecciones eran de una claridad extrema. En efecto,</w:t>
      </w:r>
      <w:r>
        <w:rPr>
          <w:rStyle w:val="Cuerpodeltexto10ptoEspaciado0pto"/>
        </w:rPr>
        <w:br/>
        <w:t>hablaba a sus alumnos como si estuvieran privados de la</w:t>
      </w:r>
      <w:r>
        <w:rPr>
          <w:rStyle w:val="Cuerpodeltexto10ptoEspaciado0pto"/>
        </w:rPr>
        <w:br/>
        <w:t xml:space="preserve">vista. Ahora bien, un </w:t>
      </w:r>
      <w:r>
        <w:rPr>
          <w:rStyle w:val="Cuerpodeltexto10ptoNegritaCursivaEspaciado0pto"/>
        </w:rPr>
        <w:t>ciego</w:t>
      </w:r>
      <w:r>
        <w:rPr>
          <w:rStyle w:val="Cuerpodeltexto10ptoEspaciado0pto"/>
        </w:rPr>
        <w:t xml:space="preserve"> que se expresa claramente</w:t>
      </w:r>
      <w:r>
        <w:rPr>
          <w:rStyle w:val="Cuerpodeltexto10ptoEspaciado0pto"/>
        </w:rPr>
        <w:br/>
        <w:t xml:space="preserve">para </w:t>
      </w:r>
      <w:r>
        <w:rPr>
          <w:rStyle w:val="Cuerpodeltexto10ptoNegritaCursivaEspaciado0pto"/>
        </w:rPr>
        <w:t>ciegos</w:t>
      </w:r>
      <w:r>
        <w:rPr>
          <w:rStyle w:val="Cuerpodeltexto10ptoEspaciado0pto"/>
        </w:rPr>
        <w:t xml:space="preserve"> debe ganar mucho con gente que ve. Veamos</w:t>
      </w:r>
      <w:r>
        <w:rPr>
          <w:rStyle w:val="Cuerpodeltexto10ptoEspaciado0pto"/>
        </w:rPr>
        <w:br/>
        <w:t>cómo hacía los cálculos y enseñaba a sus discípulos.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Espaciado0pto"/>
        </w:rPr>
        <w:t>Imaginad un cuadrado de madera (Pl. arit. et algébriq.</w:t>
      </w:r>
      <w:r>
        <w:rPr>
          <w:rStyle w:val="Cuerpodeltexto10ptoEspaciado0pto"/>
        </w:rPr>
        <w:br/>
        <w:t>fig. 14) dividido por Líneas perpendiculares en cuatro otros</w:t>
      </w:r>
      <w:r>
        <w:rPr>
          <w:rStyle w:val="Cuerpodeltexto10ptoEspaciado0pto"/>
        </w:rPr>
        <w:br/>
        <w:t>pequeños cuadrados; suponed este cuadrado con nueve</w:t>
      </w:r>
      <w:r>
        <w:rPr>
          <w:rStyle w:val="Cuerpodeltexto10ptoEspaciado0pto"/>
        </w:rPr>
        <w:br/>
        <w:t>agujeros capaces de recibir agujas de una misma longitud</w:t>
      </w:r>
      <w:r>
        <w:rPr>
          <w:rStyle w:val="Cuerpodeltexto10ptoEspaciado0pto"/>
        </w:rPr>
        <w:br/>
        <w:t>y grosor, pero unas con la cabeza más gruesa que las</w:t>
      </w:r>
      <w:r>
        <w:rPr>
          <w:rStyle w:val="Cuerpodeltexto10ptoEspaciado0pto"/>
        </w:rPr>
        <w:br/>
        <w:t>otras.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Espaciado0pto"/>
        </w:rPr>
        <w:t>Saunderson tenía gran número de esos pequeños cua-</w:t>
      </w:r>
      <w:r>
        <w:rPr>
          <w:rStyle w:val="Cuerpodeltexto10ptoEspaciado0pto"/>
        </w:rPr>
        <w:br/>
        <w:t>drados, trazados sobre una gran tabla. Para designar la</w:t>
      </w:r>
      <w:r>
        <w:rPr>
          <w:rStyle w:val="Cuerpodeltexto10ptoEspaciado0pto"/>
        </w:rPr>
        <w:br/>
        <w:t>cifra 0, ponía un alfiler de cabeza gruesa en el centro de</w:t>
      </w:r>
      <w:r>
        <w:rPr>
          <w:rStyle w:val="Cuerpodeltexto10ptoEspaciado0pto"/>
        </w:rPr>
        <w:br/>
        <w:t>uno de esos cuadrados y nada en los demás agujeros. Para</w:t>
      </w:r>
      <w:r>
        <w:rPr>
          <w:rStyle w:val="Cuerpodeltexto10ptoEspaciado0pto"/>
        </w:rPr>
        <w:br/>
        <w:t>designar el número 1, ponía un alfiler de cabeza pequeña</w:t>
      </w:r>
      <w:r>
        <w:rPr>
          <w:rStyle w:val="Cuerpodeltexto10ptoEspaciado0pto"/>
        </w:rPr>
        <w:br/>
        <w:t>en el centro de un pequeño cuadrado. Para designar el nú-</w:t>
      </w:r>
      <w:r>
        <w:rPr>
          <w:rStyle w:val="Cuerpodeltexto10ptoEspaciado0pto"/>
        </w:rPr>
        <w:br/>
        <w:t>mero 2, colocaba un alfiler de cabeza gruesa en el centro y</w:t>
      </w:r>
      <w:r>
        <w:rPr>
          <w:rStyle w:val="Cuerpodeltexto10ptoEspaciado0pto"/>
        </w:rPr>
        <w:br/>
        <w:t>arriba, en la misma línea, un pequeño alfiler en el agujero</w:t>
      </w:r>
      <w:r>
        <w:rPr>
          <w:rStyle w:val="Cuerpodeltexto10ptoEspaciado0pto"/>
        </w:rPr>
        <w:br/>
        <w:t>correspondiente. Para designar el 3, el alfiler grueso en el</w:t>
      </w:r>
      <w:r>
        <w:rPr>
          <w:rStyle w:val="Cuerpodeltexto10ptoEspaciado0pto"/>
        </w:rPr>
        <w:br/>
        <w:t>centro y el pequeño en el agujero de arriba a la derecha; y</w:t>
      </w:r>
      <w:r>
        <w:rPr>
          <w:rStyle w:val="Cuerpodeltexto10ptoEspaciado0pto"/>
        </w:rPr>
        <w:br/>
        <w:t>así sucesivamente (</w:t>
      </w:r>
      <w:proofErr w:type="gramStart"/>
      <w:r>
        <w:rPr>
          <w:rStyle w:val="Cuerpodeltexto10ptoEspaciado0pto"/>
        </w:rPr>
        <w:t>... )</w:t>
      </w:r>
      <w:proofErr w:type="gramEnd"/>
      <w:r>
        <w:rPr>
          <w:rStyle w:val="Cuerpodeltexto10ptoEspaciado0pto"/>
        </w:rPr>
        <w:t xml:space="preserve"> Así, Saunderson, al poner el dedo</w:t>
      </w:r>
      <w:r>
        <w:rPr>
          <w:rStyle w:val="Cuerpodeltexto10ptoEspaciado0pto"/>
        </w:rPr>
        <w:br/>
        <w:t>sobre un pequeño cuadrado, veía enseguida el número</w:t>
      </w:r>
      <w:r>
        <w:rPr>
          <w:rStyle w:val="Cuerpodeltexto10ptoEspaciado0pto"/>
        </w:rPr>
        <w:br/>
        <w:t>que representaba. Si miramos la figura 16, veremos cómo</w:t>
      </w:r>
      <w:r>
        <w:rPr>
          <w:rStyle w:val="Cuerpodeltexto10ptoEspaciado0pto"/>
        </w:rPr>
        <w:br/>
        <w:t>hacía las adiciones por medio de estos cuadraditos.</w:t>
      </w:r>
    </w:p>
    <w:p w:rsidR="00EB345F" w:rsidRDefault="0002303A">
      <w:pPr>
        <w:pStyle w:val="Cuerpodeltexto0"/>
        <w:shd w:val="clear" w:color="auto" w:fill="auto"/>
        <w:spacing w:before="0" w:after="131"/>
        <w:ind w:left="20" w:firstLine="320"/>
      </w:pPr>
      <w:r>
        <w:rPr>
          <w:rStyle w:val="Cuerpodeltexto10ptoEspaciado0pto"/>
        </w:rPr>
        <w:t>Esta figura 16 representa la suma siguiente:</w:t>
      </w:r>
    </w:p>
    <w:p w:rsidR="00EB345F" w:rsidRDefault="00B64EB6">
      <w:pPr>
        <w:framePr w:h="2400" w:wrap="notBeside" w:vAnchor="text" w:hAnchor="text" w:xAlign="center" w:y="1"/>
        <w:jc w:val="center"/>
        <w:rPr>
          <w:sz w:val="0"/>
          <w:szCs w:val="0"/>
        </w:rPr>
      </w:pPr>
      <w:r>
        <w:pict>
          <v:shape id="_x0000_i1026" type="#_x0000_t75" style="width:177pt;height:120pt">
            <v:imagedata r:id="rId19" r:href="rId20"/>
          </v:shape>
        </w:pict>
      </w:r>
    </w:p>
    <w:p w:rsidR="00EB345F" w:rsidRDefault="00EB345F">
      <w:pPr>
        <w:rPr>
          <w:sz w:val="2"/>
          <w:szCs w:val="2"/>
        </w:rPr>
      </w:pPr>
    </w:p>
    <w:p w:rsidR="00EB345F" w:rsidRDefault="00EB345F">
      <w:pPr>
        <w:rPr>
          <w:sz w:val="2"/>
          <w:szCs w:val="2"/>
        </w:rPr>
        <w:sectPr w:rsidR="00EB345F">
          <w:pgSz w:w="8391" w:h="11909"/>
          <w:pgMar w:top="953" w:right="1367" w:bottom="1231" w:left="1389" w:header="0" w:footer="3" w:gutter="0"/>
          <w:cols w:space="720"/>
          <w:noEndnote/>
          <w:docGrid w:linePitch="360"/>
        </w:sectPr>
      </w:pPr>
    </w:p>
    <w:p w:rsidR="00EB345F" w:rsidRDefault="00B64EB6">
      <w:pPr>
        <w:framePr w:h="4469" w:wrap="notBeside" w:vAnchor="text" w:hAnchor="text" w:xAlign="center" w:y="1"/>
        <w:jc w:val="center"/>
        <w:rPr>
          <w:sz w:val="0"/>
          <w:szCs w:val="0"/>
        </w:rPr>
      </w:pPr>
      <w:r>
        <w:pict>
          <v:shape id="_x0000_i1027" type="#_x0000_t75" style="width:135pt;height:224.25pt">
            <v:imagedata r:id="rId21" r:href="rId22"/>
          </v:shape>
        </w:pict>
      </w:r>
    </w:p>
    <w:p w:rsidR="00EB345F" w:rsidRDefault="0002303A">
      <w:pPr>
        <w:pStyle w:val="Leyendadelaimagen0"/>
        <w:framePr w:h="4469" w:wrap="notBeside" w:vAnchor="text" w:hAnchor="text" w:xAlign="center" w:y="1"/>
        <w:shd w:val="clear" w:color="auto" w:fill="auto"/>
        <w:spacing w:line="180" w:lineRule="exact"/>
      </w:pPr>
      <w:r>
        <w:t>Ejemplo de suma</w:t>
      </w:r>
    </w:p>
    <w:p w:rsidR="00EB345F" w:rsidRDefault="00EB345F">
      <w:pPr>
        <w:rPr>
          <w:sz w:val="2"/>
          <w:szCs w:val="2"/>
        </w:rPr>
      </w:pPr>
    </w:p>
    <w:p w:rsidR="00EB345F" w:rsidRDefault="00EB345F">
      <w:pPr>
        <w:rPr>
          <w:sz w:val="2"/>
          <w:szCs w:val="2"/>
        </w:rPr>
        <w:sectPr w:rsidR="00EB345F">
          <w:pgSz w:w="8391" w:h="11909"/>
          <w:pgMar w:top="481" w:right="2710" w:bottom="937" w:left="2969" w:header="0" w:footer="3" w:gutter="0"/>
          <w:cols w:space="720"/>
          <w:noEndnote/>
          <w:docGrid w:linePitch="360"/>
        </w:sectPr>
      </w:pPr>
    </w:p>
    <w:p w:rsidR="00EB345F" w:rsidRDefault="00EB345F">
      <w:pPr>
        <w:spacing w:before="34" w:after="34" w:line="240" w:lineRule="exact"/>
        <w:rPr>
          <w:sz w:val="19"/>
          <w:szCs w:val="19"/>
        </w:rPr>
      </w:pPr>
    </w:p>
    <w:p w:rsidR="00EB345F" w:rsidRDefault="00EB345F">
      <w:pPr>
        <w:rPr>
          <w:sz w:val="2"/>
          <w:szCs w:val="2"/>
        </w:rPr>
        <w:sectPr w:rsidR="00EB345F">
          <w:type w:val="continuous"/>
          <w:pgSz w:w="8391" w:h="11909"/>
          <w:pgMar w:top="0" w:right="0" w:bottom="0" w:left="0" w:header="0" w:footer="3" w:gutter="0"/>
          <w:cols w:space="720"/>
          <w:noEndnote/>
          <w:docGrid w:linePitch="360"/>
        </w:sectPr>
      </w:pPr>
    </w:p>
    <w:p w:rsidR="00EB345F" w:rsidRDefault="00B64EB6">
      <w:pPr>
        <w:framePr w:h="4320" w:wrap="notBeside" w:vAnchor="text" w:hAnchor="text" w:xAlign="center" w:y="1"/>
        <w:jc w:val="center"/>
        <w:rPr>
          <w:sz w:val="0"/>
          <w:szCs w:val="0"/>
        </w:rPr>
      </w:pPr>
      <w:r>
        <w:pict>
          <v:shape id="_x0000_i1028" type="#_x0000_t75" style="width:120.75pt;height:3in">
            <v:imagedata r:id="rId23" r:href="rId24"/>
          </v:shape>
        </w:pict>
      </w:r>
    </w:p>
    <w:p w:rsidR="00EB345F" w:rsidRDefault="005E0EA6">
      <w:pPr>
        <w:rPr>
          <w:sz w:val="2"/>
          <w:szCs w:val="2"/>
        </w:rPr>
      </w:pPr>
      <w:r w:rsidRPr="005E0EA6">
        <w:pict>
          <v:shape id="_x0000_s1040" type="#_x0000_t75" style="position:absolute;margin-left:156.25pt;margin-top:0;width:110.9pt;height:3in;z-index:-125829373;mso-wrap-distance-left:5pt;mso-wrap-distance-right:5pt;mso-position-horizontal-relative:margin" wrapcoords="0 0 21600 0 21600 21600 0 21600 0 0">
            <v:imagedata r:id="rId25" o:title="image8"/>
            <w10:wrap type="square" anchorx="margin"/>
          </v:shape>
        </w:pict>
      </w:r>
    </w:p>
    <w:p w:rsidR="00EB345F" w:rsidRDefault="00EB345F">
      <w:pPr>
        <w:rPr>
          <w:sz w:val="2"/>
          <w:szCs w:val="2"/>
        </w:rPr>
        <w:sectPr w:rsidR="00EB345F">
          <w:type w:val="continuous"/>
          <w:pgSz w:w="8391" w:h="11909"/>
          <w:pgMar w:top="481" w:right="4361" w:bottom="937" w:left="1591" w:header="0" w:footer="3" w:gutter="0"/>
          <w:cols w:space="720"/>
          <w:noEndnote/>
          <w:docGrid w:linePitch="360"/>
        </w:sectPr>
      </w:pPr>
    </w:p>
    <w:p w:rsidR="00EB345F" w:rsidRDefault="00EB345F">
      <w:pPr>
        <w:spacing w:line="121" w:lineRule="exact"/>
        <w:rPr>
          <w:sz w:val="10"/>
          <w:szCs w:val="10"/>
        </w:rPr>
      </w:pPr>
    </w:p>
    <w:p w:rsidR="00EB345F" w:rsidRDefault="00EB345F">
      <w:pPr>
        <w:rPr>
          <w:sz w:val="2"/>
          <w:szCs w:val="2"/>
        </w:rPr>
        <w:sectPr w:rsidR="00EB345F">
          <w:type w:val="continuous"/>
          <w:pgSz w:w="8391" w:h="11909"/>
          <w:pgMar w:top="0" w:right="0" w:bottom="0" w:left="0" w:header="0" w:footer="3" w:gutter="0"/>
          <w:cols w:space="720"/>
          <w:noEndnote/>
          <w:docGrid w:linePitch="360"/>
        </w:sectPr>
      </w:pPr>
    </w:p>
    <w:p w:rsidR="00EB345F" w:rsidRDefault="0002303A">
      <w:pPr>
        <w:pStyle w:val="Cuerpodeltexto50"/>
        <w:shd w:val="clear" w:color="auto" w:fill="auto"/>
        <w:spacing w:before="0" w:line="180" w:lineRule="exact"/>
        <w:ind w:firstLine="0"/>
        <w:sectPr w:rsidR="00EB345F">
          <w:type w:val="continuous"/>
          <w:pgSz w:w="8391" w:h="11909"/>
          <w:pgMar w:top="511" w:right="2421" w:bottom="967" w:left="3007" w:header="0" w:footer="3" w:gutter="0"/>
          <w:cols w:space="720"/>
          <w:noEndnote/>
          <w:docGrid w:linePitch="360"/>
        </w:sectPr>
      </w:pPr>
      <w:r>
        <w:rPr>
          <w:rStyle w:val="Cuerpodeltexto54"/>
        </w:rPr>
        <w:lastRenderedPageBreak/>
        <w:t>Formación de figuras geométricas</w:t>
      </w:r>
    </w:p>
    <w:p w:rsidR="00EB345F" w:rsidRDefault="0002303A">
      <w:pPr>
        <w:pStyle w:val="Cuerpodeltexto0"/>
        <w:shd w:val="clear" w:color="auto" w:fill="auto"/>
        <w:spacing w:before="0"/>
        <w:ind w:left="40" w:right="20" w:firstLine="320"/>
      </w:pPr>
      <w:r>
        <w:rPr>
          <w:rStyle w:val="Cuerpodeltexto10pto0"/>
        </w:rPr>
        <w:lastRenderedPageBreak/>
        <w:t>Al pasar sucesivamente los dedos sobre cada fila verti-</w:t>
      </w:r>
      <w:r>
        <w:rPr>
          <w:rStyle w:val="Cuerpodeltexto10pto0"/>
        </w:rPr>
        <w:br/>
        <w:t>cal de arriba a abajo, hacía la adición a la manera ordina-</w:t>
      </w:r>
      <w:r>
        <w:rPr>
          <w:rStyle w:val="Cuerpodeltexto10pto0"/>
        </w:rPr>
        <w:br/>
        <w:t>ria y marcaba el resultado con las agujas puestas en los</w:t>
      </w:r>
      <w:r>
        <w:rPr>
          <w:rStyle w:val="Cuerpodeltexto10pto0"/>
        </w:rPr>
        <w:br/>
        <w:t>cuadraditos, abajo de los números susodichos.</w:t>
      </w:r>
    </w:p>
    <w:p w:rsidR="00EB345F" w:rsidRDefault="0002303A">
      <w:pPr>
        <w:pStyle w:val="Cuerpodeltexto0"/>
        <w:shd w:val="clear" w:color="auto" w:fill="auto"/>
        <w:spacing w:before="0"/>
        <w:ind w:left="40" w:right="20" w:firstLine="320"/>
      </w:pPr>
      <w:r>
        <w:rPr>
          <w:rStyle w:val="Cuerpodeltexto10pto0"/>
        </w:rPr>
        <w:t>Esta misma tabla llena de cuadraditos le servía para</w:t>
      </w:r>
      <w:r>
        <w:rPr>
          <w:rStyle w:val="Cuerpodeltexto10pto0"/>
        </w:rPr>
        <w:br/>
        <w:t>hacer demostraciones de Geometría. Disponía los alfileres</w:t>
      </w:r>
      <w:r>
        <w:rPr>
          <w:rStyle w:val="Cuerpodeltexto10pto0"/>
        </w:rPr>
        <w:br/>
        <w:t>de cabeza gruesa en los agujeros de manera que tuvieran</w:t>
      </w:r>
      <w:r>
        <w:rPr>
          <w:rStyle w:val="Cuerpodeltexto10pto0"/>
        </w:rPr>
        <w:br/>
        <w:t>la dirección de una línea recta o formaran un polígono,</w:t>
      </w:r>
      <w:r>
        <w:rPr>
          <w:rStyle w:val="Cuerpodeltexto10pto0"/>
        </w:rPr>
        <w:br/>
        <w:t>etcétera.</w:t>
      </w:r>
    </w:p>
    <w:p w:rsidR="00EB345F" w:rsidRDefault="0002303A">
      <w:pPr>
        <w:pStyle w:val="Cuerpodeltexto0"/>
        <w:shd w:val="clear" w:color="auto" w:fill="auto"/>
        <w:spacing w:before="0"/>
        <w:ind w:left="40" w:right="20" w:firstLine="320"/>
      </w:pPr>
      <w:r>
        <w:rPr>
          <w:rStyle w:val="Cuerpodeltexto10pto0"/>
        </w:rPr>
        <w:t>Saunderson dejó también algunos artefactos que le fa-</w:t>
      </w:r>
      <w:r>
        <w:rPr>
          <w:rStyle w:val="Cuerpodeltexto10pto0"/>
        </w:rPr>
        <w:br/>
        <w:t>cilitaban el estudio de la Geometría, pero se desconoce el</w:t>
      </w:r>
      <w:r>
        <w:rPr>
          <w:rStyle w:val="Cuerpodeltexto10pto0"/>
        </w:rPr>
        <w:br/>
        <w:t>uso que hacía de ellos.</w:t>
      </w:r>
    </w:p>
    <w:p w:rsidR="00EB345F" w:rsidRDefault="0002303A">
      <w:pPr>
        <w:pStyle w:val="Cuerpodeltexto0"/>
        <w:shd w:val="clear" w:color="auto" w:fill="auto"/>
        <w:spacing w:before="0"/>
        <w:ind w:left="40" w:right="20" w:firstLine="320"/>
      </w:pPr>
      <w:r>
        <w:rPr>
          <w:rStyle w:val="Cuerpodeltexto10pto0"/>
        </w:rPr>
        <w:t>Nos legó elementos de Algebra. No se ha publicado</w:t>
      </w:r>
      <w:r>
        <w:rPr>
          <w:rStyle w:val="Cuerpodeltexto10pto0"/>
        </w:rPr>
        <w:br/>
        <w:t>nada superior a ellos en esta materia. Pero, como observa</w:t>
      </w:r>
      <w:r>
        <w:rPr>
          <w:rStyle w:val="Cuerpodeltexto10pto0"/>
        </w:rPr>
        <w:br/>
        <w:t>el autor, elementos de Geometría hechos por él habrían</w:t>
      </w:r>
      <w:r>
        <w:rPr>
          <w:rStyle w:val="Cuerpodeltexto10pto0"/>
        </w:rPr>
        <w:br/>
        <w:t>sido todavía más interesantes. Sé por una persona que lo</w:t>
      </w:r>
      <w:r>
        <w:rPr>
          <w:rStyle w:val="Cuerpodeltexto10pto0"/>
        </w:rPr>
        <w:br/>
        <w:t>conoció que las demostraciones de las propiedades de los</w:t>
      </w:r>
      <w:r>
        <w:rPr>
          <w:rStyle w:val="Cuerpodeltexto10pto0"/>
        </w:rPr>
        <w:br/>
        <w:t>sólidos, que normalmente cuestan tanto trabajo a causa</w:t>
      </w:r>
      <w:r>
        <w:rPr>
          <w:rStyle w:val="Cuerpodeltexto10pto0"/>
        </w:rPr>
        <w:br/>
        <w:t>del relieve de las partes, no eran sino un juego para él. En</w:t>
      </w:r>
      <w:r>
        <w:rPr>
          <w:rStyle w:val="Cuerpodeltexto10pto0"/>
        </w:rPr>
        <w:br/>
        <w:t>una pirámide, en un icosaedro, pasaba de un ángulo a</w:t>
      </w:r>
      <w:r>
        <w:rPr>
          <w:rStyle w:val="Cuerpodeltexto10pto0"/>
        </w:rPr>
        <w:br/>
        <w:t>otro con extrema facilidad. Imaginaba en esos sólidos dife-</w:t>
      </w:r>
      <w:r>
        <w:rPr>
          <w:rStyle w:val="Cuerpodeltexto10pto0"/>
        </w:rPr>
        <w:br/>
        <w:t>rentes planos y cortes sin ningún esfuerzo. Quizás por esta</w:t>
      </w:r>
      <w:r>
        <w:rPr>
          <w:rStyle w:val="Cuerpodeltexto10pto0"/>
        </w:rPr>
        <w:br/>
        <w:t>razón, las demostraciones que habría podido dar habrían</w:t>
      </w:r>
      <w:r>
        <w:rPr>
          <w:rStyle w:val="Cuerpodeltexto10pto0"/>
        </w:rPr>
        <w:br/>
        <w:t>sido más difíciles de entender que si no hubiera estado</w:t>
      </w:r>
      <w:r>
        <w:rPr>
          <w:rStyle w:val="Cuerpodeltexto10pto0"/>
        </w:rPr>
        <w:br/>
        <w:t>privado de la vista. Pero sus demostraciones sobre las fi-</w:t>
      </w:r>
      <w:r>
        <w:rPr>
          <w:rStyle w:val="Cuerpodeltexto10pto0"/>
        </w:rPr>
        <w:br/>
        <w:t>guras planas habrán sido probablemente muy claras y</w:t>
      </w:r>
      <w:r>
        <w:rPr>
          <w:rStyle w:val="Cuerpodeltexto10pto0"/>
        </w:rPr>
        <w:br/>
        <w:t>quizás muy singulares para beneficio de los que se inicia-</w:t>
      </w:r>
      <w:r>
        <w:rPr>
          <w:rStyle w:val="Cuerpodeltexto10pto0"/>
        </w:rPr>
        <w:br/>
        <w:t>ban en el estudio y de los filósofos.</w:t>
      </w:r>
    </w:p>
    <w:p w:rsidR="00EB345F" w:rsidRDefault="0002303A">
      <w:pPr>
        <w:pStyle w:val="Cuerpodeltexto0"/>
        <w:shd w:val="clear" w:color="auto" w:fill="auto"/>
        <w:spacing w:before="0"/>
        <w:ind w:left="40" w:right="20" w:firstLine="320"/>
      </w:pPr>
      <w:r>
        <w:rPr>
          <w:rStyle w:val="Cuerpodeltexto10pto0"/>
        </w:rPr>
        <w:t>Era curioso que diera lecciones de Optica, pero esto</w:t>
      </w:r>
      <w:r>
        <w:rPr>
          <w:rStyle w:val="Cuerpodeltexto10pto0"/>
        </w:rPr>
        <w:br/>
        <w:t>sólo parecerá sorprendente a los legos. Los Filósofos con-</w:t>
      </w:r>
      <w:r>
        <w:rPr>
          <w:rStyle w:val="Cuerpodeltexto10pto0"/>
        </w:rPr>
        <w:br/>
        <w:t xml:space="preserve">cebirán fácilmente que un </w:t>
      </w:r>
      <w:r>
        <w:rPr>
          <w:rStyle w:val="Cuerpodeltexto10ptoNegritaCursiva"/>
        </w:rPr>
        <w:t>ciego,</w:t>
      </w:r>
      <w:r>
        <w:rPr>
          <w:rStyle w:val="Cuerpodeltexto10pto0"/>
        </w:rPr>
        <w:t xml:space="preserve"> sin tener idea de la luz y</w:t>
      </w:r>
      <w:r>
        <w:rPr>
          <w:rStyle w:val="Cuerpodeltexto10pto0"/>
        </w:rPr>
        <w:br/>
        <w:t>de los colores, pueda dar lecciones de Optica tomando,</w:t>
      </w:r>
      <w:r>
        <w:rPr>
          <w:rStyle w:val="Cuerpodeltexto10pto0"/>
        </w:rPr>
        <w:br/>
        <w:t>como hacen los Geómetras, los rayos de luz como líneas</w:t>
      </w:r>
      <w:r>
        <w:rPr>
          <w:rStyle w:val="Cuerpodeltexto10pto0"/>
        </w:rPr>
        <w:br/>
        <w:t>rectas que deben estar dispuestas siguiendo ciertas leyes</w:t>
      </w:r>
      <w:r>
        <w:rPr>
          <w:rStyle w:val="Cuerpodeltexto10pto0"/>
        </w:rPr>
        <w:br/>
        <w:t>para producir los fenómenos de la visión o los de los espe-</w:t>
      </w:r>
      <w:r>
        <w:rPr>
          <w:rStyle w:val="Cuerpodeltexto10pto0"/>
        </w:rPr>
        <w:br/>
        <w:t>jos y cristales.</w:t>
      </w:r>
    </w:p>
    <w:p w:rsidR="00EB345F" w:rsidRDefault="0002303A">
      <w:pPr>
        <w:pStyle w:val="Cuerpodeltexto0"/>
        <w:shd w:val="clear" w:color="auto" w:fill="auto"/>
        <w:spacing w:before="0"/>
        <w:ind w:left="40" w:right="20" w:firstLine="320"/>
      </w:pPr>
      <w:r>
        <w:rPr>
          <w:rStyle w:val="Cuerpodeltexto10pto0"/>
        </w:rPr>
        <w:t>Al recorrer con sus manos una serie de medallas,</w:t>
      </w:r>
      <w:r>
        <w:rPr>
          <w:rStyle w:val="Cuerpodeltexto10pto0"/>
        </w:rPr>
        <w:br/>
        <w:t>Saunderson descubría las fallas, incluso cuando habían</w:t>
      </w:r>
      <w:r>
        <w:rPr>
          <w:rStyle w:val="Cuerpodeltexto10pto0"/>
        </w:rPr>
        <w:br w:type="page"/>
      </w:r>
      <w:r>
        <w:rPr>
          <w:rStyle w:val="Cuerpodeltexto10pto0"/>
        </w:rPr>
        <w:lastRenderedPageBreak/>
        <w:t>sido tan bien falsificadas como para engañar los ojos de</w:t>
      </w:r>
      <w:r>
        <w:rPr>
          <w:rStyle w:val="Cuerpodeltexto10pto0"/>
        </w:rPr>
        <w:br/>
        <w:t>un conocedor. Apreciaba la exactitud de un instrumento</w:t>
      </w:r>
      <w:r>
        <w:rPr>
          <w:rStyle w:val="Cuerpodeltexto10pto0"/>
        </w:rPr>
        <w:br/>
        <w:t>de matemáticas pasando sus dedos sobre las divisiones.</w:t>
      </w:r>
      <w:r>
        <w:rPr>
          <w:rStyle w:val="Cuerpodeltexto10pto0"/>
        </w:rPr>
        <w:br/>
        <w:t>Los mínimos cambios de la atmósfera le afectaban, como</w:t>
      </w:r>
      <w:r>
        <w:rPr>
          <w:rStyle w:val="Cuerpodeltexto10pto0"/>
        </w:rPr>
        <w:br/>
        <w:t xml:space="preserve">al </w:t>
      </w:r>
      <w:r>
        <w:rPr>
          <w:rStyle w:val="Cuerpodeltexto10ptoNegritaCursiva"/>
        </w:rPr>
        <w:t>ciego</w:t>
      </w:r>
      <w:r>
        <w:rPr>
          <w:rStyle w:val="Cuerpodeltexto10pto0"/>
        </w:rPr>
        <w:t xml:space="preserve"> del que hemos hablado, y percibía, sobre todo</w:t>
      </w:r>
      <w:r>
        <w:rPr>
          <w:rStyle w:val="Cuerpodeltexto10pto0"/>
        </w:rPr>
        <w:br/>
        <w:t>cuando el tiempo estaba calmo, la presencia de objetos</w:t>
      </w:r>
      <w:r>
        <w:rPr>
          <w:rStyle w:val="Cuerpodeltexto10pto0"/>
        </w:rPr>
        <w:br/>
        <w:t>poco alejados de él. Un día en que asistía en un jardín a</w:t>
      </w:r>
      <w:r>
        <w:rPr>
          <w:rStyle w:val="Cuerpodeltexto10pto0"/>
        </w:rPr>
        <w:br/>
        <w:t>observaciones astronómicas distinguió, por la impresión</w:t>
      </w:r>
      <w:r>
        <w:rPr>
          <w:rStyle w:val="Cuerpodeltexto10pto0"/>
        </w:rPr>
        <w:br/>
        <w:t>del aire en su rostro, el momento en que el sol estaba cu-</w:t>
      </w:r>
      <w:r>
        <w:rPr>
          <w:rStyle w:val="Cuerpodeltexto10pto0"/>
        </w:rPr>
        <w:br/>
        <w:t>bierto por nubes, lo cual es tanto más curioso cuanto que</w:t>
      </w:r>
      <w:r>
        <w:rPr>
          <w:rStyle w:val="Cuerpodeltexto10pto0"/>
        </w:rPr>
        <w:br/>
        <w:t>no sólo estaba privado de la vista, sino también del órgano.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0"/>
        </w:rPr>
        <w:t>Debo advertir que la pretendida historia de los últimos</w:t>
      </w:r>
      <w:r>
        <w:rPr>
          <w:rStyle w:val="Cuerpodeltexto10pto0"/>
        </w:rPr>
        <w:br/>
        <w:t>momentos de Saunderson impresa en inglés, según el au-</w:t>
      </w:r>
      <w:r>
        <w:rPr>
          <w:rStyle w:val="Cuerpodeltexto10pto0"/>
        </w:rPr>
        <w:br/>
        <w:t>tor, es totalmente imaginaria. Esta suposición que muchos</w:t>
      </w:r>
      <w:r>
        <w:rPr>
          <w:rStyle w:val="Cuerpodeltexto10pto0"/>
        </w:rPr>
        <w:br/>
        <w:t>eruditos miran como un crimen de lesa erudición sólo se-</w:t>
      </w:r>
      <w:r>
        <w:rPr>
          <w:rStyle w:val="Cuerpodeltexto10pto0"/>
        </w:rPr>
        <w:br/>
        <w:t>ría una broma si el tema no fuera tan serio.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0"/>
        </w:rPr>
        <w:t>Después el autor hace referencia, en pocas palabras, a</w:t>
      </w:r>
      <w:r>
        <w:rPr>
          <w:rStyle w:val="Cuerpodeltexto10pto0"/>
        </w:rPr>
        <w:br/>
        <w:t xml:space="preserve">muchos otros ilustres </w:t>
      </w:r>
      <w:r>
        <w:rPr>
          <w:rStyle w:val="Cuerpodeltexto10ptoNegritaCursiva"/>
        </w:rPr>
        <w:t>ciegos</w:t>
      </w:r>
      <w:r>
        <w:rPr>
          <w:rStyle w:val="Cuerpodeltexto10pto0"/>
        </w:rPr>
        <w:t xml:space="preserve"> que, a pesar de tener un sen-</w:t>
      </w:r>
      <w:r>
        <w:rPr>
          <w:rStyle w:val="Cuerpodeltexto10pto0"/>
        </w:rPr>
        <w:br/>
        <w:t>tido menos, han llegado a conocimientos sorprendentes.</w:t>
      </w:r>
      <w:r>
        <w:rPr>
          <w:rStyle w:val="Cuerpodeltexto10pto0"/>
        </w:rPr>
        <w:br/>
        <w:t>Observa, lo cual es verosímil, que Tiresias, que se había</w:t>
      </w:r>
      <w:r>
        <w:rPr>
          <w:rStyle w:val="Cuerpodeltexto10pto0"/>
        </w:rPr>
        <w:br/>
        <w:t xml:space="preserve">vuelto </w:t>
      </w:r>
      <w:r>
        <w:rPr>
          <w:rStyle w:val="Cuerpodeltexto10ptoNegritaCursiva"/>
        </w:rPr>
        <w:t>ciego</w:t>
      </w:r>
      <w:r>
        <w:rPr>
          <w:rStyle w:val="Cuerpodeltexto10pto0"/>
        </w:rPr>
        <w:t xml:space="preserve"> por haber leído los secretos de los dioses y</w:t>
      </w:r>
      <w:r>
        <w:rPr>
          <w:rStyle w:val="Cuerpodeltexto10pto0"/>
        </w:rPr>
        <w:br/>
        <w:t>que predecía el porvenir, era, aparentemente, un gran filó-</w:t>
      </w:r>
      <w:r>
        <w:rPr>
          <w:rStyle w:val="Cuerpodeltexto10pto0"/>
        </w:rPr>
        <w:br/>
        <w:t xml:space="preserve">sofo </w:t>
      </w:r>
      <w:r>
        <w:rPr>
          <w:rStyle w:val="Cuerpodeltexto10ptoNegritaCursiva"/>
        </w:rPr>
        <w:t>ciego</w:t>
      </w:r>
      <w:r>
        <w:rPr>
          <w:rStyle w:val="Cuerpodeltexto10pto0"/>
        </w:rPr>
        <w:t xml:space="preserve"> del que los mitos han conservado la memoria.</w:t>
      </w:r>
      <w:r>
        <w:rPr>
          <w:rStyle w:val="Cuerpodeltexto10pto0"/>
        </w:rPr>
        <w:br/>
        <w:t>¿No podría ser quizás un astrónomo muy famoso que pre-</w:t>
      </w:r>
      <w:r>
        <w:rPr>
          <w:rStyle w:val="Cuerpodeltexto10pto0"/>
        </w:rPr>
        <w:br/>
        <w:t>decía los eclipses (lo que debía parecer muy raro a pue-</w:t>
      </w:r>
      <w:r>
        <w:rPr>
          <w:rStyle w:val="Cuerpodeltexto10pto0"/>
        </w:rPr>
        <w:br/>
        <w:t xml:space="preserve">blos ignorantes) y que se quedó </w:t>
      </w:r>
      <w:r>
        <w:rPr>
          <w:rStyle w:val="Cuerpodeltexto10ptoNegritaCursiva"/>
        </w:rPr>
        <w:t>ciego</w:t>
      </w:r>
      <w:r>
        <w:rPr>
          <w:rStyle w:val="Cuerpodeltexto10pto0"/>
        </w:rPr>
        <w:t xml:space="preserve"> hacia el final de sus</w:t>
      </w:r>
      <w:r>
        <w:rPr>
          <w:rStyle w:val="Cuerpodeltexto10pto0"/>
        </w:rPr>
        <w:br/>
        <w:t>días por haber cansado demasiado sus ojos en observacio-</w:t>
      </w:r>
      <w:r>
        <w:rPr>
          <w:rStyle w:val="Cuerpodeltexto10pto0"/>
        </w:rPr>
        <w:br/>
        <w:t>nes sutiles y numerosas, como Galileo y Cassini?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0"/>
        </w:rPr>
        <w:t xml:space="preserve">A veces ocurre que se restituye la vista a </w:t>
      </w:r>
      <w:r>
        <w:rPr>
          <w:rStyle w:val="Cuerpodeltexto10ptoNegritaCursiva"/>
        </w:rPr>
        <w:t>ciegos</w:t>
      </w:r>
      <w:r>
        <w:rPr>
          <w:rStyle w:val="Cuerpodeltexto10pto0"/>
        </w:rPr>
        <w:t xml:space="preserve"> de na-</w:t>
      </w:r>
      <w:r>
        <w:rPr>
          <w:rStyle w:val="Cuerpodeltexto10pto0"/>
        </w:rPr>
        <w:br/>
        <w:t>cimiento, como lo prueba ese joven de trece años a quien</w:t>
      </w:r>
      <w:r>
        <w:rPr>
          <w:rStyle w:val="Cuerpodeltexto10pto0"/>
        </w:rPr>
        <w:br/>
        <w:t>el señor Cheselden, célebre Cirujano de Londres, extirpó</w:t>
      </w:r>
      <w:r>
        <w:rPr>
          <w:rStyle w:val="Cuerpodeltexto10pto0"/>
        </w:rPr>
        <w:br/>
        <w:t xml:space="preserve">las cataratas que lo hacían </w:t>
      </w:r>
      <w:r>
        <w:rPr>
          <w:rStyle w:val="Cuerpodeltexto10ptoNegritaCursiva"/>
        </w:rPr>
        <w:t>ciego</w:t>
      </w:r>
      <w:r>
        <w:rPr>
          <w:rStyle w:val="Cuerpodeltexto10pto0"/>
        </w:rPr>
        <w:t xml:space="preserve"> desde su nacimiento. Ha-</w:t>
      </w:r>
      <w:r>
        <w:rPr>
          <w:rStyle w:val="Cuerpodeltexto10pto0"/>
        </w:rPr>
        <w:br/>
        <w:t>biendo observado la manera en que comenzaba a ver, el</w:t>
      </w:r>
      <w:r>
        <w:rPr>
          <w:rStyle w:val="Cuerpodeltexto10pto0"/>
        </w:rPr>
        <w:br/>
        <w:t xml:space="preserve">señor Cheselden publicó en el n. ° 402 de las </w:t>
      </w:r>
      <w:r>
        <w:rPr>
          <w:rStyle w:val="Cuerpodeltexto10ptoNegritaCursiva"/>
        </w:rPr>
        <w:t>Transaccio-</w:t>
      </w:r>
      <w:r>
        <w:rPr>
          <w:rStyle w:val="Cuerpodeltexto10ptoNegritaCursiva"/>
        </w:rPr>
        <w:br/>
        <w:t>nes filosóficas</w:t>
      </w:r>
      <w:r>
        <w:rPr>
          <w:rStyle w:val="Cuerpodeltexto10pto0"/>
        </w:rPr>
        <w:t xml:space="preserve"> y en el 55. </w:t>
      </w:r>
      <w:r>
        <w:rPr>
          <w:rStyle w:val="Cuerpodeltexto10pto0"/>
          <w:vertAlign w:val="superscript"/>
        </w:rPr>
        <w:t>e</w:t>
      </w:r>
      <w:r>
        <w:rPr>
          <w:rStyle w:val="Cuerpodeltexto10pto0"/>
        </w:rPr>
        <w:t xml:space="preserve"> artículo del </w:t>
      </w:r>
      <w:r>
        <w:rPr>
          <w:rStyle w:val="Cuerpodeltexto10ptoNegritaCursiva"/>
        </w:rPr>
        <w:t>Tatler</w:t>
      </w:r>
      <w:r>
        <w:rPr>
          <w:rStyle w:val="Cuerpodeltexto10pto0"/>
        </w:rPr>
        <w:t xml:space="preserve"> (es decir, del</w:t>
      </w:r>
      <w:r>
        <w:rPr>
          <w:rStyle w:val="Cuerpodeltexto10pto0"/>
        </w:rPr>
        <w:br/>
      </w:r>
      <w:r>
        <w:rPr>
          <w:rStyle w:val="Cuerpodeltexto10ptoNegritaCursiva"/>
        </w:rPr>
        <w:t>Charlatán)</w:t>
      </w:r>
      <w:r>
        <w:rPr>
          <w:rStyle w:val="Cuerpodeltexto10pto0"/>
        </w:rPr>
        <w:t xml:space="preserve"> las observaciones que había hecho sobre este</w:t>
      </w:r>
      <w:r>
        <w:rPr>
          <w:rStyle w:val="Cuerpodeltexto10pto0"/>
        </w:rPr>
        <w:br/>
        <w:t xml:space="preserve">tema. Estas son sus observaciones, extraídas del 3. </w:t>
      </w:r>
      <w:r>
        <w:rPr>
          <w:rStyle w:val="Cuerpodeltexto10pto0"/>
          <w:vertAlign w:val="superscript"/>
        </w:rPr>
        <w:t>er</w:t>
      </w:r>
      <w:r>
        <w:rPr>
          <w:rStyle w:val="Cuerpodeltexto10pto0"/>
        </w:rPr>
        <w:t xml:space="preserve"> volu-</w:t>
      </w:r>
      <w:r>
        <w:rPr>
          <w:rStyle w:val="Cuerpodeltexto10pto0"/>
        </w:rPr>
        <w:br/>
        <w:t xml:space="preserve">men de la </w:t>
      </w:r>
      <w:r>
        <w:rPr>
          <w:rStyle w:val="Cuerpodeltexto10ptoNegritaCursiva"/>
        </w:rPr>
        <w:t>Historia natural</w:t>
      </w:r>
      <w:r>
        <w:rPr>
          <w:rStyle w:val="Cuerpodeltexto10pto0"/>
        </w:rPr>
        <w:t xml:space="preserve"> de los señores Buffon y D’Au-</w:t>
      </w:r>
      <w:r>
        <w:rPr>
          <w:rStyle w:val="Cuerpodeltexto10pto0"/>
        </w:rPr>
        <w:br w:type="page"/>
      </w:r>
      <w:r>
        <w:rPr>
          <w:rStyle w:val="Cuerpodeltexto10pto0"/>
        </w:rPr>
        <w:lastRenderedPageBreak/>
        <w:t xml:space="preserve">benton: este joven, aunque </w:t>
      </w:r>
      <w:r>
        <w:rPr>
          <w:rStyle w:val="Cuerpodeltexto10ptoNegritaCursiva"/>
        </w:rPr>
        <w:t>ciego,</w:t>
      </w:r>
      <w:r>
        <w:rPr>
          <w:rStyle w:val="Cuerpodeltexto10pto0"/>
        </w:rPr>
        <w:t xml:space="preserve"> podía distinguir el día de</w:t>
      </w:r>
      <w:r>
        <w:rPr>
          <w:rStyle w:val="Cuerpodeltexto10pto0"/>
        </w:rPr>
        <w:br/>
        <w:t xml:space="preserve">la noche, como todos los que están </w:t>
      </w:r>
      <w:r>
        <w:rPr>
          <w:rStyle w:val="Cuerpodeltexto10ptoNegritaCursiva"/>
        </w:rPr>
        <w:t>ciegos</w:t>
      </w:r>
      <w:r>
        <w:rPr>
          <w:rStyle w:val="Cuerpodeltexto10pto0"/>
        </w:rPr>
        <w:t xml:space="preserve"> por cataratas.</w:t>
      </w:r>
      <w:r>
        <w:rPr>
          <w:rStyle w:val="Cuerpodeltexto10pto0"/>
        </w:rPr>
        <w:br/>
        <w:t>Distinguía incluso con luz fuerte el negro, el blanco y el es-</w:t>
      </w:r>
      <w:r>
        <w:rPr>
          <w:rStyle w:val="Cuerpodeltexto10pto0"/>
        </w:rPr>
        <w:br/>
        <w:t>carlata. Pero no discernía la forma de los cuerpos. Prime-</w:t>
      </w:r>
      <w:r>
        <w:rPr>
          <w:rStyle w:val="Cuerpodeltexto10pto0"/>
        </w:rPr>
        <w:br/>
        <w:t>ro se le practicó la operación en un solo ojo: en el momen-</w:t>
      </w:r>
      <w:r>
        <w:rPr>
          <w:rStyle w:val="Cuerpodeltexto10pto0"/>
        </w:rPr>
        <w:br/>
        <w:t>to en que comenzó a ver, todos los objetos le parecieron</w:t>
      </w:r>
      <w:r>
        <w:rPr>
          <w:rStyle w:val="Cuerpodeltexto10pto0"/>
        </w:rPr>
        <w:br/>
        <w:t>pegados contra sus ojos. Los objetos que le parecían agra-</w:t>
      </w:r>
      <w:r>
        <w:rPr>
          <w:rStyle w:val="Cuerpodeltexto10pto0"/>
        </w:rPr>
        <w:br/>
        <w:t>dables, sin que pudiera decir por qué, eran los de forma</w:t>
      </w:r>
      <w:r>
        <w:rPr>
          <w:rStyle w:val="Cuerpodeltexto10pto0"/>
        </w:rPr>
        <w:br/>
        <w:t>regular. No reconocía los colores que había distinguido</w:t>
      </w:r>
      <w:r>
        <w:rPr>
          <w:rStyle w:val="Cuerpodeltexto10pto0"/>
        </w:rPr>
        <w:br/>
        <w:t xml:space="preserve">con luz fuerte cuando era </w:t>
      </w:r>
      <w:r>
        <w:rPr>
          <w:rStyle w:val="Cuerpodeltexto10ptoNegritaCursiva"/>
        </w:rPr>
        <w:t>ciego;</w:t>
      </w:r>
      <w:r>
        <w:rPr>
          <w:rStyle w:val="Cuerpodeltexto10pto0"/>
        </w:rPr>
        <w:t xml:space="preserve"> no distinguía ningún obje-</w:t>
      </w:r>
      <w:r>
        <w:rPr>
          <w:rStyle w:val="Cuerpodeltexto10pto0"/>
        </w:rPr>
        <w:br/>
        <w:t>to de otro, por más diferentes que fueran las formas.</w:t>
      </w:r>
      <w:r>
        <w:rPr>
          <w:rStyle w:val="Cuerpodeltexto10pto0"/>
        </w:rPr>
        <w:br/>
        <w:t>Cuando le presentaban objetos que ya conocía por el tacto,</w:t>
      </w:r>
      <w:r>
        <w:rPr>
          <w:rStyle w:val="Cuerpodeltexto10pto0"/>
        </w:rPr>
        <w:br/>
        <w:t>los consideraba con atención para reconocerlos de nuevo,</w:t>
      </w:r>
      <w:r>
        <w:rPr>
          <w:rStyle w:val="Cuerpodeltexto10pto0"/>
        </w:rPr>
        <w:br/>
        <w:t>pero pronto olvidaba todo por ser demasiadas cosas para</w:t>
      </w:r>
      <w:r>
        <w:rPr>
          <w:rStyle w:val="Cuerpodeltexto10pto0"/>
        </w:rPr>
        <w:br/>
        <w:t>recordar. Estaba muy extrañado de no encontrar más be-</w:t>
      </w:r>
      <w:r>
        <w:rPr>
          <w:rStyle w:val="Cuerpodeltexto10pto0"/>
        </w:rPr>
        <w:br/>
        <w:t>llas que las demás a las personas que más había querido.</w:t>
      </w:r>
      <w:r>
        <w:rPr>
          <w:rStyle w:val="Cuerpodeltexto10pto0"/>
        </w:rPr>
        <w:br/>
        <w:t>Pasó largo tiempo sin reconocer que los cuadros represen-</w:t>
      </w:r>
      <w:r>
        <w:rPr>
          <w:rStyle w:val="Cuerpodeltexto10pto0"/>
        </w:rPr>
        <w:br/>
        <w:t>taban cuerpos sólidos, los miraba como planos con dife-</w:t>
      </w:r>
      <w:r>
        <w:rPr>
          <w:rStyle w:val="Cuerpodeltexto10pto0"/>
        </w:rPr>
        <w:br/>
        <w:t>rentes colores. Pero cuando lo descubrió y al pasar la</w:t>
      </w:r>
      <w:r>
        <w:rPr>
          <w:rStyle w:val="Cuerpodeltexto10pto0"/>
        </w:rPr>
        <w:br/>
        <w:t>mano sólo encontró superficies, preguntó si lo engañaba</w:t>
      </w:r>
      <w:r>
        <w:rPr>
          <w:rStyle w:val="Cuerpodeltexto10pto0"/>
        </w:rPr>
        <w:br/>
        <w:t>la vista o el tacto. Estaba sorprendido de que se pudiera</w:t>
      </w:r>
      <w:r>
        <w:rPr>
          <w:rStyle w:val="Cuerpodeltexto10pto0"/>
        </w:rPr>
        <w:br/>
        <w:t>hacer caber en un pequeño espacio la pintura de un objeto</w:t>
      </w:r>
      <w:r>
        <w:rPr>
          <w:rStyle w:val="Cuerpodeltexto10pto0"/>
        </w:rPr>
        <w:br/>
        <w:t>más grande que ese espacio; por ejemplo, un rostro en</w:t>
      </w:r>
      <w:r>
        <w:rPr>
          <w:rStyle w:val="Cuerpodeltexto10pto0"/>
        </w:rPr>
        <w:br/>
        <w:t>una miniatura; y esto le parecía tan imposible como poner</w:t>
      </w:r>
      <w:r>
        <w:rPr>
          <w:rStyle w:val="Cuerpodeltexto10pto0"/>
        </w:rPr>
        <w:br/>
        <w:t>un celemín en una pinta. Primero sólo soportaba una luz</w:t>
      </w:r>
      <w:r>
        <w:rPr>
          <w:rStyle w:val="Cuerpodeltexto10pto0"/>
        </w:rPr>
        <w:br/>
        <w:t>muy tenue y veía todos los objetos muy grandes, pero los</w:t>
      </w:r>
      <w:r>
        <w:rPr>
          <w:rStyle w:val="Cuerpodeltexto10pto0"/>
        </w:rPr>
        <w:br/>
        <w:t>primeros empequeñecían a medida que veía otros más</w:t>
      </w:r>
      <w:r>
        <w:rPr>
          <w:rStyle w:val="Cuerpodeltexto10pto0"/>
        </w:rPr>
        <w:br/>
        <w:t>grandes. Aunque sabía muy bien que la habitación en la</w:t>
      </w:r>
      <w:r>
        <w:rPr>
          <w:rStyle w:val="Cuerpodeltexto10pto0"/>
        </w:rPr>
        <w:br/>
        <w:t>que estaba era más pequeña que la casa, no podía com-</w:t>
      </w:r>
      <w:r>
        <w:rPr>
          <w:rStyle w:val="Cuerpodeltexto10pto0"/>
        </w:rPr>
        <w:br/>
        <w:t>prender cómo la casa podía parecer más grande que la</w:t>
      </w:r>
      <w:r>
        <w:rPr>
          <w:rStyle w:val="Cuerpodeltexto10pto0"/>
        </w:rPr>
        <w:br/>
        <w:t>habitación. Antes de que le devolvieran la vista no tenía</w:t>
      </w:r>
      <w:r>
        <w:rPr>
          <w:rStyle w:val="Cuerpodeltexto10pto0"/>
        </w:rPr>
        <w:br/>
        <w:t>demasiada prisa por adquirir ese nuevo sentido, no cono-</w:t>
      </w:r>
      <w:r>
        <w:rPr>
          <w:rStyle w:val="Cuerpodeltexto10pto0"/>
        </w:rPr>
        <w:br/>
        <w:t>cía lo que le faltaba y se daba cuenta de que en ciertos as-</w:t>
      </w:r>
      <w:r>
        <w:rPr>
          <w:rStyle w:val="Cuerpodeltexto10pto0"/>
        </w:rPr>
        <w:br/>
        <w:t>pectos tenía ventajas sobre los demás hombres. Pero ape-</w:t>
      </w:r>
      <w:r>
        <w:rPr>
          <w:rStyle w:val="Cuerpodeltexto10pto0"/>
        </w:rPr>
        <w:br/>
        <w:t>nas comenzó a ver claramente, se sintió transportado de</w:t>
      </w:r>
      <w:r>
        <w:rPr>
          <w:rStyle w:val="Cuerpodeltexto10pto0"/>
        </w:rPr>
        <w:br/>
        <w:t>alegría. Un año después de la primera operación le hicie-</w:t>
      </w:r>
      <w:r>
        <w:rPr>
          <w:rStyle w:val="Cuerpodeltexto10pto0"/>
        </w:rPr>
        <w:br/>
        <w:t>ron la del otro ojo, la cual también fue exitosa. Primero vio</w:t>
      </w:r>
      <w:r>
        <w:rPr>
          <w:rStyle w:val="Cuerpodeltexto10pto0"/>
        </w:rPr>
        <w:br/>
        <w:t>con ese segundo ojo los objetos más grandes que con el</w:t>
      </w:r>
      <w:r>
        <w:rPr>
          <w:rStyle w:val="Cuerpodeltexto10pto0"/>
        </w:rPr>
        <w:br w:type="page"/>
      </w:r>
      <w:r>
        <w:rPr>
          <w:rStyle w:val="Cuerpodeltexto10pto0"/>
        </w:rPr>
        <w:lastRenderedPageBreak/>
        <w:t>otro, pero menos grandes, sin embargo, de lo que los ha-</w:t>
      </w:r>
      <w:r>
        <w:rPr>
          <w:rStyle w:val="Cuerpodeltexto10pto0"/>
        </w:rPr>
        <w:br/>
        <w:t>bía visto con el primero. Cuando miraba al mismo objeto</w:t>
      </w:r>
      <w:r>
        <w:rPr>
          <w:rStyle w:val="Cuerpodeltexto10pto0"/>
        </w:rPr>
        <w:br/>
        <w:t>con los dos ojos a la vez, decía que este objeto le parecía el</w:t>
      </w:r>
      <w:r>
        <w:rPr>
          <w:rStyle w:val="Cuerpodeltexto10pto0"/>
        </w:rPr>
        <w:br/>
        <w:t>doble de grande que con su primer ojo solo.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 w:firstLine="320"/>
      </w:pPr>
      <w:r>
        <w:rPr>
          <w:rStyle w:val="Cuerpodeltexto10pto0"/>
        </w:rPr>
        <w:t xml:space="preserve">El señor Cheselden habla de otros </w:t>
      </w:r>
      <w:r>
        <w:rPr>
          <w:rStyle w:val="Cuerpodeltexto10ptoNegritaCursiva"/>
        </w:rPr>
        <w:t>ciegos</w:t>
      </w:r>
      <w:r>
        <w:rPr>
          <w:rStyle w:val="Cuerpodeltexto10pto0"/>
        </w:rPr>
        <w:t xml:space="preserve"> de nacimien-</w:t>
      </w:r>
      <w:r>
        <w:rPr>
          <w:rStyle w:val="Cuerpodeltexto10pto0"/>
        </w:rPr>
        <w:br/>
        <w:t>to a quienes les había quitado las cataratas y en los que</w:t>
      </w:r>
      <w:r>
        <w:rPr>
          <w:rStyle w:val="Cuerpodeltexto10pto0"/>
        </w:rPr>
        <w:br/>
        <w:t>había observado los mismos fenómenos, aunque menos</w:t>
      </w:r>
      <w:r>
        <w:rPr>
          <w:rStyle w:val="Cuerpodeltexto10pto0"/>
        </w:rPr>
        <w:br/>
        <w:t>detalladamente. Como no tenían necesidad de mover los</w:t>
      </w:r>
      <w:r>
        <w:rPr>
          <w:rStyle w:val="Cuerpodeltexto10pto0"/>
        </w:rPr>
        <w:br/>
        <w:t>ojos durante la ceguera, sólo poco a poco aprendían a ha-</w:t>
      </w:r>
      <w:r>
        <w:rPr>
          <w:rStyle w:val="Cuerpodeltexto10pto0"/>
        </w:rPr>
        <w:br/>
        <w:t>cerlos girar hacia los objetos.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 w:firstLine="320"/>
      </w:pPr>
      <w:r>
        <w:rPr>
          <w:rStyle w:val="Cuerpodeltexto10pto0"/>
        </w:rPr>
        <w:t>Podemos concluir de esas experiencias que el sentido</w:t>
      </w:r>
      <w:r>
        <w:rPr>
          <w:rStyle w:val="Cuerpodeltexto10pto0"/>
        </w:rPr>
        <w:br/>
        <w:t>de la vista se perfecciona en nosotros poco a poco; que</w:t>
      </w:r>
      <w:r>
        <w:rPr>
          <w:rStyle w:val="Cuerpodeltexto10pto0"/>
        </w:rPr>
        <w:br/>
        <w:t>este sentido es primero muy confuso y que aprendemos a</w:t>
      </w:r>
      <w:r>
        <w:rPr>
          <w:rStyle w:val="Cuerpodeltexto10pto0"/>
        </w:rPr>
        <w:br/>
        <w:t>ver más o menos como a hablar. Un niño recién nacido</w:t>
      </w:r>
      <w:r>
        <w:rPr>
          <w:rStyle w:val="Cuerpodeltexto10pto0"/>
        </w:rPr>
        <w:br/>
        <w:t>que abre sus ojos por primera vez a la luz experimenta,</w:t>
      </w:r>
      <w:r>
        <w:rPr>
          <w:rStyle w:val="Cuerpodeltexto10pto0"/>
        </w:rPr>
        <w:br/>
        <w:t>sin duda, las mismas cosas que acabamos de observar en</w:t>
      </w:r>
      <w:r>
        <w:rPr>
          <w:rStyle w:val="Cuerpodeltexto10pto0"/>
        </w:rPr>
        <w:br/>
        <w:t>el ciego de nacimiento. El tacto y el hábito rectifican el jui-</w:t>
      </w:r>
      <w:r>
        <w:rPr>
          <w:rStyle w:val="Cuerpodeltexto10pto0"/>
        </w:rPr>
        <w:br/>
        <w:t xml:space="preserve">cio de la vista. Ver </w:t>
      </w:r>
      <w:r>
        <w:rPr>
          <w:rStyle w:val="Cuerpodeltexto10ptoNegritaCursiva"/>
        </w:rPr>
        <w:t>Tacto.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 w:firstLine="320"/>
      </w:pPr>
      <w:r>
        <w:rPr>
          <w:rStyle w:val="Cuerpodeltexto10pto0"/>
        </w:rPr>
        <w:t xml:space="preserve">Volvamos ahora al autor de la </w:t>
      </w:r>
      <w:r>
        <w:rPr>
          <w:rStyle w:val="Cuerpodeltexto10ptoNegritaCursiva"/>
        </w:rPr>
        <w:t>Carta sobre los ciegos:</w:t>
      </w:r>
      <w:r>
        <w:rPr>
          <w:rStyle w:val="Cuerpodeltexto10ptoNegritaCursiva"/>
        </w:rPr>
        <w:br/>
      </w:r>
      <w:r>
        <w:rPr>
          <w:rStyle w:val="Cuerpodeltexto10pto0"/>
        </w:rPr>
        <w:t xml:space="preserve">«Se está intentando, dice, devolver la vista a los </w:t>
      </w:r>
      <w:r>
        <w:rPr>
          <w:rStyle w:val="Cuerpodeltexto10ptoNegritaCursiva"/>
        </w:rPr>
        <w:t>ciegos</w:t>
      </w:r>
      <w:r>
        <w:rPr>
          <w:rStyle w:val="Cuerpodeltexto10pto0"/>
        </w:rPr>
        <w:t xml:space="preserve"> de</w:t>
      </w:r>
      <w:r>
        <w:rPr>
          <w:rStyle w:val="Cuerpodeltexto10pto0"/>
        </w:rPr>
        <w:br/>
        <w:t>nacimiento para examinar cómo se produce la visión; pero</w:t>
      </w:r>
      <w:r>
        <w:rPr>
          <w:rStyle w:val="Cuerpodeltexto10pto0"/>
        </w:rPr>
        <w:br/>
        <w:t xml:space="preserve">yo creo que serviría para el mismo fin interrogar a un </w:t>
      </w:r>
      <w:r>
        <w:rPr>
          <w:rStyle w:val="Cuerpodeltexto10ptoNegritaCursiva"/>
        </w:rPr>
        <w:t>cie-</w:t>
      </w:r>
      <w:r>
        <w:rPr>
          <w:rStyle w:val="Cuerpodeltexto10ptoNegritaCursiva"/>
        </w:rPr>
        <w:br/>
        <w:t>go</w:t>
      </w:r>
      <w:r>
        <w:rPr>
          <w:rStyle w:val="Cuerpodeltexto10pto0"/>
        </w:rPr>
        <w:t xml:space="preserve"> de buen sentido... Si se quisiera dar alguna certidum-</w:t>
      </w:r>
      <w:r>
        <w:rPr>
          <w:rStyle w:val="Cuerpodeltexto10pto0"/>
        </w:rPr>
        <w:br/>
        <w:t>bre a estas experiencias, sería necesario al menos que el</w:t>
      </w:r>
      <w:r>
        <w:rPr>
          <w:rStyle w:val="Cuerpodeltexto10pto0"/>
        </w:rPr>
        <w:br/>
        <w:t>sujeto estuviera preparado de antemano y quizás que lo</w:t>
      </w:r>
      <w:r>
        <w:rPr>
          <w:rStyle w:val="Cuerpodeltexto10pto0"/>
        </w:rPr>
        <w:br/>
        <w:t>transformaran en filósofo... Sería muy conveniente no co-</w:t>
      </w:r>
      <w:r>
        <w:rPr>
          <w:rStyle w:val="Cuerpodeltexto10pto0"/>
        </w:rPr>
        <w:br/>
        <w:t>menzar las observaciones sino mucho tiempo después de</w:t>
      </w:r>
      <w:r>
        <w:rPr>
          <w:rStyle w:val="Cuerpodeltexto10pto0"/>
        </w:rPr>
        <w:br/>
        <w:t>la operación: para ello, habría que tratar al enfermo en la</w:t>
      </w:r>
      <w:r>
        <w:rPr>
          <w:rStyle w:val="Cuerpodeltexto10pto0"/>
        </w:rPr>
        <w:br/>
        <w:t>oscuridad, asegurarse bien de que su herida está curada y</w:t>
      </w:r>
      <w:r>
        <w:rPr>
          <w:rStyle w:val="Cuerpodeltexto10pto0"/>
        </w:rPr>
        <w:br/>
        <w:t>sus ojos están sanos. No me parece que se lo deba expo-</w:t>
      </w:r>
      <w:r>
        <w:rPr>
          <w:rStyle w:val="Cuerpodeltexto10pto0"/>
        </w:rPr>
        <w:br/>
        <w:t>ner inmediatamente al pleno día... Finalmente, sería algo</w:t>
      </w:r>
      <w:r>
        <w:rPr>
          <w:rStyle w:val="Cuerpodeltexto10pto0"/>
        </w:rPr>
        <w:br/>
        <w:t>todavía muy delicado sacar partido de un sujeto así prepa-</w:t>
      </w:r>
      <w:r>
        <w:rPr>
          <w:rStyle w:val="Cuerpodeltexto10pto0"/>
        </w:rPr>
        <w:br/>
        <w:t>rado e interrogarlo con bastante sutileza como para que</w:t>
      </w:r>
      <w:r>
        <w:rPr>
          <w:rStyle w:val="Cuerpodeltexto10pto0"/>
        </w:rPr>
        <w:br/>
        <w:t>sólo diga lo que sucede en él... Ni los más hábiles o inteli-</w:t>
      </w:r>
      <w:r>
        <w:rPr>
          <w:rStyle w:val="Cuerpodeltexto10pto0"/>
        </w:rPr>
        <w:br/>
        <w:t>gentes son bastante aptos para una experiencia filosófica</w:t>
      </w:r>
      <w:r>
        <w:rPr>
          <w:rStyle w:val="Cuerpodeltexto10pto0"/>
        </w:rPr>
        <w:br/>
        <w:t>tan delicada. »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 w:firstLine="320"/>
      </w:pPr>
      <w:r>
        <w:rPr>
          <w:rStyle w:val="Cuerpodeltexto10pto0"/>
        </w:rPr>
        <w:t xml:space="preserve">Terminemos este artículo con el autor de la </w:t>
      </w:r>
      <w:r>
        <w:rPr>
          <w:rStyle w:val="Cuerpodeltexto10ptoNegritaCursiva"/>
        </w:rPr>
        <w:t>Carta</w:t>
      </w:r>
      <w:r>
        <w:rPr>
          <w:rStyle w:val="Cuerpodeltexto10pto0"/>
        </w:rPr>
        <w:t xml:space="preserve"> so-</w:t>
      </w:r>
      <w:r>
        <w:rPr>
          <w:rStyle w:val="Cuerpodeltexto10pto0"/>
        </w:rPr>
        <w:br/>
        <w:t>bre la célebre cuestión del señor Molineux. Suponiendo un</w:t>
      </w:r>
      <w:r>
        <w:rPr>
          <w:rStyle w:val="Cuerpodeltexto10pto0"/>
        </w:rPr>
        <w:br w:type="page"/>
      </w:r>
      <w:r>
        <w:rPr>
          <w:rStyle w:val="Cdigodebarras"/>
        </w:rPr>
        <w:lastRenderedPageBreak/>
        <w:t>ciego de nacimiento que haya aprendido por el tacto a dis-</w:t>
      </w:r>
      <w:r>
        <w:rPr>
          <w:rStyle w:val="Cdigodebarras"/>
        </w:rPr>
        <w:br/>
        <w:t>tinguir una esfera de un cubo, se pregunta si, cuando se le</w:t>
      </w:r>
      <w:r>
        <w:rPr>
          <w:rStyle w:val="Cdigodebarras"/>
        </w:rPr>
        <w:br/>
        <w:t>restituya la vista, distinguirá inmediatamente la esfera del</w:t>
      </w:r>
      <w:r>
        <w:rPr>
          <w:rStyle w:val="Cdigodebarras"/>
        </w:rPr>
        <w:br/>
        <w:t>cubo sin tocarlos. El señor Molineux cree que no, el señor</w:t>
      </w:r>
      <w:r>
        <w:rPr>
          <w:rStyle w:val="Cdigodebarras"/>
        </w:rPr>
        <w:br/>
        <w:t>Locke es de su misma opinión porque el ciego no puede</w:t>
      </w:r>
      <w:r>
        <w:rPr>
          <w:rStyle w:val="Cdigodebarras"/>
        </w:rPr>
        <w:br/>
        <w:t>saber que el ángulo saliente del cubo, que hace presión en</w:t>
      </w:r>
      <w:r>
        <w:rPr>
          <w:rStyle w:val="Cdigodebarras"/>
        </w:rPr>
        <w:br/>
        <w:t>la mano de una manera desigual, debe aparecer a sus ojos</w:t>
      </w:r>
      <w:r>
        <w:rPr>
          <w:rStyle w:val="Cdigodebarras"/>
        </w:rPr>
        <w:br/>
        <w:t>como aparece en el cubo.</w:t>
      </w:r>
    </w:p>
    <w:p w:rsidR="00EB345F" w:rsidRDefault="0002303A">
      <w:pPr>
        <w:pStyle w:val="Cdigodebarras0"/>
        <w:shd w:val="clear" w:color="auto" w:fill="auto"/>
        <w:spacing w:line="245" w:lineRule="exact"/>
        <w:ind w:left="20" w:right="20" w:firstLine="340"/>
        <w:jc w:val="both"/>
      </w:pPr>
      <w:r>
        <w:t>El autor de la Carta sobre los ciegos, apoyándose en la</w:t>
      </w:r>
      <w:r>
        <w:br/>
        <w:t>experiencia de Cheselden, cree con razón que el ciego de</w:t>
      </w:r>
      <w:r>
        <w:br/>
        <w:t>nacimiento primero verá sólo de manera muy confusa y</w:t>
      </w:r>
      <w:r>
        <w:br/>
        <w:t>que, muy lejos de distinguir la esfera del cubo, ni siquiera</w:t>
      </w:r>
      <w:r>
        <w:br/>
        <w:t>verá claramente las dos figuras: cree, por lo tanto, que a</w:t>
      </w:r>
      <w:r>
        <w:br/>
        <w:t>la larga y sin ayuda del tacto, llegará a ver con claridad</w:t>
      </w:r>
      <w:r>
        <w:br/>
        <w:t>las dos figuras; la razón que aduce, y a la que nos parece</w:t>
      </w:r>
      <w:r>
        <w:br/>
        <w:t>difícil responder, es que como el ciego no tiene necesidad</w:t>
      </w:r>
      <w:r>
        <w:br/>
        <w:t>de tocar para distinguir unos de otros los colores, a la lar-</w:t>
      </w:r>
      <w:r>
        <w:br/>
        <w:t>ga, los límites de los colores le bastarán para discernir la</w:t>
      </w:r>
      <w:r>
        <w:br/>
        <w:t>figura o el contorno de los objetos. Verá entonces una es-</w:t>
      </w:r>
      <w:r>
        <w:br/>
        <w:t>fera o un cubo, o, si se quiere, un círculo y un cuadrado,</w:t>
      </w:r>
      <w:r>
        <w:br/>
        <w:t>pero como el sentido del tacto no tiene ninguna relación</w:t>
      </w:r>
      <w:r>
        <w:br/>
        <w:t>con el de la vista, no adivinará que a uno de los dos cuer-</w:t>
      </w:r>
      <w:r>
        <w:br/>
        <w:t>pos se lo llama esfera y al otro cubo; y la visión no le re-</w:t>
      </w:r>
      <w:r>
        <w:br/>
        <w:t>cordará de ninguna manera la sensación recibida por el</w:t>
      </w:r>
      <w:r>
        <w:br/>
        <w:t>tacto. Supongamos ahora que se le dice que uno de los</w:t>
      </w:r>
      <w:r>
        <w:br/>
        <w:t>cuerpos es el que llamaba esfera por el tacto y el otro el</w:t>
      </w:r>
      <w:r>
        <w:br/>
        <w:t>que llamaba cubo. ¿Sabrá distinguirlos? El autor respon-</w:t>
      </w:r>
      <w:r>
        <w:br/>
        <w:t>de primero que un hombre grosero y sin conocimientos se</w:t>
      </w:r>
      <w:r>
        <w:br/>
        <w:t>decidirá al azar; que un metafísico, sobre todo si es geó-</w:t>
      </w:r>
      <w:r>
        <w:br/>
        <w:t>metra, como Saunderson, examinará esas figuras y, al su-</w:t>
      </w:r>
      <w:r>
        <w:br/>
        <w:t>poner ciertas líneas trazadas, verá que puede demostrar</w:t>
      </w:r>
      <w:r>
        <w:br/>
        <w:t>de una (de las figuras) todas las propiedades del círculo</w:t>
      </w:r>
      <w:r>
        <w:br/>
        <w:t>que el tacto le ha permitido conocer; y que puede demos-</w:t>
      </w:r>
      <w:r>
        <w:br/>
        <w:t>trar de la otra figura todas las propiedades del cuadrado.</w:t>
      </w:r>
      <w:r>
        <w:br/>
        <w:t>Estaría entonces tentado de concluir: éste es el círculo,</w:t>
      </w:r>
      <w:r>
        <w:br/>
        <w:t>éste es el cuadrado. Sin embargo, si es prudente, suspen-</w:t>
      </w:r>
      <w:r>
        <w:br/>
        <w:t>derá aún su juicio, ya que podría decir: «quizás cuando</w:t>
      </w:r>
      <w:r>
        <w:br/>
        <w:t>aplique mis manos en estas dos figuras, se transformen</w:t>
      </w:r>
      <w:r>
        <w:br w:type="page"/>
      </w:r>
      <w:r>
        <w:rPr>
          <w:rStyle w:val="Cuerpodeltexto10pto0"/>
        </w:rPr>
        <w:lastRenderedPageBreak/>
        <w:t>una en la otra de manera que la misma figura podría ser-</w:t>
      </w:r>
      <w:r>
        <w:rPr>
          <w:rStyle w:val="Cuerpodeltexto10pto0"/>
        </w:rPr>
        <w:br/>
        <w:t xml:space="preserve">virme para demostrar a los </w:t>
      </w:r>
      <w:r>
        <w:rPr>
          <w:rStyle w:val="Cuerpodeltexto10ptoNegritaCursiva"/>
        </w:rPr>
        <w:t>ciegos</w:t>
      </w:r>
      <w:r>
        <w:rPr>
          <w:rStyle w:val="Cuerpodeltexto10pto0"/>
        </w:rPr>
        <w:t xml:space="preserve"> las propiedades del</w:t>
      </w:r>
      <w:r>
        <w:rPr>
          <w:rStyle w:val="Cuerpodeltexto10pto0"/>
        </w:rPr>
        <w:br/>
        <w:t>círculo y, a los que ven, las propiedades del cuadrado.</w:t>
      </w:r>
      <w:r>
        <w:rPr>
          <w:rStyle w:val="Cuerpodeltexto10pto0"/>
        </w:rPr>
        <w:br/>
        <w:t>Pero no, habría dicho Saunderson, me equivoco, aquellos</w:t>
      </w:r>
      <w:r>
        <w:rPr>
          <w:rStyle w:val="Cuerpodeltexto10pto0"/>
        </w:rPr>
        <w:br/>
        <w:t>a quienes demostraba las propiedades del círculo y del</w:t>
      </w:r>
      <w:r>
        <w:rPr>
          <w:rStyle w:val="Cuerpodeltexto10pto0"/>
        </w:rPr>
        <w:br/>
        <w:t>cuadrado y en quienes la vista y el tacto concordaban me</w:t>
      </w:r>
      <w:r>
        <w:rPr>
          <w:rStyle w:val="Cuerpodeltexto10pto0"/>
        </w:rPr>
        <w:br/>
        <w:t>entendían muy bien, aunque no tocaran las figuras sobre</w:t>
      </w:r>
      <w:r>
        <w:rPr>
          <w:rStyle w:val="Cuerpodeltexto10pto0"/>
        </w:rPr>
        <w:br/>
        <w:t>las que yo hacía mis demostraciones y se contentasen con</w:t>
      </w:r>
      <w:r>
        <w:rPr>
          <w:rStyle w:val="Cuerpodeltexto10pto0"/>
        </w:rPr>
        <w:br/>
        <w:t>verlas. Por lo tanto, no veían un cuadrado cuando yo sen-</w:t>
      </w:r>
      <w:r>
        <w:rPr>
          <w:rStyle w:val="Cuerpodeltexto10pto0"/>
        </w:rPr>
        <w:br/>
        <w:t>tía un círculo porque de otra manera no nos habríamos</w:t>
      </w:r>
      <w:r>
        <w:rPr>
          <w:rStyle w:val="Cuerpodeltexto10pto0"/>
        </w:rPr>
        <w:br/>
        <w:t>entendido nunca. Pero como todos me comprendían, por</w:t>
      </w:r>
      <w:r>
        <w:rPr>
          <w:rStyle w:val="Cuerpodeltexto10pto0"/>
        </w:rPr>
        <w:br/>
        <w:t>lo tanto, todos los hombres ven como los demás, así, yo</w:t>
      </w:r>
      <w:r>
        <w:rPr>
          <w:rStyle w:val="Cuerpodeltexto10pto0"/>
        </w:rPr>
        <w:br/>
        <w:t>veo cuadrado lo que ellos ven cuadrado y, en consecuen-</w:t>
      </w:r>
      <w:r>
        <w:rPr>
          <w:rStyle w:val="Cuerpodeltexto10pto0"/>
        </w:rPr>
        <w:br/>
        <w:t>cia, siento cuadrado; y por la misma razón veo como</w:t>
      </w:r>
      <w:r>
        <w:rPr>
          <w:rStyle w:val="Cuerpodeltexto10pto0"/>
        </w:rPr>
        <w:br/>
        <w:t>círculo lo que siento como círculo».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0"/>
        </w:rPr>
        <w:t>Aquí hemos sustituido con el autor la esfera por el cír-</w:t>
      </w:r>
      <w:r>
        <w:rPr>
          <w:rStyle w:val="Cuerpodeltexto10pto0"/>
        </w:rPr>
        <w:br/>
        <w:t>culo y el cubo por el cuadrado porque, aparentemente, el</w:t>
      </w:r>
      <w:r>
        <w:rPr>
          <w:rStyle w:val="Cuerpodeltexto10pto0"/>
        </w:rPr>
        <w:br/>
        <w:t>que se sirve de sus ojos por la primera vez sólo ve superfi-</w:t>
      </w:r>
      <w:r>
        <w:rPr>
          <w:rStyle w:val="Cuerpodeltexto10pto0"/>
        </w:rPr>
        <w:br/>
        <w:t>cies y no sabe lo que es un saliente de un cuerpo, ya que</w:t>
      </w:r>
      <w:r>
        <w:rPr>
          <w:rStyle w:val="Cuerpodeltexto10pto0"/>
        </w:rPr>
        <w:br/>
        <w:t>éste consiste en que algunos puntos parecen más próxi-</w:t>
      </w:r>
      <w:r>
        <w:rPr>
          <w:rStyle w:val="Cuerpodeltexto10pto0"/>
        </w:rPr>
        <w:br/>
        <w:t>mos a nosotros que los demás: ahora bien, apreciamos las</w:t>
      </w:r>
      <w:r>
        <w:rPr>
          <w:rStyle w:val="Cuerpodeltexto10pto0"/>
        </w:rPr>
        <w:br/>
        <w:t>distancias por la experiencia unida al tacto y no por la vis-</w:t>
      </w:r>
      <w:r>
        <w:rPr>
          <w:rStyle w:val="Cuerpodeltexto10pto0"/>
        </w:rPr>
        <w:br/>
        <w:t>ta sola.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0"/>
        </w:rPr>
        <w:t>De todo lo que hemos dicho hasta aquí sobre la esfera</w:t>
      </w:r>
      <w:r>
        <w:rPr>
          <w:rStyle w:val="Cuerpodeltexto10pto0"/>
        </w:rPr>
        <w:br/>
        <w:t>y el cubo o sobre el círculo y el cuadrado, concluimos con</w:t>
      </w:r>
      <w:r>
        <w:rPr>
          <w:rStyle w:val="Cuerpodeltexto10pto0"/>
        </w:rPr>
        <w:br/>
        <w:t>el autor que hay casos en que el razonamiento y la expe-</w:t>
      </w:r>
      <w:r>
        <w:rPr>
          <w:rStyle w:val="Cuerpodeltexto10pto0"/>
        </w:rPr>
        <w:br/>
        <w:t>riencia de los demás pueden aclarar la vista por relación</w:t>
      </w:r>
      <w:r>
        <w:rPr>
          <w:rStyle w:val="Cuerpodeltexto10pto0"/>
        </w:rPr>
        <w:br/>
        <w:t>con el tacto y asegurar, si se puede decir así, al ojo que</w:t>
      </w:r>
      <w:r>
        <w:rPr>
          <w:rStyle w:val="Cuerpodeltexto10pto0"/>
        </w:rPr>
        <w:br/>
        <w:t>está de acuerdo con el tacto.</w:t>
      </w:r>
    </w:p>
    <w:p w:rsidR="00EB345F" w:rsidRDefault="0002303A">
      <w:pPr>
        <w:pStyle w:val="Cuerpodeltexto0"/>
        <w:shd w:val="clear" w:color="auto" w:fill="auto"/>
        <w:spacing w:before="0" w:after="6395"/>
        <w:ind w:left="20" w:right="20" w:firstLine="320"/>
      </w:pPr>
      <w:r>
        <w:rPr>
          <w:rStyle w:val="Cuerpodeltexto10pto0"/>
        </w:rPr>
        <w:t xml:space="preserve">La </w:t>
      </w:r>
      <w:r>
        <w:rPr>
          <w:rStyle w:val="Cuerpodeltexto10ptoNegritaCursiva"/>
        </w:rPr>
        <w:t>Carta</w:t>
      </w:r>
      <w:r>
        <w:rPr>
          <w:rStyle w:val="Cuerpodeltexto10pto0"/>
        </w:rPr>
        <w:t xml:space="preserve"> termina con algunas reflexiones sobre lo que</w:t>
      </w:r>
      <w:r>
        <w:rPr>
          <w:rStyle w:val="Cuerpodeltexto10pto0"/>
        </w:rPr>
        <w:br/>
        <w:t>le sucedería a un hombre que hubiera visto desde el naci-</w:t>
      </w:r>
      <w:r>
        <w:rPr>
          <w:rStyle w:val="Cuerpodeltexto10pto0"/>
        </w:rPr>
        <w:br/>
        <w:t>miento y que no hubiera tenido el sentido del tacto; y a un</w:t>
      </w:r>
      <w:r>
        <w:rPr>
          <w:rStyle w:val="Cuerpodeltexto10pto0"/>
        </w:rPr>
        <w:br/>
        <w:t>hombre en quien los sentidos de la vista y del tacto se con-</w:t>
      </w:r>
      <w:r>
        <w:rPr>
          <w:rStyle w:val="Cuerpodeltexto10pto0"/>
        </w:rPr>
        <w:br/>
        <w:t>tradijeran continuamente. Remitimos a nuestros lectores a</w:t>
      </w:r>
      <w:r>
        <w:rPr>
          <w:rStyle w:val="Cuerpodeltexto10pto0"/>
        </w:rPr>
        <w:br/>
        <w:t>esas reflexiones. Nos recuerdan otra más o menos de la</w:t>
      </w:r>
      <w:r>
        <w:rPr>
          <w:rStyle w:val="Cuerpodeltexto10pto0"/>
        </w:rPr>
        <w:br/>
        <w:t xml:space="preserve">misma especie que hace el autor en la </w:t>
      </w:r>
      <w:r>
        <w:rPr>
          <w:rStyle w:val="Cuerpodeltexto10ptoNegritaCursiva"/>
        </w:rPr>
        <w:t>Carta:</w:t>
      </w:r>
      <w:r>
        <w:rPr>
          <w:rStyle w:val="Cuerpodeltexto10pto0"/>
        </w:rPr>
        <w:t xml:space="preserve"> «Si un hom-</w:t>
      </w:r>
      <w:r>
        <w:rPr>
          <w:rStyle w:val="Cuerpodeltexto10pto0"/>
        </w:rPr>
        <w:br/>
        <w:t>bre, dice, que sólo hubiera visto durante uno o dos días, se</w:t>
      </w:r>
      <w:r>
        <w:rPr>
          <w:rStyle w:val="Cuerpodeltexto10pto0"/>
        </w:rPr>
        <w:br/>
        <w:t xml:space="preserve">encontrara confundido en un pueblo de </w:t>
      </w:r>
      <w:r>
        <w:rPr>
          <w:rStyle w:val="Cuerpodeltexto10ptoNegritaCursiva"/>
        </w:rPr>
        <w:t>ciegos,</w:t>
      </w:r>
      <w:r>
        <w:rPr>
          <w:rStyle w:val="Cuerpodeltexto10pto0"/>
        </w:rPr>
        <w:t xml:space="preserve"> más le val-</w:t>
      </w:r>
      <w:r>
        <w:rPr>
          <w:rStyle w:val="Cuerpodeltexto10pto0"/>
        </w:rPr>
        <w:br w:type="page"/>
      </w:r>
      <w:r>
        <w:rPr>
          <w:rStyle w:val="Cdigodebarras"/>
        </w:rPr>
        <w:lastRenderedPageBreak/>
        <w:t>dría que tomara el partido de callarse o el de pasar por</w:t>
      </w:r>
      <w:r>
        <w:rPr>
          <w:rStyle w:val="Cdigodebarras"/>
        </w:rPr>
        <w:br/>
        <w:t>loco. Cada día les anunciaría un nuevo misterio, que sólo</w:t>
      </w:r>
      <w:r>
        <w:rPr>
          <w:rStyle w:val="Cdigodebarras"/>
        </w:rPr>
        <w:br/>
        <w:t>sería misterio para ellos, y que los librepensadores esta-</w:t>
      </w:r>
      <w:r>
        <w:rPr>
          <w:rStyle w:val="Cdigodebarras"/>
        </w:rPr>
        <w:br/>
        <w:t>rían muy contentos de no creer. ¿Los defensores de la reli-</w:t>
      </w:r>
      <w:r>
        <w:rPr>
          <w:rStyle w:val="Cdigodebarras"/>
        </w:rPr>
        <w:br/>
        <w:t>gión no podrían extraer gran partido de una incredulidad</w:t>
      </w:r>
      <w:r>
        <w:rPr>
          <w:rStyle w:val="Cdigodebarras"/>
        </w:rPr>
        <w:br/>
        <w:t>tan pertinaz, tan justa desde cierto punto de vista y, sin</w:t>
      </w:r>
      <w:r>
        <w:rPr>
          <w:rStyle w:val="Cdigodebarras"/>
        </w:rPr>
        <w:br/>
        <w:t>embargo, tan poco fundada? » Terminaremos este artículo</w:t>
      </w:r>
      <w:r>
        <w:rPr>
          <w:rStyle w:val="Cdigodebarras"/>
        </w:rPr>
        <w:br/>
        <w:t>con esta reflexión, capaz de compensar otras que se en-</w:t>
      </w:r>
      <w:r>
        <w:rPr>
          <w:rStyle w:val="Cdigodebarras"/>
        </w:rPr>
        <w:br/>
        <w:t>cuentran repartidas en la obra y que no son totalmente or-</w:t>
      </w:r>
      <w:r>
        <w:rPr>
          <w:rStyle w:val="Cdigodebarras"/>
        </w:rPr>
        <w:br/>
        <w:t>todoxas. (0) (5).</w:t>
      </w:r>
    </w:p>
    <w:p w:rsidR="00154F77" w:rsidRDefault="0002303A">
      <w:pPr>
        <w:pStyle w:val="Cdigodebarras0"/>
        <w:numPr>
          <w:ilvl w:val="0"/>
          <w:numId w:val="7"/>
        </w:numPr>
        <w:shd w:val="clear" w:color="auto" w:fill="auto"/>
        <w:tabs>
          <w:tab w:val="left" w:pos="571"/>
        </w:tabs>
        <w:spacing w:line="202" w:lineRule="exact"/>
        <w:ind w:right="20" w:firstLine="260"/>
        <w:rPr>
          <w:sz w:val="18"/>
          <w:szCs w:val="18"/>
        </w:rPr>
      </w:pPr>
      <w:r w:rsidRPr="00154F77">
        <w:rPr>
          <w:sz w:val="18"/>
          <w:szCs w:val="18"/>
        </w:rPr>
        <w:t>La «O» era el signo que identificaba los artículos de D’Alem-</w:t>
      </w:r>
      <w:r w:rsidRPr="00154F77">
        <w:rPr>
          <w:sz w:val="18"/>
          <w:szCs w:val="18"/>
        </w:rPr>
        <w:br/>
        <w:t>bert en la Enciclopedia (N. de la T</w:t>
      </w:r>
      <w:proofErr w:type="gramStart"/>
      <w:r w:rsidRPr="00154F77">
        <w:rPr>
          <w:sz w:val="18"/>
          <w:szCs w:val="18"/>
        </w:rPr>
        <w:t>. )</w:t>
      </w:r>
      <w:proofErr w:type="gramEnd"/>
      <w:r w:rsidRPr="00154F77">
        <w:rPr>
          <w:sz w:val="18"/>
          <w:szCs w:val="18"/>
        </w:rPr>
        <w:t>.</w:t>
      </w:r>
    </w:p>
    <w:p w:rsidR="00EB345F" w:rsidRDefault="0002303A" w:rsidP="00154F77">
      <w:pPr>
        <w:pStyle w:val="Cdigodebarras0"/>
        <w:shd w:val="clear" w:color="auto" w:fill="auto"/>
        <w:tabs>
          <w:tab w:val="left" w:pos="571"/>
        </w:tabs>
        <w:spacing w:line="202" w:lineRule="exact"/>
        <w:ind w:right="20"/>
        <w:rPr>
          <w:sz w:val="18"/>
          <w:szCs w:val="18"/>
        </w:rPr>
      </w:pPr>
      <w:r w:rsidRPr="00154F77">
        <w:rPr>
          <w:sz w:val="18"/>
          <w:szCs w:val="18"/>
        </w:rPr>
        <w:br w:type="page"/>
      </w:r>
    </w:p>
    <w:p w:rsidR="00154F77" w:rsidRDefault="00154F77" w:rsidP="00154F77">
      <w:pPr>
        <w:pStyle w:val="Cdigodebarras0"/>
        <w:shd w:val="clear" w:color="auto" w:fill="auto"/>
        <w:tabs>
          <w:tab w:val="left" w:pos="571"/>
        </w:tabs>
        <w:spacing w:line="202" w:lineRule="exact"/>
        <w:ind w:right="20"/>
        <w:rPr>
          <w:sz w:val="18"/>
          <w:szCs w:val="18"/>
        </w:rPr>
      </w:pPr>
    </w:p>
    <w:p w:rsidR="00154F77" w:rsidRPr="00154F77" w:rsidRDefault="00154F77" w:rsidP="00154F77">
      <w:pPr>
        <w:pStyle w:val="Cdigodebarras0"/>
        <w:shd w:val="clear" w:color="auto" w:fill="auto"/>
        <w:tabs>
          <w:tab w:val="left" w:pos="571"/>
        </w:tabs>
        <w:spacing w:line="202" w:lineRule="exact"/>
        <w:ind w:right="20"/>
        <w:rPr>
          <w:sz w:val="18"/>
          <w:szCs w:val="18"/>
        </w:rPr>
        <w:sectPr w:rsidR="00154F77" w:rsidRPr="00154F77">
          <w:pgSz w:w="8391" w:h="11909"/>
          <w:pgMar w:top="969" w:right="1342" w:bottom="1406" w:left="1395" w:header="0" w:footer="3" w:gutter="0"/>
          <w:cols w:space="720"/>
          <w:noEndnote/>
          <w:docGrid w:linePitch="360"/>
        </w:sectPr>
      </w:pPr>
    </w:p>
    <w:p w:rsidR="00EB345F" w:rsidRDefault="0002303A">
      <w:pPr>
        <w:pStyle w:val="Ttulo30"/>
        <w:keepNext/>
        <w:keepLines/>
        <w:shd w:val="clear" w:color="auto" w:fill="auto"/>
        <w:spacing w:before="0" w:after="4585" w:line="310" w:lineRule="exact"/>
        <w:ind w:left="1320"/>
        <w:jc w:val="left"/>
      </w:pPr>
      <w:bookmarkStart w:id="11" w:name="bookmark11"/>
      <w:r>
        <w:rPr>
          <w:rStyle w:val="Ttulo3155pto"/>
        </w:rPr>
        <w:lastRenderedPageBreak/>
        <w:t>EL GENIO</w:t>
      </w:r>
      <w:bookmarkEnd w:id="11"/>
    </w:p>
    <w:p w:rsidR="00EB345F" w:rsidRPr="00154F77" w:rsidRDefault="0002303A" w:rsidP="00154F77">
      <w:pPr>
        <w:pStyle w:val="Cuerpodeltexto100"/>
        <w:shd w:val="clear" w:color="auto" w:fill="auto"/>
        <w:spacing w:before="0" w:after="100" w:afterAutospacing="1" w:line="240" w:lineRule="auto"/>
        <w:ind w:left="20" w:right="200" w:firstLine="320"/>
        <w:rPr>
          <w:sz w:val="20"/>
          <w:szCs w:val="20"/>
        </w:rPr>
      </w:pPr>
      <w:r w:rsidRPr="00154F77">
        <w:rPr>
          <w:rStyle w:val="Cuerpodeltexto1085ptoNegrita"/>
          <w:i/>
          <w:iCs/>
          <w:sz w:val="20"/>
          <w:szCs w:val="20"/>
        </w:rPr>
        <w:t>Creo que el genio depende en gran parte de nues-</w:t>
      </w:r>
      <w:r w:rsidRPr="00154F77">
        <w:rPr>
          <w:rStyle w:val="Cuerpodeltexto1085ptoNegrita"/>
          <w:i/>
          <w:iCs/>
          <w:sz w:val="20"/>
          <w:szCs w:val="20"/>
        </w:rPr>
        <w:br/>
        <w:t>tras pasiones.</w:t>
      </w:r>
    </w:p>
    <w:p w:rsidR="00EB345F" w:rsidRPr="00154F77" w:rsidRDefault="0002303A" w:rsidP="00154F77">
      <w:pPr>
        <w:pStyle w:val="Cuerpodeltexto200"/>
        <w:shd w:val="clear" w:color="auto" w:fill="auto"/>
        <w:spacing w:before="0" w:after="100" w:afterAutospacing="1" w:line="240" w:lineRule="auto"/>
        <w:ind w:left="3340"/>
        <w:rPr>
          <w:sz w:val="20"/>
          <w:szCs w:val="20"/>
        </w:rPr>
      </w:pPr>
      <w:r w:rsidRPr="00154F77">
        <w:rPr>
          <w:rStyle w:val="Cuerpodeltexto20Versales"/>
          <w:sz w:val="20"/>
          <w:szCs w:val="20"/>
        </w:rPr>
        <w:t>Vauvenargues</w:t>
      </w:r>
    </w:p>
    <w:p w:rsidR="00EB345F" w:rsidRPr="00154F77" w:rsidRDefault="0002303A">
      <w:pPr>
        <w:pStyle w:val="Cuerpodeltexto100"/>
        <w:shd w:val="clear" w:color="auto" w:fill="auto"/>
        <w:spacing w:before="0" w:after="253" w:line="221" w:lineRule="exact"/>
        <w:ind w:left="20" w:right="200" w:firstLine="320"/>
        <w:rPr>
          <w:sz w:val="20"/>
          <w:szCs w:val="20"/>
        </w:rPr>
      </w:pPr>
      <w:r w:rsidRPr="00154F77">
        <w:rPr>
          <w:rStyle w:val="Cuerpodeltexto1085ptoNegrita"/>
          <w:i/>
          <w:iCs/>
          <w:sz w:val="20"/>
          <w:szCs w:val="20"/>
        </w:rPr>
        <w:t>Las reglas y las leyes del buen gusto son trabas</w:t>
      </w:r>
      <w:r w:rsidRPr="00154F77">
        <w:rPr>
          <w:rStyle w:val="Cuerpodeltexto1085ptoNegrita"/>
          <w:i/>
          <w:iCs/>
          <w:sz w:val="20"/>
          <w:szCs w:val="20"/>
        </w:rPr>
        <w:br/>
        <w:t>para el</w:t>
      </w:r>
      <w:r w:rsidRPr="00154F77">
        <w:rPr>
          <w:rStyle w:val="Cuerpodeltexto10Sincursiva0"/>
          <w:sz w:val="20"/>
          <w:szCs w:val="20"/>
        </w:rPr>
        <w:t xml:space="preserve"> genio; </w:t>
      </w:r>
      <w:r w:rsidRPr="00154F77">
        <w:rPr>
          <w:rStyle w:val="Cuerpodeltexto1085ptoNegrita"/>
          <w:i/>
          <w:iCs/>
          <w:sz w:val="20"/>
          <w:szCs w:val="20"/>
        </w:rPr>
        <w:t>él las rompe para volar hacia lo sublime,</w:t>
      </w:r>
      <w:r w:rsidRPr="00154F77">
        <w:rPr>
          <w:rStyle w:val="Cuerpodeltexto1085ptoNegrita"/>
          <w:i/>
          <w:iCs/>
          <w:sz w:val="20"/>
          <w:szCs w:val="20"/>
        </w:rPr>
        <w:br/>
        <w:t>lo patético, lo grande.</w:t>
      </w:r>
    </w:p>
    <w:p w:rsidR="00154F77" w:rsidRDefault="0002303A" w:rsidP="00154F77">
      <w:pPr>
        <w:pStyle w:val="Cuerpodeltexto200"/>
        <w:shd w:val="clear" w:color="auto" w:fill="auto"/>
        <w:spacing w:before="0" w:after="100" w:afterAutospacing="1" w:line="240" w:lineRule="auto"/>
        <w:ind w:left="3340"/>
        <w:rPr>
          <w:rStyle w:val="Cuerpodeltexto20Versales"/>
          <w:sz w:val="20"/>
          <w:szCs w:val="20"/>
          <w:lang w:val="it-IT"/>
        </w:rPr>
      </w:pPr>
      <w:r w:rsidRPr="00154F77">
        <w:rPr>
          <w:rStyle w:val="Cuerpodeltexto20Versales"/>
          <w:sz w:val="20"/>
          <w:szCs w:val="20"/>
        </w:rPr>
        <w:t xml:space="preserve">Saint </w:t>
      </w:r>
      <w:r w:rsidRPr="00154F77">
        <w:rPr>
          <w:rStyle w:val="Cuerpodeltexto20Versales"/>
          <w:sz w:val="20"/>
          <w:szCs w:val="20"/>
          <w:lang w:val="it-IT"/>
        </w:rPr>
        <w:t>Lambert</w:t>
      </w:r>
    </w:p>
    <w:p w:rsidR="00154F77" w:rsidRDefault="00154F77" w:rsidP="00154F77">
      <w:pPr>
        <w:pStyle w:val="Cuerpodeltexto200"/>
        <w:shd w:val="clear" w:color="auto" w:fill="auto"/>
        <w:spacing w:before="0" w:after="100" w:afterAutospacing="1" w:line="240" w:lineRule="auto"/>
        <w:ind w:left="3340"/>
        <w:rPr>
          <w:sz w:val="20"/>
          <w:szCs w:val="20"/>
        </w:rPr>
      </w:pPr>
    </w:p>
    <w:p w:rsidR="00154F77" w:rsidRDefault="00154F77" w:rsidP="00154F77">
      <w:pPr>
        <w:pStyle w:val="Cuerpodeltexto200"/>
        <w:shd w:val="clear" w:color="auto" w:fill="auto"/>
        <w:spacing w:before="0" w:after="100" w:afterAutospacing="1" w:line="240" w:lineRule="auto"/>
        <w:ind w:left="3340"/>
        <w:rPr>
          <w:sz w:val="20"/>
          <w:szCs w:val="20"/>
        </w:rPr>
      </w:pPr>
    </w:p>
    <w:p w:rsidR="00154F77" w:rsidRDefault="0002303A" w:rsidP="00154F77">
      <w:pPr>
        <w:pStyle w:val="Cuerpodeltexto200"/>
        <w:shd w:val="clear" w:color="auto" w:fill="auto"/>
        <w:spacing w:before="0" w:after="100" w:afterAutospacing="1" w:line="240" w:lineRule="auto"/>
        <w:ind w:left="3340"/>
        <w:rPr>
          <w:sz w:val="20"/>
          <w:szCs w:val="20"/>
        </w:rPr>
      </w:pPr>
      <w:r w:rsidRPr="00154F77">
        <w:rPr>
          <w:sz w:val="20"/>
          <w:szCs w:val="20"/>
        </w:rPr>
        <w:lastRenderedPageBreak/>
        <w:br w:type="page"/>
      </w:r>
    </w:p>
    <w:p w:rsidR="00154F77" w:rsidRPr="00154F77" w:rsidRDefault="00154F77" w:rsidP="00154F77">
      <w:pPr>
        <w:pStyle w:val="Cuerpodeltexto200"/>
        <w:shd w:val="clear" w:color="auto" w:fill="auto"/>
        <w:spacing w:before="0" w:after="100" w:afterAutospacing="1" w:line="240" w:lineRule="auto"/>
        <w:ind w:left="3340"/>
        <w:rPr>
          <w:sz w:val="20"/>
          <w:szCs w:val="20"/>
        </w:rPr>
        <w:sectPr w:rsidR="00154F77" w:rsidRPr="00154F77">
          <w:footerReference w:type="even" r:id="rId26"/>
          <w:footerReference w:type="default" r:id="rId27"/>
          <w:pgSz w:w="8391" w:h="11909"/>
          <w:pgMar w:top="1795" w:right="1666" w:bottom="1795" w:left="1690" w:header="0" w:footer="3" w:gutter="0"/>
          <w:cols w:space="720"/>
          <w:noEndnote/>
          <w:docGrid w:linePitch="360"/>
        </w:sectPr>
      </w:pPr>
    </w:p>
    <w:p w:rsidR="00EB345F" w:rsidRDefault="0002303A">
      <w:pPr>
        <w:pStyle w:val="Ttulo40"/>
        <w:keepNext/>
        <w:keepLines/>
        <w:shd w:val="clear" w:color="auto" w:fill="auto"/>
        <w:spacing w:after="179" w:line="274" w:lineRule="exact"/>
        <w:ind w:left="1020" w:right="20"/>
      </w:pPr>
      <w:bookmarkStart w:id="12" w:name="bookmark12"/>
      <w:r>
        <w:rPr>
          <w:rStyle w:val="Ttulo41"/>
          <w:b/>
          <w:bCs/>
        </w:rPr>
        <w:lastRenderedPageBreak/>
        <w:t>INTRODUCCION AL CONOCIMIENTO</w:t>
      </w:r>
      <w:r>
        <w:rPr>
          <w:rStyle w:val="Ttulo41"/>
          <w:b/>
          <w:bCs/>
        </w:rPr>
        <w:br/>
        <w:t>DEL INTELECTO HUMANO</w:t>
      </w:r>
      <w:bookmarkEnd w:id="12"/>
    </w:p>
    <w:p w:rsidR="00EB345F" w:rsidRDefault="0002303A">
      <w:pPr>
        <w:pStyle w:val="Cuerpodeltexto210"/>
        <w:shd w:val="clear" w:color="auto" w:fill="auto"/>
        <w:spacing w:before="0" w:after="740" w:line="200" w:lineRule="exact"/>
        <w:ind w:right="20"/>
      </w:pPr>
      <w:r>
        <w:rPr>
          <w:rStyle w:val="Cuerpodeltexto2110ptoSinnegrita"/>
        </w:rPr>
        <w:t xml:space="preserve">De </w:t>
      </w:r>
      <w:r>
        <w:t>Vauvenargues</w:t>
      </w:r>
    </w:p>
    <w:p w:rsidR="00EB345F" w:rsidRDefault="0002303A">
      <w:pPr>
        <w:pStyle w:val="Cuerpodeltexto80"/>
        <w:shd w:val="clear" w:color="auto" w:fill="auto"/>
        <w:spacing w:after="230" w:line="210" w:lineRule="exact"/>
        <w:ind w:left="20"/>
        <w:jc w:val="left"/>
      </w:pPr>
      <w:r>
        <w:rPr>
          <w:rStyle w:val="Cuerpodeltexto81"/>
          <w:b/>
          <w:bCs/>
        </w:rPr>
        <w:t xml:space="preserve">Sobre el genio </w:t>
      </w:r>
      <w:r>
        <w:rPr>
          <w:rStyle w:val="Cuerpodeltexto810ptoSinnegrita"/>
        </w:rPr>
        <w:t xml:space="preserve">y </w:t>
      </w:r>
      <w:r>
        <w:rPr>
          <w:rStyle w:val="Cuerpodeltexto81"/>
          <w:b/>
          <w:bCs/>
        </w:rPr>
        <w:t>el ingenio («Du génie et de l’esprit»)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0"/>
        </w:rPr>
        <w:t>Creo que no hay genio sin actividad. Creo que el genio</w:t>
      </w:r>
      <w:r>
        <w:rPr>
          <w:rStyle w:val="Cuerpodeltexto10pto0"/>
        </w:rPr>
        <w:br/>
        <w:t>depende en gran parte de nuestras pasiones. Pienso que</w:t>
      </w:r>
      <w:r>
        <w:rPr>
          <w:rStyle w:val="Cuerpodeltexto10pto0"/>
        </w:rPr>
        <w:br/>
        <w:t>se forma por la conjunción de muchas cualidades diferen-</w:t>
      </w:r>
      <w:r>
        <w:rPr>
          <w:rStyle w:val="Cuerpodeltexto10pto0"/>
        </w:rPr>
        <w:br/>
        <w:t>tes y de la concordancia secreta de nuestras inclinaciones</w:t>
      </w:r>
      <w:r>
        <w:rPr>
          <w:rStyle w:val="Cuerpodeltexto10pto0"/>
        </w:rPr>
        <w:br/>
        <w:t>con nuestro conocimiento. Cuando falta alguna de estas</w:t>
      </w:r>
      <w:r>
        <w:rPr>
          <w:rStyle w:val="Cuerpodeltexto10pto0"/>
        </w:rPr>
        <w:br/>
        <w:t>condiciones necesarias no hay genio o sólo existe de ma-</w:t>
      </w:r>
      <w:r>
        <w:rPr>
          <w:rStyle w:val="Cuerpodeltexto10pto0"/>
        </w:rPr>
        <w:br/>
        <w:t>nera imperfecta y no le otorgan ese nombre.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0"/>
        </w:rPr>
        <w:t>Lo que forma, pues, el genio de las negociaciones, o el</w:t>
      </w:r>
      <w:r>
        <w:rPr>
          <w:rStyle w:val="Cuerpodeltexto10pto0"/>
        </w:rPr>
        <w:br/>
        <w:t>de la poesía, o el de la guerra, etc., no es un único don de</w:t>
      </w:r>
      <w:r>
        <w:rPr>
          <w:rStyle w:val="Cuerpodeltexto10pto0"/>
        </w:rPr>
        <w:br/>
        <w:t>la naturaleza, como podría creerse. Son varias cualidades,</w:t>
      </w:r>
      <w:r>
        <w:rPr>
          <w:rStyle w:val="Cuerpodeltexto10pto0"/>
        </w:rPr>
        <w:br/>
        <w:t>tanto del intelecto como del corazón, inseparable e íntima-</w:t>
      </w:r>
      <w:r>
        <w:rPr>
          <w:rStyle w:val="Cuerpodeltexto10pto0"/>
        </w:rPr>
        <w:br/>
        <w:t>mente unidas.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0"/>
        </w:rPr>
        <w:t>Así, la imaginación, el entusiasmo, el talento al descri-</w:t>
      </w:r>
      <w:r>
        <w:rPr>
          <w:rStyle w:val="Cuerpodeltexto10pto0"/>
        </w:rPr>
        <w:br/>
        <w:t>bir no bastan para hacer un poeta: es necesario, además,</w:t>
      </w:r>
      <w:r>
        <w:rPr>
          <w:rStyle w:val="Cuerpodeltexto10pto0"/>
        </w:rPr>
        <w:br/>
        <w:t>que haya nacido con una extrema sensibilidad para la ar-</w:t>
      </w:r>
      <w:r>
        <w:rPr>
          <w:rStyle w:val="Cuerpodeltexto10pto0"/>
        </w:rPr>
        <w:br/>
        <w:t>monía, con el genio de su lengua y el arte de los versos.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0"/>
        </w:rPr>
        <w:t>Así, la previsión, la fecundidad, la celeridad del intelec-</w:t>
      </w:r>
      <w:r>
        <w:rPr>
          <w:rStyle w:val="Cuerpodeltexto10pto0"/>
        </w:rPr>
        <w:br/>
        <w:t>to en asuntos militares no formarían a un gran capitán si</w:t>
      </w:r>
      <w:r>
        <w:rPr>
          <w:rStyle w:val="Cuerpodeltexto10pto0"/>
        </w:rPr>
        <w:br/>
        <w:t>la seguridad en el peligro, el vigor del cuerpo en las opera-</w:t>
      </w:r>
      <w:r>
        <w:rPr>
          <w:rStyle w:val="Cuerpodeltexto10pto0"/>
        </w:rPr>
        <w:br/>
        <w:t>ciones laboriosas de su oficio y, finalmente, una actividad</w:t>
      </w:r>
      <w:r>
        <w:rPr>
          <w:rStyle w:val="Cuerpodeltexto10pto0"/>
        </w:rPr>
        <w:br/>
        <w:t>infatigable no acompañaran sus demás talentos.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0"/>
        </w:rPr>
        <w:t>Parece que esta necesidad de que concurran tantas</w:t>
      </w:r>
      <w:r>
        <w:rPr>
          <w:rStyle w:val="Cuerpodeltexto10pto0"/>
        </w:rPr>
        <w:br/>
        <w:t>cualidades independientes unas de otras hace que el genio</w:t>
      </w:r>
      <w:r>
        <w:rPr>
          <w:rStyle w:val="Cuerpodeltexto10pto0"/>
        </w:rPr>
        <w:br/>
        <w:t>no abunde. Se diría que es una especie de azar cuando la</w:t>
      </w:r>
      <w:r>
        <w:rPr>
          <w:rStyle w:val="Cuerpodeltexto10pto0"/>
        </w:rPr>
        <w:br/>
        <w:t>naturaleza combina estos diversos méritos en un mismo</w:t>
      </w:r>
      <w:r>
        <w:rPr>
          <w:rStyle w:val="Cuerpodeltexto10pto0"/>
        </w:rPr>
        <w:br/>
        <w:t>hombre. Afirmaría de buen grado que le cuesta menos</w:t>
      </w:r>
      <w:r>
        <w:rPr>
          <w:rStyle w:val="Cuerpodeltexto10pto0"/>
        </w:rPr>
        <w:br/>
        <w:t>formar a un hombre ingenioso porque para ello no necesi-</w:t>
      </w:r>
      <w:r>
        <w:rPr>
          <w:rStyle w:val="Cuerpodeltexto10pto0"/>
        </w:rPr>
        <w:br/>
        <w:t>ta poner entre sus talentos esta correspondencia indispen-</w:t>
      </w:r>
      <w:r>
        <w:rPr>
          <w:rStyle w:val="Cuerpodeltexto10pto0"/>
        </w:rPr>
        <w:br/>
        <w:t>sable para el genio.</w:t>
      </w:r>
      <w:r>
        <w:br w:type="page"/>
      </w:r>
    </w:p>
    <w:p w:rsidR="00EB345F" w:rsidRDefault="0002303A">
      <w:pPr>
        <w:pStyle w:val="Cuerpodeltexto0"/>
        <w:shd w:val="clear" w:color="auto" w:fill="auto"/>
        <w:spacing w:before="0"/>
        <w:ind w:right="20" w:firstLine="320"/>
      </w:pPr>
      <w:r>
        <w:rPr>
          <w:rStyle w:val="Cuerpodeltexto10pto0"/>
        </w:rPr>
        <w:lastRenderedPageBreak/>
        <w:t>Sin embargo, encontramos a menudo gente ingeniosa</w:t>
      </w:r>
      <w:r>
        <w:rPr>
          <w:rStyle w:val="Cuerpodeltexto10pto0"/>
        </w:rPr>
        <w:br/>
        <w:t>más ilustrada que algunos brillantes genios. Bien porque</w:t>
      </w:r>
      <w:r>
        <w:rPr>
          <w:rStyle w:val="Cuerpodeltexto10pto0"/>
        </w:rPr>
        <w:br/>
        <w:t>dividen su aplicación entre sus distintas inclinaciones o</w:t>
      </w:r>
      <w:r>
        <w:rPr>
          <w:rStyle w:val="Cuerpodeltexto10pto0"/>
        </w:rPr>
        <w:br/>
        <w:t>porque la debilidad de su alma les impide emplear la fuer-</w:t>
      </w:r>
      <w:r>
        <w:rPr>
          <w:rStyle w:val="Cuerpodeltexto10pto0"/>
        </w:rPr>
        <w:br/>
        <w:t>za de su intelecto, vemos que se quedan muy lejos con res-</w:t>
      </w:r>
      <w:r>
        <w:rPr>
          <w:rStyle w:val="Cuerpodeltexto10pto0"/>
        </w:rPr>
        <w:br/>
        <w:t>pecto a los que emplean todos sus recursos y toda su acti-</w:t>
      </w:r>
      <w:r>
        <w:rPr>
          <w:rStyle w:val="Cuerpodeltexto10pto0"/>
        </w:rPr>
        <w:br/>
        <w:t>vidad con vistas a un único objeto.</w:t>
      </w:r>
    </w:p>
    <w:p w:rsidR="00EB345F" w:rsidRDefault="0002303A">
      <w:pPr>
        <w:pStyle w:val="Cuerpodeltexto0"/>
        <w:shd w:val="clear" w:color="auto" w:fill="auto"/>
        <w:spacing w:before="0"/>
        <w:ind w:right="20" w:firstLine="320"/>
      </w:pPr>
      <w:r>
        <w:rPr>
          <w:rStyle w:val="Cuerpodeltexto10pto0"/>
        </w:rPr>
        <w:t>Este ardor del genio y este amor por su objeto le per-</w:t>
      </w:r>
      <w:r>
        <w:rPr>
          <w:rStyle w:val="Cuerpodeltexto10pto0"/>
        </w:rPr>
        <w:br/>
        <w:t>miten imaginar e inventar sobre este mismo objeto. Así,</w:t>
      </w:r>
      <w:r>
        <w:rPr>
          <w:rStyle w:val="Cuerpodeltexto10pto0"/>
        </w:rPr>
        <w:br/>
        <w:t>según la tendencia de su alma y el carácter de su intelecto,</w:t>
      </w:r>
      <w:r>
        <w:rPr>
          <w:rStyle w:val="Cuerpodeltexto10pto0"/>
        </w:rPr>
        <w:br/>
        <w:t>unos tienen la invención del estilo, los otros la del razona-</w:t>
      </w:r>
      <w:r>
        <w:rPr>
          <w:rStyle w:val="Cuerpodeltexto10pto0"/>
        </w:rPr>
        <w:br/>
        <w:t>miento o el arte de formar sistemas. Algunos grandes ge-</w:t>
      </w:r>
      <w:r>
        <w:rPr>
          <w:rStyle w:val="Cuerpodeltexto10pto0"/>
        </w:rPr>
        <w:br/>
        <w:t>nios parecen haber tenido sólo la invención del detalle. Tal</w:t>
      </w:r>
      <w:r>
        <w:rPr>
          <w:rStyle w:val="Cuerpodeltexto10pto0"/>
        </w:rPr>
        <w:br/>
        <w:t>es el caso de Montaigne. La Fontaine, con un genio muy</w:t>
      </w:r>
      <w:r>
        <w:rPr>
          <w:rStyle w:val="Cuerpodeltexto10pto0"/>
        </w:rPr>
        <w:br/>
        <w:t>diferente del de este filósofo, es, sin embargo, otro ejemplo</w:t>
      </w:r>
      <w:r>
        <w:rPr>
          <w:rStyle w:val="Cuerpodeltexto10pto0"/>
        </w:rPr>
        <w:br/>
        <w:t>de lo que digo. Descartes, por el contrario, tenía el espíritu</w:t>
      </w:r>
      <w:r>
        <w:rPr>
          <w:rStyle w:val="Cuerpodeltexto10pto0"/>
        </w:rPr>
        <w:br/>
        <w:t>sistemático y la invención del dibujo. Pero le faltaba, creo,</w:t>
      </w:r>
      <w:r>
        <w:rPr>
          <w:rStyle w:val="Cuerpodeltexto10pto0"/>
        </w:rPr>
        <w:br/>
        <w:t>esa imaginación en la expresión que embellece los pensa-</w:t>
      </w:r>
      <w:r>
        <w:rPr>
          <w:rStyle w:val="Cuerpodeltexto10pto0"/>
        </w:rPr>
        <w:br/>
        <w:t>mientos más comunes.</w:t>
      </w:r>
    </w:p>
    <w:p w:rsidR="00EB345F" w:rsidRDefault="0002303A">
      <w:pPr>
        <w:pStyle w:val="Cuerpodeltexto0"/>
        <w:shd w:val="clear" w:color="auto" w:fill="auto"/>
        <w:spacing w:before="0"/>
        <w:ind w:right="20" w:firstLine="320"/>
      </w:pPr>
      <w:r>
        <w:rPr>
          <w:rStyle w:val="Cuerpodeltexto10pto0"/>
        </w:rPr>
        <w:t>A esta invención del genio está ligada, como se sabe,</w:t>
      </w:r>
      <w:r>
        <w:rPr>
          <w:rStyle w:val="Cuerpodeltexto10pto0"/>
        </w:rPr>
        <w:br/>
        <w:t>un carácter original que en ciertas ocasiones nace de ex-</w:t>
      </w:r>
      <w:r>
        <w:rPr>
          <w:rStyle w:val="Cuerpodeltexto10pto0"/>
        </w:rPr>
        <w:br/>
        <w:t>presiones y sentimientos de un autor; en otras, de sus pla-</w:t>
      </w:r>
      <w:r>
        <w:rPr>
          <w:rStyle w:val="Cuerpodeltexto10pto0"/>
        </w:rPr>
        <w:br/>
        <w:t>nes, de su arte, de su manera de enfocar y disponer los</w:t>
      </w:r>
      <w:r>
        <w:rPr>
          <w:rStyle w:val="Cuerpodeltexto10pto0"/>
        </w:rPr>
        <w:br/>
        <w:t>objetos. Pues un hombre que se halla dominado por la</w:t>
      </w:r>
      <w:r>
        <w:rPr>
          <w:rStyle w:val="Cuerpodeltexto10pto0"/>
        </w:rPr>
        <w:br/>
        <w:t>tendencia de su intelecto y por las impresiones particula-</w:t>
      </w:r>
      <w:r>
        <w:rPr>
          <w:rStyle w:val="Cuerpodeltexto10pto0"/>
        </w:rPr>
        <w:br/>
        <w:t>res y personales que recibe de las cosas no puede ni quie-</w:t>
      </w:r>
      <w:r>
        <w:rPr>
          <w:rStyle w:val="Cuerpodeltexto10pto0"/>
        </w:rPr>
        <w:br/>
        <w:t>re sustraer su carácter a los que lo espían.</w:t>
      </w:r>
    </w:p>
    <w:p w:rsidR="00EB345F" w:rsidRDefault="0002303A">
      <w:pPr>
        <w:pStyle w:val="Cuerpodeltexto0"/>
        <w:shd w:val="clear" w:color="auto" w:fill="auto"/>
        <w:spacing w:before="0"/>
        <w:ind w:right="20" w:firstLine="320"/>
      </w:pPr>
      <w:r>
        <w:rPr>
          <w:rStyle w:val="Cuerpodeltexto10pto0"/>
        </w:rPr>
        <w:t>Sin embargo, no debemos creer que este carácter ori-</w:t>
      </w:r>
      <w:r>
        <w:rPr>
          <w:rStyle w:val="Cuerpodeltexto10pto0"/>
        </w:rPr>
        <w:br/>
        <w:t>ginal excluya el arte de imitar. No conozco ningún gran</w:t>
      </w:r>
      <w:r>
        <w:rPr>
          <w:rStyle w:val="Cuerpodeltexto10pto0"/>
        </w:rPr>
        <w:br/>
        <w:t>hombre que no haya adoptado modelos. Rousseau imitó a</w:t>
      </w:r>
      <w:r>
        <w:rPr>
          <w:rStyle w:val="Cuerpodeltexto10pto0"/>
        </w:rPr>
        <w:br/>
        <w:t>Marot, Comedle a Lucano y Séneca, Bossuet a los Profe-</w:t>
      </w:r>
      <w:r>
        <w:rPr>
          <w:rStyle w:val="Cuerpodeltexto10pto0"/>
        </w:rPr>
        <w:br/>
        <w:t>tas, Racine a los Griegos y a Virgilio; y Montaigne dice en</w:t>
      </w:r>
      <w:r>
        <w:rPr>
          <w:rStyle w:val="Cuerpodeltexto10pto0"/>
        </w:rPr>
        <w:br/>
        <w:t>alguna parte que hay en él «una condición de alguna ma-</w:t>
      </w:r>
      <w:r>
        <w:rPr>
          <w:rStyle w:val="Cuerpodeltexto10pto0"/>
        </w:rPr>
        <w:br/>
        <w:t>nera simiesca e imitadora». Pero estos grandes hombres,</w:t>
      </w:r>
      <w:r>
        <w:rPr>
          <w:rStyle w:val="Cuerpodeltexto10pto0"/>
        </w:rPr>
        <w:br/>
        <w:t>al imitar, siguieron siendo originales porque tenían más o</w:t>
      </w:r>
      <w:r>
        <w:rPr>
          <w:rStyle w:val="Cuerpodeltexto10pto0"/>
        </w:rPr>
        <w:br/>
        <w:t>menos el mismo genio que los que tomaban como modelo;</w:t>
      </w:r>
      <w:r>
        <w:rPr>
          <w:rStyle w:val="Cuerpodeltexto10pto0"/>
        </w:rPr>
        <w:br/>
        <w:t>de manera que cultivaban su propio carácter con estos</w:t>
      </w:r>
      <w:r>
        <w:rPr>
          <w:rStyle w:val="Cuerpodeltexto10pto0"/>
        </w:rPr>
        <w:br/>
        <w:t>maestros que consultaban y a los que sobrepasaban a ve-</w:t>
      </w:r>
      <w:r>
        <w:rPr>
          <w:rStyle w:val="Cuerpodeltexto10pto0"/>
        </w:rPr>
        <w:br w:type="page"/>
      </w:r>
      <w:r>
        <w:rPr>
          <w:rStyle w:val="Cuerpodeltexto10pto0"/>
        </w:rPr>
        <w:lastRenderedPageBreak/>
        <w:t>ces. En cambio, los que sólo tienen ingenio siempre son</w:t>
      </w:r>
      <w:r>
        <w:rPr>
          <w:rStyle w:val="Cuerpodeltexto10pto0"/>
        </w:rPr>
        <w:br/>
        <w:t>copistas mediocres de modelos mejores y jamás alcanzan</w:t>
      </w:r>
      <w:r>
        <w:rPr>
          <w:rStyle w:val="Cuerpodeltexto10pto0"/>
        </w:rPr>
        <w:br/>
        <w:t>su arte. Prueba incontestable de que hace falta genio para</w:t>
      </w:r>
      <w:r>
        <w:rPr>
          <w:rStyle w:val="Cuerpodeltexto10pto0"/>
        </w:rPr>
        <w:br/>
        <w:t>imitar bien (</w:t>
      </w:r>
      <w:proofErr w:type="gramStart"/>
      <w:r>
        <w:rPr>
          <w:rStyle w:val="Cuerpodeltexto10pto0"/>
        </w:rPr>
        <w:t>... )</w:t>
      </w:r>
      <w:proofErr w:type="gramEnd"/>
      <w:r>
        <w:rPr>
          <w:rStyle w:val="Cuerpodeltexto10pto0"/>
        </w:rPr>
        <w:t>.</w:t>
      </w:r>
    </w:p>
    <w:p w:rsidR="00154F77" w:rsidRDefault="0002303A">
      <w:pPr>
        <w:pStyle w:val="Cuerpodeltexto0"/>
        <w:shd w:val="clear" w:color="auto" w:fill="auto"/>
        <w:spacing w:before="0"/>
        <w:ind w:left="20" w:right="20" w:firstLine="320"/>
        <w:rPr>
          <w:rStyle w:val="Cuerpodeltexto10pto0"/>
        </w:rPr>
      </w:pPr>
      <w:r>
        <w:rPr>
          <w:rStyle w:val="Cuerpodeltexto10pto0"/>
        </w:rPr>
        <w:t>La primera ventaja del genio es sentir y concebir más</w:t>
      </w:r>
      <w:r>
        <w:rPr>
          <w:rStyle w:val="Cuerpodeltexto10pto0"/>
        </w:rPr>
        <w:br/>
        <w:t>vivamente los objetos de que se ocupa que lo que esos</w:t>
      </w:r>
      <w:r>
        <w:rPr>
          <w:rStyle w:val="Cuerpodeltexto10pto0"/>
        </w:rPr>
        <w:br/>
        <w:t>mismos objetos son sentidos y percibidos por el resto de</w:t>
      </w:r>
      <w:r>
        <w:rPr>
          <w:rStyle w:val="Cuerpodeltexto10pto0"/>
        </w:rPr>
        <w:br/>
        <w:t>los hombres.</w:t>
      </w:r>
    </w:p>
    <w:p w:rsidR="00154F77" w:rsidRDefault="00154F77">
      <w:pPr>
        <w:pStyle w:val="Cuerpodeltexto0"/>
        <w:shd w:val="clear" w:color="auto" w:fill="auto"/>
        <w:spacing w:before="0"/>
        <w:ind w:left="20" w:right="20" w:firstLine="320"/>
        <w:rPr>
          <w:rStyle w:val="Cuerpodeltexto10pto0"/>
        </w:rPr>
      </w:pPr>
    </w:p>
    <w:p w:rsidR="00154F77" w:rsidRDefault="00154F77">
      <w:pPr>
        <w:pStyle w:val="Cuerpodeltexto0"/>
        <w:shd w:val="clear" w:color="auto" w:fill="auto"/>
        <w:spacing w:before="0"/>
        <w:ind w:left="20" w:right="20" w:firstLine="320"/>
        <w:rPr>
          <w:rStyle w:val="Cuerpodeltexto10pto0"/>
        </w:rPr>
      </w:pP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br w:type="page"/>
      </w:r>
    </w:p>
    <w:p w:rsidR="00154F77" w:rsidRDefault="00154F77">
      <w:pPr>
        <w:pStyle w:val="Cuerpodeltexto0"/>
        <w:shd w:val="clear" w:color="auto" w:fill="auto"/>
        <w:spacing w:before="0"/>
        <w:ind w:left="20" w:right="20" w:firstLine="320"/>
      </w:pPr>
    </w:p>
    <w:p w:rsidR="00154F77" w:rsidRDefault="00154F77">
      <w:pPr>
        <w:pStyle w:val="Cuerpodeltexto0"/>
        <w:shd w:val="clear" w:color="auto" w:fill="auto"/>
        <w:spacing w:before="0"/>
        <w:ind w:left="20" w:right="20" w:firstLine="320"/>
        <w:sectPr w:rsidR="00154F77">
          <w:footerReference w:type="even" r:id="rId28"/>
          <w:footerReference w:type="default" r:id="rId29"/>
          <w:pgSz w:w="8391" w:h="11909"/>
          <w:pgMar w:top="974" w:right="1368" w:bottom="1440" w:left="1392" w:header="0" w:footer="3" w:gutter="0"/>
          <w:pgNumType w:start="77"/>
          <w:cols w:space="720"/>
          <w:noEndnote/>
          <w:docGrid w:linePitch="360"/>
        </w:sectPr>
      </w:pPr>
    </w:p>
    <w:p w:rsidR="00EB345F" w:rsidRDefault="0002303A">
      <w:pPr>
        <w:pStyle w:val="Ttulo40"/>
        <w:keepNext/>
        <w:keepLines/>
        <w:shd w:val="clear" w:color="auto" w:fill="auto"/>
        <w:spacing w:after="179" w:line="274" w:lineRule="exact"/>
        <w:ind w:left="2840" w:right="20"/>
      </w:pPr>
      <w:bookmarkStart w:id="13" w:name="bookmark13"/>
      <w:r>
        <w:rPr>
          <w:rStyle w:val="Ttulo41"/>
          <w:b/>
          <w:bCs/>
        </w:rPr>
        <w:lastRenderedPageBreak/>
        <w:t>ARTICULO «GENIO»</w:t>
      </w:r>
      <w:r>
        <w:rPr>
          <w:rStyle w:val="Ttulo41"/>
          <w:b/>
          <w:bCs/>
        </w:rPr>
        <w:br/>
        <w:t xml:space="preserve">DE LA </w:t>
      </w:r>
      <w:r>
        <w:rPr>
          <w:rStyle w:val="Ttulo4Cursiva"/>
          <w:b/>
          <w:bCs/>
        </w:rPr>
        <w:t>ENCICLOPEDIA</w:t>
      </w:r>
      <w:bookmarkEnd w:id="13"/>
    </w:p>
    <w:p w:rsidR="00EB345F" w:rsidRDefault="0002303A">
      <w:pPr>
        <w:pStyle w:val="Cuerpodeltexto0"/>
        <w:shd w:val="clear" w:color="auto" w:fill="auto"/>
        <w:spacing w:before="0" w:after="712" w:line="200" w:lineRule="exact"/>
        <w:ind w:right="20"/>
        <w:jc w:val="right"/>
      </w:pPr>
      <w:r>
        <w:rPr>
          <w:rStyle w:val="Cuerpodeltexto10pto0"/>
        </w:rPr>
        <w:t xml:space="preserve">De </w:t>
      </w:r>
      <w:r>
        <w:rPr>
          <w:rStyle w:val="Cuerpodeltexto10ptoVersales"/>
        </w:rPr>
        <w:t>Saint Lambert</w:t>
      </w:r>
    </w:p>
    <w:p w:rsidR="00EB345F" w:rsidRDefault="0002303A">
      <w:pPr>
        <w:pStyle w:val="Cuerpodeltexto0"/>
        <w:shd w:val="clear" w:color="auto" w:fill="auto"/>
        <w:spacing w:before="0"/>
        <w:ind w:left="20" w:right="20"/>
      </w:pPr>
      <w:r>
        <w:rPr>
          <w:rStyle w:val="CuerpodeltextoNegrita"/>
        </w:rPr>
        <w:t xml:space="preserve">Genio </w:t>
      </w:r>
      <w:r>
        <w:rPr>
          <w:rStyle w:val="Cuerpodeltexto10pto0"/>
        </w:rPr>
        <w:t>(Literatura y Filosofía): la amplitud de la inteligen-</w:t>
      </w:r>
      <w:r>
        <w:rPr>
          <w:rStyle w:val="Cuerpodeltexto10pto0"/>
        </w:rPr>
        <w:br/>
        <w:t>cia, la fuerza de la imaginación y la actividad del alma;</w:t>
      </w:r>
      <w:r>
        <w:rPr>
          <w:rStyle w:val="Cuerpodeltexto10pto0"/>
        </w:rPr>
        <w:br/>
        <w:t xml:space="preserve">eso es el </w:t>
      </w:r>
      <w:r>
        <w:rPr>
          <w:rStyle w:val="Cuerpodeltexto10ptoNegritaCursiva"/>
        </w:rPr>
        <w:t>genio.</w:t>
      </w:r>
      <w:r>
        <w:rPr>
          <w:rStyle w:val="Cuerpodeltexto10pto0"/>
        </w:rPr>
        <w:t xml:space="preserve"> (... ) El hombre de </w:t>
      </w:r>
      <w:r>
        <w:rPr>
          <w:rStyle w:val="Cuerpodeltexto10ptoNegritaCursiva"/>
        </w:rPr>
        <w:t>genio</w:t>
      </w:r>
      <w:r>
        <w:rPr>
          <w:rStyle w:val="Cuerpodeltexto10pto0"/>
        </w:rPr>
        <w:t xml:space="preserve"> es aquel cuya alma</w:t>
      </w:r>
      <w:r>
        <w:rPr>
          <w:rStyle w:val="Cuerpodeltexto10pto0"/>
        </w:rPr>
        <w:br/>
        <w:t>más amplia, impresionada por las sensaciones de todos</w:t>
      </w:r>
      <w:r>
        <w:rPr>
          <w:rStyle w:val="Cuerpodeltexto10pto0"/>
        </w:rPr>
        <w:br/>
        <w:t>los entes, interesada por todo lo que hay en la naturaleza,</w:t>
      </w:r>
      <w:r>
        <w:rPr>
          <w:rStyle w:val="Cuerpodeltexto10pto0"/>
        </w:rPr>
        <w:br/>
        <w:t>no recibe una idea sin que ésta despierte un sentimiento,</w:t>
      </w:r>
      <w:r>
        <w:rPr>
          <w:rStyle w:val="Cuerpodeltexto10pto0"/>
        </w:rPr>
        <w:br/>
        <w:t>todo lo anima y todo se conserva en ella.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0"/>
        </w:rPr>
        <w:t>Cuando el alma ya no es afectada por el objeto mismo,</w:t>
      </w:r>
      <w:r>
        <w:rPr>
          <w:rStyle w:val="Cuerpodeltexto10pto0"/>
        </w:rPr>
        <w:br/>
        <w:t xml:space="preserve">aún lo está por el recuerdo; pero en el hombre de </w:t>
      </w:r>
      <w:r>
        <w:rPr>
          <w:rStyle w:val="Cuerpodeltexto10ptoNegritaCursiva"/>
        </w:rPr>
        <w:t>genio,</w:t>
      </w:r>
      <w:r>
        <w:rPr>
          <w:rStyle w:val="Cuerpodeltexto10pto0"/>
        </w:rPr>
        <w:t xml:space="preserve"> la</w:t>
      </w:r>
      <w:r>
        <w:rPr>
          <w:rStyle w:val="Cuerpodeltexto10pto0"/>
        </w:rPr>
        <w:br/>
        <w:t>imaginación va más lejos; recuerda ideas con un senti-</w:t>
      </w:r>
      <w:r>
        <w:rPr>
          <w:rStyle w:val="Cuerpodeltexto10pto0"/>
        </w:rPr>
        <w:br/>
        <w:t>miento más vivo de lo que las ha recibido porque a esas</w:t>
      </w:r>
      <w:r>
        <w:rPr>
          <w:rStyle w:val="Cuerpodeltexto10pto0"/>
        </w:rPr>
        <w:br/>
        <w:t>ideas se unen miles de otras, más apropiadas para hacer</w:t>
      </w:r>
      <w:r>
        <w:rPr>
          <w:rStyle w:val="Cuerpodeltexto10pto0"/>
        </w:rPr>
        <w:br/>
        <w:t>nacer el sentimiento.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0"/>
        </w:rPr>
        <w:t xml:space="preserve">El </w:t>
      </w:r>
      <w:r>
        <w:rPr>
          <w:rStyle w:val="Cuerpodeltexto10ptoNegritaCursiva"/>
        </w:rPr>
        <w:t>genio</w:t>
      </w:r>
      <w:r>
        <w:rPr>
          <w:rStyle w:val="Cuerpodeltexto10pto0"/>
        </w:rPr>
        <w:t xml:space="preserve"> rodeado de los objetos de los que se ocupa no</w:t>
      </w:r>
      <w:r>
        <w:rPr>
          <w:rStyle w:val="Cuerpodeltexto10pto0"/>
        </w:rPr>
        <w:br/>
        <w:t>se acuerda, sino que ve; no se limita a ver, está emociona-</w:t>
      </w:r>
      <w:r>
        <w:rPr>
          <w:rStyle w:val="Cuerpodeltexto10pto0"/>
        </w:rPr>
        <w:br/>
        <w:t>do: en el silencio y la oscuridad de su gabinete, goza de</w:t>
      </w:r>
      <w:r>
        <w:rPr>
          <w:rStyle w:val="Cuerpodeltexto10pto0"/>
        </w:rPr>
        <w:br/>
        <w:t>esa campiña risueña y fecunda; está aterido por el viento</w:t>
      </w:r>
      <w:r>
        <w:rPr>
          <w:rStyle w:val="Cuerpodeltexto10pto0"/>
        </w:rPr>
        <w:br/>
        <w:t>que sopla; quemado por el sol, atemorizado por las tem-</w:t>
      </w:r>
      <w:r>
        <w:rPr>
          <w:rStyle w:val="Cuerpodeltexto10pto0"/>
        </w:rPr>
        <w:br/>
        <w:t>pestades. El alma goza con estos sentimientos momentá-</w:t>
      </w:r>
      <w:r>
        <w:rPr>
          <w:rStyle w:val="Cuerpodeltexto10pto0"/>
        </w:rPr>
        <w:br/>
        <w:t>neos; le conceden un placer que aprecia mucho; se aban-</w:t>
      </w:r>
      <w:r>
        <w:rPr>
          <w:rStyle w:val="Cuerpodeltexto10pto0"/>
        </w:rPr>
        <w:br/>
        <w:t>dona a todo lo que pueda aumentarlo; querría, por medio</w:t>
      </w:r>
      <w:r>
        <w:rPr>
          <w:rStyle w:val="Cuerpodeltexto10pto0"/>
        </w:rPr>
        <w:br/>
        <w:t>de colores verdaderos y trazos imborrables, dar cuerpo a</w:t>
      </w:r>
      <w:r>
        <w:rPr>
          <w:rStyle w:val="Cuerpodeltexto10pto0"/>
        </w:rPr>
        <w:br/>
        <w:t>esas fantasías que la transportan y la divierten.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0"/>
        </w:rPr>
        <w:t>¿Quiere pintar algunos de estos objetos que la agitan?</w:t>
      </w:r>
      <w:r>
        <w:rPr>
          <w:rStyle w:val="Cuerpodeltexto10pto0"/>
        </w:rPr>
        <w:br/>
        <w:t>Ora los seres se despojan de sus imperfecciones, los cua-</w:t>
      </w:r>
      <w:r>
        <w:rPr>
          <w:rStyle w:val="Cuerpodeltexto10pto0"/>
        </w:rPr>
        <w:br/>
        <w:t>dros sólo presentan lo sublime, lo agradable; entonces el</w:t>
      </w:r>
      <w:r>
        <w:rPr>
          <w:rStyle w:val="Cuerpodeltexto10pto0"/>
        </w:rPr>
        <w:br/>
      </w:r>
      <w:r>
        <w:rPr>
          <w:rStyle w:val="Cuerpodeltexto10ptoNegritaCursiva"/>
        </w:rPr>
        <w:t>genio</w:t>
      </w:r>
      <w:r>
        <w:rPr>
          <w:rStyle w:val="Cuerpodeltexto10pto0"/>
        </w:rPr>
        <w:t xml:space="preserve"> pinta todo color de rosa; ora sólo ve en los aconteci-</w:t>
      </w:r>
      <w:r>
        <w:rPr>
          <w:rStyle w:val="Cuerpodeltexto10pto0"/>
        </w:rPr>
        <w:br/>
        <w:t>mientos más trágicos las circunstancias más terribles; y el</w:t>
      </w:r>
      <w:r>
        <w:rPr>
          <w:rStyle w:val="Cuerpodeltexto10pto0"/>
        </w:rPr>
        <w:br/>
      </w:r>
      <w:r>
        <w:rPr>
          <w:rStyle w:val="Cuerpodeltexto10ptoNegritaCursiva"/>
        </w:rPr>
        <w:t>genio</w:t>
      </w:r>
      <w:r>
        <w:rPr>
          <w:rStyle w:val="Cuerpodeltexto10pto0"/>
        </w:rPr>
        <w:t xml:space="preserve"> aplica en ese momento los colores más sombríos, las</w:t>
      </w:r>
      <w:r>
        <w:rPr>
          <w:rStyle w:val="Cuerpodeltexto10pto0"/>
        </w:rPr>
        <w:br/>
        <w:t>expresiones enérgicas de la queja y del dolor; anima la</w:t>
      </w:r>
      <w:r>
        <w:rPr>
          <w:rStyle w:val="Cuerpodeltexto10pto0"/>
        </w:rPr>
        <w:br/>
        <w:t>materia, colorea el pensamiento: en el calor del entusias-</w:t>
      </w:r>
      <w:r>
        <w:rPr>
          <w:rStyle w:val="Cuerpodeltexto10pto0"/>
        </w:rPr>
        <w:br w:type="page"/>
      </w:r>
      <w:r>
        <w:rPr>
          <w:rStyle w:val="Cuerpodeltexto10pto0"/>
        </w:rPr>
        <w:lastRenderedPageBreak/>
        <w:t>mo no controla la naturaleza ni la sucesión de sus ideas;</w:t>
      </w:r>
      <w:r>
        <w:rPr>
          <w:rStyle w:val="Cuerpodeltexto10pto0"/>
        </w:rPr>
        <w:br/>
        <w:t>es transportado a la situación de los personajes a los que</w:t>
      </w:r>
      <w:r>
        <w:rPr>
          <w:rStyle w:val="Cuerpodeltexto10pto0"/>
        </w:rPr>
        <w:br/>
        <w:t>hace actuar; ha adoptado su carácter. Si experimenta en el</w:t>
      </w:r>
      <w:r>
        <w:rPr>
          <w:rStyle w:val="Cuerpodeltexto10pto0"/>
        </w:rPr>
        <w:br/>
        <w:t>más alto grado las pasiones heroicas, tales como la con-</w:t>
      </w:r>
      <w:r>
        <w:rPr>
          <w:rStyle w:val="Cuerpodeltexto10pto0"/>
        </w:rPr>
        <w:br/>
        <w:t>fianza de un alma grande que el sentimiento de sus fuer-</w:t>
      </w:r>
      <w:r>
        <w:rPr>
          <w:rStyle w:val="Cuerpodeltexto10pto0"/>
        </w:rPr>
        <w:br/>
        <w:t>zas eleva por encima de todo peligro, como el amor a la</w:t>
      </w:r>
      <w:r>
        <w:rPr>
          <w:rStyle w:val="Cuerpodeltexto10pto0"/>
        </w:rPr>
        <w:br/>
        <w:t>patria lleva hasta el olvido de sí mismo, crea lo sublime, el</w:t>
      </w:r>
      <w:r>
        <w:rPr>
          <w:rStyle w:val="Cuerpodeltexto10pto0"/>
        </w:rPr>
        <w:br/>
      </w:r>
      <w:r>
        <w:rPr>
          <w:rStyle w:val="Cuerpodeltexto10ptoNegritaCursiva"/>
        </w:rPr>
        <w:t>yo</w:t>
      </w:r>
      <w:r>
        <w:rPr>
          <w:rStyle w:val="Cuerpodeltexto10pto0"/>
        </w:rPr>
        <w:t xml:space="preserve"> de Medea, el </w:t>
      </w:r>
      <w:r>
        <w:rPr>
          <w:rStyle w:val="Cuerpodeltexto10ptoNegritaCursiva"/>
        </w:rPr>
        <w:t>que muera</w:t>
      </w:r>
      <w:r>
        <w:rPr>
          <w:rStyle w:val="Cuerpodeltexto10pto0"/>
        </w:rPr>
        <w:t xml:space="preserve"> del viejo Horacio, el </w:t>
      </w:r>
      <w:r>
        <w:rPr>
          <w:rStyle w:val="Cuerpodeltexto10ptoNegritaCursiva"/>
        </w:rPr>
        <w:t>soy cónsul</w:t>
      </w:r>
      <w:r>
        <w:rPr>
          <w:rStyle w:val="Cuerpodeltexto10ptoNegritaCursiva"/>
        </w:rPr>
        <w:br/>
        <w:t>de Roma</w:t>
      </w:r>
      <w:r>
        <w:rPr>
          <w:rStyle w:val="Cuerpodeltexto10pto0"/>
        </w:rPr>
        <w:t xml:space="preserve"> de Bruto; transportado por otras pasiones, hace</w:t>
      </w:r>
      <w:r>
        <w:rPr>
          <w:rStyle w:val="Cuerpodeltexto10pto0"/>
        </w:rPr>
        <w:br/>
        <w:t xml:space="preserve">decir a Hermione, </w:t>
      </w:r>
      <w:r>
        <w:rPr>
          <w:rStyle w:val="Cuerpodeltexto10ptoNegritaCursiva"/>
        </w:rPr>
        <w:t>¿quién te lo ha dicho?;</w:t>
      </w:r>
      <w:r>
        <w:rPr>
          <w:rStyle w:val="Cuerpodeltexto10pto0"/>
        </w:rPr>
        <w:t xml:space="preserve"> a Orosmane, </w:t>
      </w:r>
      <w:r>
        <w:rPr>
          <w:rStyle w:val="Cuerpodeltexto10ptoNegritaCursiva"/>
        </w:rPr>
        <w:t>yo</w:t>
      </w:r>
      <w:r>
        <w:rPr>
          <w:rStyle w:val="Cuerpodeltexto10ptoNegritaCursiva"/>
        </w:rPr>
        <w:br/>
        <w:t>era amado;</w:t>
      </w:r>
      <w:r>
        <w:rPr>
          <w:rStyle w:val="Cuerpodeltexto10pto0"/>
        </w:rPr>
        <w:t xml:space="preserve"> a Tiestes, </w:t>
      </w:r>
      <w:r>
        <w:rPr>
          <w:rStyle w:val="Cuerpodeltexto10ptoNegritaCursiva"/>
        </w:rPr>
        <w:t>reconozco a mi hermano.</w:t>
      </w:r>
      <w:r>
        <w:rPr>
          <w:rStyle w:val="Cuerpodeltexto10pto0"/>
        </w:rPr>
        <w:t xml:space="preserve"> (... )</w:t>
      </w:r>
    </w:p>
    <w:p w:rsidR="00EB345F" w:rsidRDefault="0002303A">
      <w:pPr>
        <w:pStyle w:val="Cuerpodeltexto0"/>
        <w:shd w:val="clear" w:color="auto" w:fill="auto"/>
        <w:spacing w:before="0" w:line="254" w:lineRule="exact"/>
        <w:ind w:left="20" w:right="20" w:firstLine="320"/>
      </w:pPr>
      <w:r>
        <w:rPr>
          <w:rStyle w:val="Cuerpodeltexto10pto0"/>
        </w:rPr>
        <w:t xml:space="preserve">El </w:t>
      </w:r>
      <w:r>
        <w:rPr>
          <w:rStyle w:val="Cuerpodeltexto10ptoNegritaCursiva"/>
        </w:rPr>
        <w:t>genio</w:t>
      </w:r>
      <w:r>
        <w:rPr>
          <w:rStyle w:val="Cuerpodeltexto10pto0"/>
        </w:rPr>
        <w:t xml:space="preserve"> no siempre es </w:t>
      </w:r>
      <w:r>
        <w:rPr>
          <w:rStyle w:val="Cuerpodeltexto10ptoNegritaCursiva"/>
        </w:rPr>
        <w:t>genio;</w:t>
      </w:r>
      <w:r>
        <w:rPr>
          <w:rStyle w:val="Cuerpodeltexto10pto0"/>
        </w:rPr>
        <w:t xml:space="preserve"> a veces es más amable</w:t>
      </w:r>
      <w:r>
        <w:rPr>
          <w:rStyle w:val="Cuerpodeltexto10pto0"/>
        </w:rPr>
        <w:br/>
        <w:t>que sublime; siente y pinta menos en los objetos lo bello</w:t>
      </w:r>
      <w:r>
        <w:rPr>
          <w:rStyle w:val="Cuerpodeltexto10pto0"/>
        </w:rPr>
        <w:br/>
        <w:t>que lo gracioso; experimenta y siente menos la exaltación</w:t>
      </w:r>
      <w:r>
        <w:rPr>
          <w:rStyle w:val="Cuerpodeltexto10pto0"/>
        </w:rPr>
        <w:br/>
        <w:t>que una dulce emoción.</w:t>
      </w:r>
    </w:p>
    <w:p w:rsidR="00EB345F" w:rsidRDefault="0002303A">
      <w:pPr>
        <w:pStyle w:val="Cuerpodeltexto0"/>
        <w:shd w:val="clear" w:color="auto" w:fill="auto"/>
        <w:spacing w:before="0" w:line="254" w:lineRule="exact"/>
        <w:ind w:left="20" w:right="20" w:firstLine="320"/>
      </w:pPr>
      <w:r>
        <w:rPr>
          <w:rStyle w:val="Cuerpodeltexto10pto0"/>
        </w:rPr>
        <w:t xml:space="preserve">En ocasiones, en el hombre de </w:t>
      </w:r>
      <w:r>
        <w:rPr>
          <w:rStyle w:val="Cuerpodeltexto10ptoNegritaCursiva"/>
        </w:rPr>
        <w:t>genio</w:t>
      </w:r>
      <w:r>
        <w:rPr>
          <w:rStyle w:val="Cuerpodeltexto10pto0"/>
        </w:rPr>
        <w:t xml:space="preserve"> la imaginación es</w:t>
      </w:r>
      <w:r>
        <w:rPr>
          <w:rStyle w:val="Cuerpodeltexto10pto0"/>
        </w:rPr>
        <w:br/>
        <w:t>alegre; se ocupa de las ligeras imperfecciones de los hom-</w:t>
      </w:r>
      <w:r>
        <w:rPr>
          <w:rStyle w:val="Cuerpodeltexto10pto0"/>
        </w:rPr>
        <w:br/>
        <w:t>bres, de las faltas y las locuras ordinarias; para ella, lo</w:t>
      </w:r>
      <w:r>
        <w:rPr>
          <w:rStyle w:val="Cuerpodeltexto10pto0"/>
        </w:rPr>
        <w:br/>
        <w:t>contrario del orden sólo es ridículo; pero de una manera</w:t>
      </w:r>
      <w:r>
        <w:rPr>
          <w:rStyle w:val="Cuerpodeltexto10pto0"/>
        </w:rPr>
        <w:br/>
        <w:t xml:space="preserve">tan nueva que parece que la mirada de un hombre de </w:t>
      </w:r>
      <w:r>
        <w:rPr>
          <w:rStyle w:val="Cuerpodeltexto10ptoNegritaCursiva"/>
        </w:rPr>
        <w:t>ge-</w:t>
      </w:r>
      <w:r>
        <w:rPr>
          <w:rStyle w:val="Cuerpodeltexto10ptoNegritaCursiva"/>
        </w:rPr>
        <w:br/>
        <w:t>nio</w:t>
      </w:r>
      <w:r>
        <w:rPr>
          <w:rStyle w:val="Cuerpodeltexto10pto0"/>
        </w:rPr>
        <w:t xml:space="preserve"> ha puesto en el objeto lo ridículo que en realidad sólo</w:t>
      </w:r>
      <w:r>
        <w:rPr>
          <w:rStyle w:val="Cuerpodeltexto10pto0"/>
        </w:rPr>
        <w:br/>
        <w:t xml:space="preserve">ha descubierto en él: la imaginación alegre de un </w:t>
      </w:r>
      <w:r>
        <w:rPr>
          <w:rStyle w:val="Cuerpodeltexto10ptoNegritaCursiva"/>
        </w:rPr>
        <w:t>genio</w:t>
      </w:r>
      <w:r>
        <w:rPr>
          <w:rStyle w:val="Cuerpodeltexto10ptoNegritaCursiva"/>
        </w:rPr>
        <w:br/>
      </w:r>
      <w:r>
        <w:rPr>
          <w:rStyle w:val="Cuerpodeltexto10pto0"/>
        </w:rPr>
        <w:t>amplio expande el campo de lo ridículo; mientras que el</w:t>
      </w:r>
      <w:r>
        <w:rPr>
          <w:rStyle w:val="Cuerpodeltexto10pto0"/>
        </w:rPr>
        <w:br/>
        <w:t>hombre vulgar lo ve y lo siente en lo que choca con los</w:t>
      </w:r>
      <w:r>
        <w:rPr>
          <w:rStyle w:val="Cuerpodeltexto10pto0"/>
        </w:rPr>
        <w:br/>
        <w:t xml:space="preserve">usos establecidos, el </w:t>
      </w:r>
      <w:r>
        <w:rPr>
          <w:rStyle w:val="Cuerpodeltexto10ptoNegritaCursiva"/>
        </w:rPr>
        <w:t>genio</w:t>
      </w:r>
      <w:r>
        <w:rPr>
          <w:rStyle w:val="Cuerpodeltexto10pto0"/>
        </w:rPr>
        <w:t xml:space="preserve"> lo descubre y lo siente en lo que</w:t>
      </w:r>
      <w:r>
        <w:rPr>
          <w:rStyle w:val="Cuerpodeltexto10pto0"/>
        </w:rPr>
        <w:br/>
        <w:t>atenta contra el orden universal.</w:t>
      </w:r>
    </w:p>
    <w:p w:rsidR="00EB345F" w:rsidRDefault="0002303A">
      <w:pPr>
        <w:pStyle w:val="Cuerpodeltexto0"/>
        <w:shd w:val="clear" w:color="auto" w:fill="auto"/>
        <w:spacing w:before="0" w:line="254" w:lineRule="exact"/>
        <w:ind w:left="20" w:right="20" w:firstLine="320"/>
      </w:pPr>
      <w:r>
        <w:rPr>
          <w:rStyle w:val="Cuerpodeltexto10pto0"/>
        </w:rPr>
        <w:t xml:space="preserve">A menudo el buen gusto se halla separado del </w:t>
      </w:r>
      <w:r>
        <w:rPr>
          <w:rStyle w:val="Cuerpodeltexto10ptoNegritaCursiva"/>
        </w:rPr>
        <w:t>genio.</w:t>
      </w:r>
      <w:r>
        <w:rPr>
          <w:rStyle w:val="Cuerpodeltexto10pto0"/>
        </w:rPr>
        <w:t xml:space="preserve"> El</w:t>
      </w:r>
      <w:r>
        <w:rPr>
          <w:rStyle w:val="Cuerpodeltexto10pto0"/>
        </w:rPr>
        <w:br/>
      </w:r>
      <w:r>
        <w:rPr>
          <w:rStyle w:val="Cuerpodeltexto10ptoNegritaCursiva"/>
        </w:rPr>
        <w:t>genio</w:t>
      </w:r>
      <w:r>
        <w:rPr>
          <w:rStyle w:val="Cuerpodeltexto10pto0"/>
        </w:rPr>
        <w:t xml:space="preserve"> es un puro don de la naturaleza; lo que produce es</w:t>
      </w:r>
      <w:r>
        <w:rPr>
          <w:rStyle w:val="Cuerpodeltexto10pto0"/>
        </w:rPr>
        <w:br/>
        <w:t>resultado de un momento; el gusto es resultado del estudio</w:t>
      </w:r>
      <w:r>
        <w:rPr>
          <w:rStyle w:val="Cuerpodeltexto10pto0"/>
        </w:rPr>
        <w:br/>
        <w:t>y del tiempo; depende del conocimiento de una multitud</w:t>
      </w:r>
      <w:r>
        <w:rPr>
          <w:rStyle w:val="Cuerpodeltexto10pto0"/>
        </w:rPr>
        <w:br/>
        <w:t>de reglas establecidas o supuestas; produce bellezas que</w:t>
      </w:r>
      <w:r>
        <w:rPr>
          <w:rStyle w:val="Cuerpodeltexto10pto0"/>
        </w:rPr>
        <w:br/>
        <w:t>sólo son de convención. Para que una cosa sea bella según</w:t>
      </w:r>
      <w:r>
        <w:rPr>
          <w:rStyle w:val="Cuerpodeltexto10pto0"/>
        </w:rPr>
        <w:br/>
        <w:t>las reglas del gusto, tiene que ser elegante, terminada, tra-</w:t>
      </w:r>
      <w:r>
        <w:rPr>
          <w:rStyle w:val="Cuerpodeltexto10pto0"/>
        </w:rPr>
        <w:br/>
        <w:t xml:space="preserve">bajada sin parecerlo; para que sea de </w:t>
      </w:r>
      <w:r>
        <w:rPr>
          <w:rStyle w:val="Cuerpodeltexto10ptoNegritaCursiva"/>
        </w:rPr>
        <w:t>genio,</w:t>
      </w:r>
      <w:r>
        <w:rPr>
          <w:rStyle w:val="Cuerpodeltexto10pto0"/>
        </w:rPr>
        <w:t xml:space="preserve"> a veces es ne-</w:t>
      </w:r>
      <w:r>
        <w:rPr>
          <w:rStyle w:val="Cuerpodeltexto10pto0"/>
        </w:rPr>
        <w:br/>
        <w:t>cesario que sea descuidada, que tenga un aire irregular,</w:t>
      </w:r>
      <w:r>
        <w:rPr>
          <w:rStyle w:val="Cuerpodeltexto10pto0"/>
        </w:rPr>
        <w:br/>
        <w:t xml:space="preserve">intrincado, salvaje. Lo sublime y el </w:t>
      </w:r>
      <w:r>
        <w:rPr>
          <w:rStyle w:val="Cuerpodeltexto10ptoNegritaCursiva"/>
        </w:rPr>
        <w:t>genio</w:t>
      </w:r>
      <w:r>
        <w:rPr>
          <w:rStyle w:val="Cuerpodeltexto10pto0"/>
        </w:rPr>
        <w:t xml:space="preserve"> brillan en Sha-</w:t>
      </w:r>
      <w:r>
        <w:rPr>
          <w:rStyle w:val="Cuerpodeltexto10pto0"/>
        </w:rPr>
        <w:br/>
        <w:t>kespeare como relámpagos en una larga noche, y Racine</w:t>
      </w:r>
      <w:r>
        <w:rPr>
          <w:rStyle w:val="Cuerpodeltexto10pto0"/>
        </w:rPr>
        <w:br w:type="page"/>
      </w:r>
      <w:r>
        <w:rPr>
          <w:rStyle w:val="Cuerpodeltexto10pto0"/>
        </w:rPr>
        <w:lastRenderedPageBreak/>
        <w:t xml:space="preserve">es siempre bello; Homero está colmado de </w:t>
      </w:r>
      <w:r>
        <w:rPr>
          <w:rStyle w:val="Cuerpodeltexto10ptoNegritaCursiva"/>
        </w:rPr>
        <w:t>genio,</w:t>
      </w:r>
      <w:r>
        <w:rPr>
          <w:rStyle w:val="Cuerpodeltexto10pto0"/>
        </w:rPr>
        <w:t xml:space="preserve"> y Virgilio</w:t>
      </w:r>
      <w:r>
        <w:rPr>
          <w:rStyle w:val="Cuerpodeltexto10pto0"/>
        </w:rPr>
        <w:br/>
        <w:t>de elegancia.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00"/>
      </w:pPr>
      <w:r>
        <w:rPr>
          <w:rStyle w:val="Cuerpodeltexto10pto0"/>
        </w:rPr>
        <w:t>Las reglas y las leyes del buen gusto son trabas para el</w:t>
      </w:r>
      <w:r>
        <w:rPr>
          <w:rStyle w:val="Cuerpodeltexto10pto0"/>
        </w:rPr>
        <w:br/>
      </w:r>
      <w:r>
        <w:rPr>
          <w:rStyle w:val="Cuerpodeltexto10ptoNegritaCursiva"/>
        </w:rPr>
        <w:t>genio;</w:t>
      </w:r>
      <w:r>
        <w:rPr>
          <w:rStyle w:val="Cuerpodeltexto10pto0"/>
        </w:rPr>
        <w:t xml:space="preserve"> él las rompe para volar hacia lo sublime, lo patéti-</w:t>
      </w:r>
      <w:r>
        <w:rPr>
          <w:rStyle w:val="Cuerpodeltexto10pto0"/>
        </w:rPr>
        <w:br/>
        <w:t>co, lo grande. El amor de ese bello eterno que caracteriza</w:t>
      </w:r>
      <w:r>
        <w:rPr>
          <w:rStyle w:val="Cuerpodeltexto10pto0"/>
        </w:rPr>
        <w:br/>
        <w:t>a la naturaleza, la pasión de que sus cuadros se confor-</w:t>
      </w:r>
      <w:r>
        <w:rPr>
          <w:rStyle w:val="Cuerpodeltexto10pto0"/>
        </w:rPr>
        <w:br/>
        <w:t>men a no sé qué modelo que ha creado y según el cual tie-</w:t>
      </w:r>
      <w:r>
        <w:rPr>
          <w:rStyle w:val="Cuerpodeltexto10pto0"/>
        </w:rPr>
        <w:br/>
        <w:t>ne las ideas y los sentimientos de lo bello, son el buen gus-</w:t>
      </w:r>
      <w:r>
        <w:rPr>
          <w:rStyle w:val="Cuerpodeltexto10pto0"/>
        </w:rPr>
        <w:br/>
        <w:t xml:space="preserve">to del hombre de </w:t>
      </w:r>
      <w:r>
        <w:rPr>
          <w:rStyle w:val="Cuerpodeltexto10ptoNegritaCursiva"/>
        </w:rPr>
        <w:t>genio.</w:t>
      </w:r>
      <w:r>
        <w:rPr>
          <w:rStyle w:val="Cuerpodeltexto10pto0"/>
        </w:rPr>
        <w:t xml:space="preserve"> La necesidad de expresar las pa-</w:t>
      </w:r>
      <w:r>
        <w:rPr>
          <w:rStyle w:val="Cuerpodeltexto10pto0"/>
        </w:rPr>
        <w:br/>
        <w:t>siones que lo agitan se halla continuamente dificultada por</w:t>
      </w:r>
      <w:r>
        <w:rPr>
          <w:rStyle w:val="Cuerpodeltexto10pto0"/>
        </w:rPr>
        <w:br/>
        <w:t>la Gramática y por el uso: a menudo el idioma en el que</w:t>
      </w:r>
      <w:r>
        <w:rPr>
          <w:rStyle w:val="Cuerpodeltexto10pto0"/>
        </w:rPr>
        <w:br/>
        <w:t>escribe le niega la expresión de una imagen que sería su-</w:t>
      </w:r>
      <w:r>
        <w:rPr>
          <w:rStyle w:val="Cuerpodeltexto10pto0"/>
        </w:rPr>
        <w:br/>
        <w:t>blime en otro idioma. Homero no podía encontrar en su</w:t>
      </w:r>
      <w:r>
        <w:rPr>
          <w:rStyle w:val="Cuerpodeltexto10pto0"/>
        </w:rPr>
        <w:br/>
        <w:t xml:space="preserve">dialecto las expresiones apropiadas a su </w:t>
      </w:r>
      <w:r>
        <w:rPr>
          <w:rStyle w:val="Cuerpodeltexto10ptoNegritaCursiva"/>
        </w:rPr>
        <w:t>genio;</w:t>
      </w:r>
      <w:r>
        <w:rPr>
          <w:rStyle w:val="Cuerpodeltexto10pto0"/>
        </w:rPr>
        <w:t xml:space="preserve"> Milton vio-</w:t>
      </w:r>
      <w:r>
        <w:rPr>
          <w:rStyle w:val="Cuerpodeltexto10pto0"/>
        </w:rPr>
        <w:br/>
        <w:t>la a cada momento las reglas de la lengua y va a buscar</w:t>
      </w:r>
      <w:r>
        <w:rPr>
          <w:rStyle w:val="Cuerpodeltexto10pto0"/>
        </w:rPr>
        <w:br/>
        <w:t>expresiones enérgicas en tres o cuatro idiomas diferentes.</w:t>
      </w:r>
      <w:r>
        <w:rPr>
          <w:rStyle w:val="Cuerpodeltexto10pto0"/>
        </w:rPr>
        <w:br/>
        <w:t>Finalmente, la fuerza y la abundancia, un no sé qué de ru-</w:t>
      </w:r>
      <w:r>
        <w:rPr>
          <w:rStyle w:val="Cuerpodeltexto10pto0"/>
        </w:rPr>
        <w:br/>
        <w:t>deza, la irregularidad, lo sublime, lo patético, ésos son los</w:t>
      </w:r>
      <w:r>
        <w:rPr>
          <w:rStyle w:val="Cuerpodeltexto10pto0"/>
        </w:rPr>
        <w:br/>
        <w:t xml:space="preserve">caracteres del </w:t>
      </w:r>
      <w:r>
        <w:rPr>
          <w:rStyle w:val="Cuerpodeltexto10ptoNegritaCursiva"/>
        </w:rPr>
        <w:t>genio</w:t>
      </w:r>
      <w:r>
        <w:rPr>
          <w:rStyle w:val="Cuerpodeltexto10pto0"/>
        </w:rPr>
        <w:t xml:space="preserve"> en las artes; no emociona débilmente,</w:t>
      </w:r>
      <w:r>
        <w:rPr>
          <w:rStyle w:val="Cuerpodeltexto10pto0"/>
        </w:rPr>
        <w:br/>
        <w:t>no gusta sin asombrar, asombra incluso por sus errores.</w:t>
      </w:r>
    </w:p>
    <w:p w:rsidR="00EB345F" w:rsidRDefault="0002303A">
      <w:pPr>
        <w:pStyle w:val="Cuerpodeltexto0"/>
        <w:shd w:val="clear" w:color="auto" w:fill="auto"/>
        <w:spacing w:before="0" w:after="275"/>
        <w:ind w:left="20" w:right="20" w:firstLine="300"/>
      </w:pPr>
      <w:r>
        <w:rPr>
          <w:rStyle w:val="Cuerpodeltexto10pto0"/>
        </w:rPr>
        <w:t>En la Filosofía, en la que siempre es necesaria una</w:t>
      </w:r>
      <w:r>
        <w:rPr>
          <w:rStyle w:val="Cuerpodeltexto10pto0"/>
        </w:rPr>
        <w:br/>
        <w:t>atención escrupulosa, una moderación, un hábito de refle-</w:t>
      </w:r>
      <w:r>
        <w:rPr>
          <w:rStyle w:val="Cuerpodeltexto10pto0"/>
        </w:rPr>
        <w:br/>
        <w:t>xión que poco concuerdan con el calor de la imaginación,</w:t>
      </w:r>
      <w:r>
        <w:rPr>
          <w:rStyle w:val="Cuerpodeltexto10pto0"/>
        </w:rPr>
        <w:br/>
        <w:t xml:space="preserve">y menos todavía con la confianza que da el </w:t>
      </w:r>
      <w:r>
        <w:rPr>
          <w:rStyle w:val="Cuerpodeltexto10ptoNegritaCursiva"/>
        </w:rPr>
        <w:t>genio,</w:t>
      </w:r>
      <w:r>
        <w:rPr>
          <w:rStyle w:val="Cuerpodeltexto10pto0"/>
        </w:rPr>
        <w:t xml:space="preserve"> su mar-</w:t>
      </w:r>
      <w:r>
        <w:rPr>
          <w:rStyle w:val="Cuerpodeltexto10pto0"/>
        </w:rPr>
        <w:br/>
        <w:t>cha es distinguida como en las artes; en ella inspira fre-</w:t>
      </w:r>
      <w:r>
        <w:rPr>
          <w:rStyle w:val="Cuerpodeltexto10pto0"/>
        </w:rPr>
        <w:br/>
        <w:t>cuentemente grandes errores; a veces grandes éxitos. En</w:t>
      </w:r>
      <w:r>
        <w:rPr>
          <w:rStyle w:val="Cuerpodeltexto10pto0"/>
        </w:rPr>
        <w:br/>
        <w:t>la Filosofía es necesario buscar lo verdadero con ardor y</w:t>
      </w:r>
      <w:r>
        <w:rPr>
          <w:rStyle w:val="Cuerpodeltexto10pto0"/>
        </w:rPr>
        <w:br/>
        <w:t>esperarlo con paciencia. Se necesitan hombres que pue-</w:t>
      </w:r>
      <w:r>
        <w:rPr>
          <w:rStyle w:val="Cuerpodeltexto10pto0"/>
        </w:rPr>
        <w:br/>
        <w:t>dan regular el orden y la serie de sus ideas, seguir la cade-</w:t>
      </w:r>
      <w:r>
        <w:rPr>
          <w:rStyle w:val="Cuerpodeltexto10pto0"/>
        </w:rPr>
        <w:br/>
        <w:t>na de pensamientos para concluir o interrumpirla para</w:t>
      </w:r>
      <w:r>
        <w:rPr>
          <w:rStyle w:val="Cuerpodeltexto10pto0"/>
        </w:rPr>
        <w:br/>
        <w:t>dudar: se necesita investigación, discusión, lentitud; no se</w:t>
      </w:r>
      <w:r>
        <w:rPr>
          <w:rStyle w:val="Cuerpodeltexto10pto0"/>
        </w:rPr>
        <w:br/>
        <w:t>tienen estas cualidades ni en el tumulto de las pasiones ni</w:t>
      </w:r>
      <w:r>
        <w:rPr>
          <w:rStyle w:val="Cuerpodeltexto10pto0"/>
        </w:rPr>
        <w:br/>
        <w:t>en los arrebatos de la imaginación. (... ) Hay muy pocos</w:t>
      </w:r>
      <w:r>
        <w:rPr>
          <w:rStyle w:val="Cuerpodeltexto10pto0"/>
        </w:rPr>
        <w:br/>
        <w:t>errores en Locke y muy pocas verdades en milord Shaff-</w:t>
      </w:r>
      <w:r>
        <w:rPr>
          <w:rStyle w:val="Cuerpodeltexto10pto0"/>
        </w:rPr>
        <w:br/>
        <w:t>terbury (1): sin embargo, el primero sólo es un intelecto</w:t>
      </w:r>
    </w:p>
    <w:p w:rsidR="00EB345F" w:rsidRDefault="0002303A" w:rsidP="00154F77">
      <w:pPr>
        <w:pStyle w:val="Cuerpodeltexto50"/>
        <w:numPr>
          <w:ilvl w:val="0"/>
          <w:numId w:val="8"/>
        </w:numPr>
        <w:shd w:val="clear" w:color="auto" w:fill="auto"/>
        <w:tabs>
          <w:tab w:val="left" w:pos="606"/>
        </w:tabs>
        <w:spacing w:before="0" w:line="240" w:lineRule="exact"/>
        <w:ind w:left="23" w:right="23" w:firstLine="301"/>
        <w:jc w:val="both"/>
      </w:pPr>
      <w:r>
        <w:rPr>
          <w:rStyle w:val="Cuerpodeltexto53"/>
        </w:rPr>
        <w:t>Conde de Shaffterbury (Londres, 1671-1713); educado por</w:t>
      </w:r>
      <w:r>
        <w:rPr>
          <w:rStyle w:val="Cuerpodeltexto53"/>
        </w:rPr>
        <w:br/>
        <w:t>Locke, es el representante más destacado de la «moral del sentimien-</w:t>
      </w:r>
      <w:r>
        <w:rPr>
          <w:rStyle w:val="Cuerpodeltexto53"/>
        </w:rPr>
        <w:br w:type="page"/>
      </w:r>
      <w:r>
        <w:rPr>
          <w:rStyle w:val="Cuerpodeltexto10pto0"/>
        </w:rPr>
        <w:lastRenderedPageBreak/>
        <w:t xml:space="preserve">amplio, penetrante y preciso; el segundo es un </w:t>
      </w:r>
      <w:r>
        <w:rPr>
          <w:rStyle w:val="Cuerpodeltexto10ptoNegritaCursiva"/>
        </w:rPr>
        <w:t>genio</w:t>
      </w:r>
      <w:r>
        <w:rPr>
          <w:rStyle w:val="Cuerpodeltexto10pto0"/>
        </w:rPr>
        <w:t xml:space="preserve"> de</w:t>
      </w:r>
      <w:r>
        <w:rPr>
          <w:rStyle w:val="Cuerpodeltexto10pto0"/>
        </w:rPr>
        <w:br/>
        <w:t>primer orden. Locke ha visto; Shaffterbury ha creado, cons-</w:t>
      </w:r>
      <w:r>
        <w:rPr>
          <w:rStyle w:val="Cuerpodeltexto10pto0"/>
        </w:rPr>
        <w:br/>
        <w:t>truido, edificado. A Locke le debemos grandes verdades</w:t>
      </w:r>
      <w:r>
        <w:rPr>
          <w:rStyle w:val="Cuerpodeltexto10pto0"/>
        </w:rPr>
        <w:br/>
        <w:t>fríamente percibidas, metódicamente seguidas, secamente</w:t>
      </w:r>
      <w:r>
        <w:rPr>
          <w:rStyle w:val="Cuerpodeltexto10pto0"/>
        </w:rPr>
        <w:br/>
        <w:t>anunciadas; a Shaffterbury, sistemas brillantes a menudo</w:t>
      </w:r>
      <w:r>
        <w:rPr>
          <w:rStyle w:val="Cuerpodeltexto10pto0"/>
        </w:rPr>
        <w:br/>
        <w:t>con poco fundamento, plenos, sin embargo, de verdades</w:t>
      </w:r>
      <w:r>
        <w:rPr>
          <w:rStyle w:val="Cuerpodeltexto10pto0"/>
        </w:rPr>
        <w:br/>
        <w:t>sublimes; y en sus momentos de error, sigue agradando y</w:t>
      </w:r>
      <w:r>
        <w:rPr>
          <w:rStyle w:val="Cuerpodeltexto10pto0"/>
        </w:rPr>
        <w:br/>
        <w:t>persuadiendo por los encantos de su elocuencia.</w:t>
      </w:r>
    </w:p>
    <w:p w:rsidR="00EB345F" w:rsidRDefault="0002303A" w:rsidP="00154F77">
      <w:pPr>
        <w:pStyle w:val="Cuerpodeltexto0"/>
        <w:shd w:val="clear" w:color="auto" w:fill="auto"/>
        <w:spacing w:before="0"/>
        <w:ind w:firstLine="318"/>
      </w:pPr>
      <w:r>
        <w:rPr>
          <w:rStyle w:val="Cuerpodeltexto10pto0"/>
        </w:rPr>
        <w:t xml:space="preserve">El </w:t>
      </w:r>
      <w:r>
        <w:rPr>
          <w:rStyle w:val="Cuerpodeltexto10ptoNegritaCursiva"/>
        </w:rPr>
        <w:t>genio</w:t>
      </w:r>
      <w:r>
        <w:rPr>
          <w:rStyle w:val="Cuerpodeltexto10pto0"/>
        </w:rPr>
        <w:t xml:space="preserve"> acelera, sin embargo, los progresos de la Filo-</w:t>
      </w:r>
      <w:r>
        <w:rPr>
          <w:rStyle w:val="Cuerpodeltexto10pto0"/>
        </w:rPr>
        <w:br/>
        <w:t>sofía por medio de los descubrimientos más felices e ines-</w:t>
      </w:r>
      <w:r>
        <w:rPr>
          <w:rStyle w:val="Cuerpodeltexto10pto0"/>
        </w:rPr>
        <w:br/>
        <w:t>perados: se eleva con vuelo de águila hacia una verdad</w:t>
      </w:r>
      <w:r>
        <w:rPr>
          <w:rStyle w:val="Cuerpodeltexto10pto0"/>
        </w:rPr>
        <w:br/>
        <w:t>luminosa, fuente de mil verdades a las que llegará más</w:t>
      </w:r>
      <w:r>
        <w:rPr>
          <w:rStyle w:val="Cuerpodeltexto10pto0"/>
        </w:rPr>
        <w:br/>
        <w:t>tarde arrastrándose la tímida multitud de prudentes ob-</w:t>
      </w:r>
      <w:r>
        <w:rPr>
          <w:rStyle w:val="Cuerpodeltexto10pto0"/>
        </w:rPr>
        <w:br/>
        <w:t>servadores. Pero, junto a esta verdad luminosa, pondrá lo</w:t>
      </w:r>
      <w:r>
        <w:rPr>
          <w:rStyle w:val="Cuerpodeltexto10pto0"/>
        </w:rPr>
        <w:br/>
        <w:t>que sólo es obra de su imaginación; incapaz de marchar</w:t>
      </w:r>
      <w:r>
        <w:rPr>
          <w:rStyle w:val="Cuerpodeltexto10pto0"/>
        </w:rPr>
        <w:br/>
        <w:t>en la carrera y recorrer sucesivamente los intervalos, par-</w:t>
      </w:r>
      <w:r>
        <w:rPr>
          <w:rStyle w:val="Cuerpodeltexto10pto0"/>
        </w:rPr>
        <w:br/>
        <w:t>te de un punto y se lanza hacia el objetivo; extrae un prin-</w:t>
      </w:r>
      <w:r>
        <w:rPr>
          <w:rStyle w:val="Cuerpodeltexto10pto0"/>
        </w:rPr>
        <w:br/>
        <w:t>cipio fecundo de las tinieblas, es raro que siga la cadena</w:t>
      </w:r>
      <w:r>
        <w:rPr>
          <w:rStyle w:val="Cuerpodeltexto10pto0"/>
        </w:rPr>
        <w:br/>
        <w:t>de las consecuencias, es un espontáneo, para servirme de</w:t>
      </w:r>
      <w:r>
        <w:rPr>
          <w:rStyle w:val="Cuerpodeltexto10pto0"/>
        </w:rPr>
        <w:br/>
        <w:t>la expresión de Montaigne. Imagina más de lo que vio,</w:t>
      </w:r>
      <w:r>
        <w:rPr>
          <w:rStyle w:val="Cuerpodeltexto10pto0"/>
        </w:rPr>
        <w:br/>
        <w:t>produce más que lo que descubre, más que conducir</w:t>
      </w:r>
      <w:r>
        <w:rPr>
          <w:rStyle w:val="Cuerpodeltexto10pto0"/>
        </w:rPr>
        <w:br/>
        <w:t>arrastra: anima a los Platón, Descartes, Malebranche, Ba-</w:t>
      </w:r>
      <w:r>
        <w:rPr>
          <w:rStyle w:val="Cuerpodeltexto10pto0"/>
        </w:rPr>
        <w:br/>
        <w:t>con, Leibniz, y según que la imaginación haya dominado</w:t>
      </w:r>
      <w:r>
        <w:rPr>
          <w:rStyle w:val="Cuerpodeltexto10pto0"/>
        </w:rPr>
        <w:br/>
        <w:t>más o menos en estos grandes hombres, hizo florecer sis-</w:t>
      </w:r>
      <w:r>
        <w:rPr>
          <w:rStyle w:val="Cuerpodeltexto10pto0"/>
        </w:rPr>
        <w:br/>
        <w:t>temas brillantes o hizo descubrir grandes verdades.</w:t>
      </w:r>
    </w:p>
    <w:p w:rsidR="00EB345F" w:rsidRDefault="0002303A">
      <w:pPr>
        <w:pStyle w:val="Cuerpodeltexto0"/>
        <w:shd w:val="clear" w:color="auto" w:fill="auto"/>
        <w:spacing w:before="0" w:after="271"/>
        <w:ind w:firstLine="320"/>
      </w:pPr>
      <w:r>
        <w:rPr>
          <w:rStyle w:val="Cuerpodeltexto10pto0"/>
        </w:rPr>
        <w:t>En esas ciencias inmensas y todavía poco profundiza-</w:t>
      </w:r>
      <w:r>
        <w:rPr>
          <w:rStyle w:val="Cuerpodeltexto10pto0"/>
        </w:rPr>
        <w:br/>
        <w:t xml:space="preserve">das del gobierno, el </w:t>
      </w:r>
      <w:r>
        <w:rPr>
          <w:rStyle w:val="Cuerpodeltexto10ptoNegritaCursiva"/>
        </w:rPr>
        <w:t>genio</w:t>
      </w:r>
      <w:r>
        <w:rPr>
          <w:rStyle w:val="Cuerpodeltexto10pto0"/>
        </w:rPr>
        <w:t xml:space="preserve"> tiene un carácter y unos efectos</w:t>
      </w:r>
      <w:r>
        <w:rPr>
          <w:rStyle w:val="Cuerpodeltexto10pto0"/>
        </w:rPr>
        <w:br/>
        <w:t>tan fáciles de reconocer como en las Artes y en la Filoso-</w:t>
      </w:r>
      <w:r>
        <w:rPr>
          <w:rStyle w:val="Cuerpodeltexto10pto0"/>
        </w:rPr>
        <w:br/>
        <w:t xml:space="preserve">fía; pero dudo de que el </w:t>
      </w:r>
      <w:r>
        <w:rPr>
          <w:rStyle w:val="Cuerpodeltexto10ptoNegritaCursiva"/>
        </w:rPr>
        <w:t>genio,</w:t>
      </w:r>
      <w:r>
        <w:rPr>
          <w:rStyle w:val="Cuerpodeltexto10pto0"/>
        </w:rPr>
        <w:t xml:space="preserve"> que a menudo ha compren-</w:t>
      </w:r>
      <w:r>
        <w:rPr>
          <w:rStyle w:val="Cuerpodeltexto10pto0"/>
        </w:rPr>
        <w:br/>
        <w:t>dido de qué manera deben ser conducidos los hombres en</w:t>
      </w:r>
      <w:r>
        <w:rPr>
          <w:rStyle w:val="Cuerpodeltexto10pto0"/>
        </w:rPr>
        <w:br/>
        <w:t>ciertos temas, sea él mismo capaz de conducirlos. Algunas</w:t>
      </w:r>
      <w:r>
        <w:rPr>
          <w:rStyle w:val="Cuerpodeltexto10pto0"/>
        </w:rPr>
        <w:br/>
        <w:t>cualidades del espíritu, como algunas del corazón, se rela-</w:t>
      </w:r>
      <w:r>
        <w:rPr>
          <w:rStyle w:val="Cuerpodeltexto10pto0"/>
        </w:rPr>
        <w:br/>
        <w:t>cionan con unas y excluyen otras. En los más grandes</w:t>
      </w:r>
      <w:r>
        <w:rPr>
          <w:rStyle w:val="Cuerpodeltexto10pto0"/>
        </w:rPr>
        <w:br/>
        <w:t>hombres todo anuncia inconvenientes o límites.</w:t>
      </w:r>
    </w:p>
    <w:p w:rsidR="00EB345F" w:rsidRDefault="0002303A">
      <w:pPr>
        <w:pStyle w:val="Cuerpodeltexto50"/>
        <w:shd w:val="clear" w:color="auto" w:fill="auto"/>
        <w:spacing w:before="0" w:line="206" w:lineRule="exact"/>
        <w:ind w:firstLine="0"/>
        <w:jc w:val="both"/>
      </w:pPr>
      <w:r>
        <w:rPr>
          <w:rStyle w:val="Cuerpodeltexto53"/>
        </w:rPr>
        <w:t>to». Consideraba que el sentido moral era innato y dependía de una</w:t>
      </w:r>
      <w:r>
        <w:rPr>
          <w:rStyle w:val="Cuerpodeltexto53"/>
        </w:rPr>
        <w:br/>
        <w:t>tendencia natural de la especie humana. La armonía entre amor pro-</w:t>
      </w:r>
      <w:r>
        <w:rPr>
          <w:rStyle w:val="Cuerpodeltexto53"/>
        </w:rPr>
        <w:br/>
        <w:t>pio y simpatía hacia los demás era el ideal preconizado. Tuvo gran in-</w:t>
      </w:r>
      <w:r>
        <w:rPr>
          <w:rStyle w:val="Cuerpodeltexto53"/>
        </w:rPr>
        <w:br/>
        <w:t>fluencia en Diderot (N. de la T</w:t>
      </w:r>
      <w:proofErr w:type="gramStart"/>
      <w:r>
        <w:rPr>
          <w:rStyle w:val="Cuerpodeltexto53"/>
        </w:rPr>
        <w:t>. )</w:t>
      </w:r>
      <w:proofErr w:type="gramEnd"/>
      <w:r>
        <w:rPr>
          <w:rStyle w:val="Cuerpodeltexto53"/>
        </w:rPr>
        <w:t>.</w:t>
      </w:r>
      <w:r>
        <w:br w:type="page"/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0"/>
        </w:rPr>
        <w:lastRenderedPageBreak/>
        <w:t>La sangre fría, esa cualidad tan necesaria en los que</w:t>
      </w:r>
      <w:r>
        <w:rPr>
          <w:rStyle w:val="Cuerpodeltexto10pto0"/>
        </w:rPr>
        <w:br/>
        <w:t>gobiernan, sin la cual raramente se haría una justa aplica-</w:t>
      </w:r>
      <w:r>
        <w:rPr>
          <w:rStyle w:val="Cuerpodeltexto10pto0"/>
        </w:rPr>
        <w:br/>
        <w:t>ción de los medios a las circunstancias, sin la cual se care-</w:t>
      </w:r>
      <w:r>
        <w:rPr>
          <w:rStyle w:val="Cuerpodeltexto10pto0"/>
        </w:rPr>
        <w:br/>
        <w:t>cería de presencia de espíritu; la sangre fría que somete la</w:t>
      </w:r>
      <w:r>
        <w:rPr>
          <w:rStyle w:val="Cuerpodeltexto10pto0"/>
        </w:rPr>
        <w:br/>
        <w:t>actividad del alma a la razón y que en todos los aconteci-</w:t>
      </w:r>
      <w:r>
        <w:rPr>
          <w:rStyle w:val="Cuerpodeltexto10pto0"/>
        </w:rPr>
        <w:br/>
        <w:t>mientos preserva del temor, de la exaltación, de la precipi-</w:t>
      </w:r>
      <w:r>
        <w:rPr>
          <w:rStyle w:val="Cuerpodeltexto10pto0"/>
        </w:rPr>
        <w:br/>
        <w:t>tación, ¿no es acaso una cualidad que no puede existir en</w:t>
      </w:r>
      <w:r>
        <w:rPr>
          <w:rStyle w:val="Cuerpodeltexto10pto0"/>
        </w:rPr>
        <w:br/>
        <w:t>los hombres dominados por la imaginación?, ¿esta cuali-</w:t>
      </w:r>
      <w:r>
        <w:rPr>
          <w:rStyle w:val="Cuerpodeltexto10pto0"/>
        </w:rPr>
        <w:br/>
        <w:t xml:space="preserve">dad no es absolutamente opuesta al </w:t>
      </w:r>
      <w:r>
        <w:rPr>
          <w:rStyle w:val="Cuerpodeltexto10ptoNegritaCursiva"/>
        </w:rPr>
        <w:t>genio?</w:t>
      </w:r>
      <w:r>
        <w:rPr>
          <w:rStyle w:val="Cuerpodeltexto10pto0"/>
        </w:rPr>
        <w:t xml:space="preserve"> (... ) Los siste-</w:t>
      </w:r>
      <w:r>
        <w:rPr>
          <w:rStyle w:val="Cuerpodeltexto10pto0"/>
        </w:rPr>
        <w:br/>
        <w:t>mas son más peligrosos en Política que en Filosofía: la</w:t>
      </w:r>
      <w:r>
        <w:rPr>
          <w:rStyle w:val="Cuerpodeltexto10pto0"/>
        </w:rPr>
        <w:br/>
        <w:t>imaginación que confunde al filósofo sólo le hace cometer</w:t>
      </w:r>
      <w:r>
        <w:rPr>
          <w:rStyle w:val="Cuerpodeltexto10pto0"/>
        </w:rPr>
        <w:br/>
        <w:t>errores; la imaginación que confunde al hombre de Estado</w:t>
      </w:r>
      <w:r>
        <w:rPr>
          <w:rStyle w:val="Cuerpodeltexto10pto0"/>
        </w:rPr>
        <w:br/>
        <w:t>le hace caer en faltas y producir la desdicha de los hom-</w:t>
      </w:r>
      <w:r>
        <w:rPr>
          <w:rStyle w:val="Cuerpodeltexto10pto0"/>
        </w:rPr>
        <w:br/>
        <w:t>bres.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0"/>
        </w:rPr>
        <w:t xml:space="preserve">Por lo tanto, que en la guerra y en el consejo el </w:t>
      </w:r>
      <w:r>
        <w:rPr>
          <w:rStyle w:val="Cuerpodeltexto10ptoNegritaCursiva"/>
        </w:rPr>
        <w:t>genio</w:t>
      </w:r>
      <w:r>
        <w:rPr>
          <w:rStyle w:val="Cuerpodeltexto10ptoNegritaCursiva"/>
        </w:rPr>
        <w:br/>
      </w:r>
      <w:r>
        <w:rPr>
          <w:rStyle w:val="Cuerpodeltexto10pto0"/>
        </w:rPr>
        <w:t>similar a la divinidad recorra de un vistazo la multitud de</w:t>
      </w:r>
      <w:r>
        <w:rPr>
          <w:rStyle w:val="Cuerpodeltexto10pto0"/>
        </w:rPr>
        <w:br/>
        <w:t>posibilidades, vea la mejor y la ejecute; pero que no mane-</w:t>
      </w:r>
      <w:r>
        <w:rPr>
          <w:rStyle w:val="Cuerpodeltexto10pto0"/>
        </w:rPr>
        <w:br/>
        <w:t>je por largo tiempo los asuntos en los que se necesita aten-</w:t>
      </w:r>
      <w:r>
        <w:rPr>
          <w:rStyle w:val="Cuerpodeltexto10pto0"/>
        </w:rPr>
        <w:br/>
        <w:t>ción, combinaciones, perseverancia. Que Alejandro y Con-</w:t>
      </w:r>
      <w:r>
        <w:rPr>
          <w:rStyle w:val="Cuerpodeltexto10pto0"/>
        </w:rPr>
        <w:br/>
        <w:t>dé sean dueños de los acontecimientos y parezcan inspira-</w:t>
      </w:r>
      <w:r>
        <w:rPr>
          <w:rStyle w:val="Cuerpodeltexto10pto0"/>
        </w:rPr>
        <w:br/>
        <w:t>dos el día de una batalla, en esos instantes en que no hay</w:t>
      </w:r>
      <w:r>
        <w:rPr>
          <w:rStyle w:val="Cuerpodeltexto10pto0"/>
        </w:rPr>
        <w:br/>
        <w:t>tiempo para deliberar y hace falta que la primera idea sea</w:t>
      </w:r>
      <w:r>
        <w:rPr>
          <w:rStyle w:val="Cuerpodeltexto10pto0"/>
        </w:rPr>
        <w:br/>
        <w:t>la mejor; que decidan en esos momentos en que hay que</w:t>
      </w:r>
      <w:r>
        <w:rPr>
          <w:rStyle w:val="Cuerpodeltexto10pto0"/>
        </w:rPr>
        <w:br/>
        <w:t>descubrir de un solo vistazo las relaciones de una posición</w:t>
      </w:r>
      <w:r>
        <w:rPr>
          <w:rStyle w:val="Cuerpodeltexto10pto0"/>
        </w:rPr>
        <w:br/>
        <w:t>y de un movimiento con las propias fuerzas, con las del</w:t>
      </w:r>
      <w:r>
        <w:rPr>
          <w:rStyle w:val="Cuerpodeltexto10pto0"/>
        </w:rPr>
        <w:br/>
        <w:t>enemigo y con el objetivo propuesto; pero debe preferirse</w:t>
      </w:r>
      <w:r>
        <w:rPr>
          <w:rStyle w:val="Cuerpodeltexto10pto0"/>
        </w:rPr>
        <w:br/>
        <w:t xml:space="preserve">a Turenne y </w:t>
      </w:r>
      <w:r w:rsidRPr="0002303A">
        <w:rPr>
          <w:rStyle w:val="Cuerpodeltexto10pto0"/>
        </w:rPr>
        <w:t xml:space="preserve">a Marlborough </w:t>
      </w:r>
      <w:r>
        <w:rPr>
          <w:rStyle w:val="Cuerpodeltexto10pto0"/>
        </w:rPr>
        <w:t>cuando haya que dirigir las</w:t>
      </w:r>
      <w:r>
        <w:rPr>
          <w:rStyle w:val="Cuerpodeltexto10pto0"/>
        </w:rPr>
        <w:br/>
        <w:t>operaciones de una campaña entera.</w:t>
      </w:r>
    </w:p>
    <w:p w:rsidR="00154F77" w:rsidRDefault="0002303A">
      <w:pPr>
        <w:pStyle w:val="Cuerpodeltexto0"/>
        <w:shd w:val="clear" w:color="auto" w:fill="auto"/>
        <w:spacing w:before="0"/>
        <w:ind w:left="20" w:right="20" w:firstLine="320"/>
        <w:rPr>
          <w:rStyle w:val="Cuerpodeltexto10pto0"/>
        </w:rPr>
      </w:pPr>
      <w:r>
        <w:rPr>
          <w:rStyle w:val="Cuerpodeltexto10pto0"/>
        </w:rPr>
        <w:t>En las Artes, en las Ciencias, en los asuntos públicos,</w:t>
      </w:r>
      <w:r>
        <w:rPr>
          <w:rStyle w:val="Cuerpodeltexto10pto0"/>
        </w:rPr>
        <w:br/>
        <w:t xml:space="preserve">el </w:t>
      </w:r>
      <w:r>
        <w:rPr>
          <w:rStyle w:val="Cuerpodeltexto10ptoNegritaCursiva"/>
        </w:rPr>
        <w:t>genio</w:t>
      </w:r>
      <w:r>
        <w:rPr>
          <w:rStyle w:val="Cuerpodeltexto10pto0"/>
        </w:rPr>
        <w:t xml:space="preserve"> parece cambiar la naturaleza de las cosas; su ca-</w:t>
      </w:r>
      <w:r>
        <w:rPr>
          <w:rStyle w:val="Cuerpodeltexto10pto0"/>
        </w:rPr>
        <w:br/>
        <w:t>rácter se extiende a todo lo que toca; y como su inteligen-</w:t>
      </w:r>
      <w:r>
        <w:rPr>
          <w:rStyle w:val="Cuerpodeltexto10pto0"/>
        </w:rPr>
        <w:br/>
        <w:t>cia se lanza más allá del pasado y del presente, ilumina el</w:t>
      </w:r>
      <w:r>
        <w:rPr>
          <w:rStyle w:val="Cuerpodeltexto10pto0"/>
        </w:rPr>
        <w:br/>
        <w:t>porvenir; él va más allá de su siglo que sólo puede seguir-</w:t>
      </w:r>
      <w:r>
        <w:rPr>
          <w:rStyle w:val="Cuerpodeltexto10pto0"/>
        </w:rPr>
        <w:br/>
        <w:t>lo, deja muy detrás de sí al espíritu que lo critica con ra-</w:t>
      </w:r>
      <w:r>
        <w:rPr>
          <w:rStyle w:val="Cuerpodeltexto10pto0"/>
        </w:rPr>
        <w:br/>
        <w:t>zón pero que en su marcha regular nunca sale de la uni-</w:t>
      </w:r>
      <w:r>
        <w:rPr>
          <w:rStyle w:val="Cuerpodeltexto10pto0"/>
        </w:rPr>
        <w:br/>
        <w:t>formidad de la naturaleza. (... )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br w:type="page"/>
      </w:r>
    </w:p>
    <w:p w:rsidR="00154F77" w:rsidRDefault="00154F77">
      <w:pPr>
        <w:pStyle w:val="Cuerpodeltexto0"/>
        <w:shd w:val="clear" w:color="auto" w:fill="auto"/>
        <w:spacing w:before="0"/>
        <w:ind w:left="20" w:right="20" w:firstLine="320"/>
      </w:pPr>
    </w:p>
    <w:p w:rsidR="00154F77" w:rsidRDefault="00154F77">
      <w:pPr>
        <w:pStyle w:val="Cuerpodeltexto0"/>
        <w:shd w:val="clear" w:color="auto" w:fill="auto"/>
        <w:spacing w:before="0"/>
        <w:ind w:left="20" w:right="20" w:firstLine="320"/>
        <w:sectPr w:rsidR="00154F77">
          <w:footerReference w:type="even" r:id="rId30"/>
          <w:footerReference w:type="default" r:id="rId31"/>
          <w:pgSz w:w="8391" w:h="11909"/>
          <w:pgMar w:top="957" w:right="1368" w:bottom="1394" w:left="1382" w:header="0" w:footer="3" w:gutter="0"/>
          <w:cols w:space="720"/>
          <w:noEndnote/>
          <w:docGrid w:linePitch="360"/>
        </w:sectPr>
      </w:pPr>
    </w:p>
    <w:p w:rsidR="00EB345F" w:rsidRDefault="0002303A">
      <w:pPr>
        <w:pStyle w:val="Ttulo40"/>
        <w:keepNext/>
        <w:keepLines/>
        <w:shd w:val="clear" w:color="auto" w:fill="auto"/>
        <w:spacing w:after="218" w:line="240" w:lineRule="exact"/>
        <w:ind w:right="20"/>
      </w:pPr>
      <w:bookmarkStart w:id="14" w:name="bookmark14"/>
      <w:r>
        <w:rPr>
          <w:rStyle w:val="Ttulo41"/>
          <w:b/>
          <w:bCs/>
        </w:rPr>
        <w:lastRenderedPageBreak/>
        <w:t>REFUTACION DE HELVECIO</w:t>
      </w:r>
      <w:bookmarkEnd w:id="14"/>
    </w:p>
    <w:p w:rsidR="00EB345F" w:rsidRDefault="0002303A">
      <w:pPr>
        <w:pStyle w:val="Cuerpodeltexto30"/>
        <w:shd w:val="clear" w:color="auto" w:fill="auto"/>
        <w:spacing w:before="0" w:after="778" w:line="160" w:lineRule="exact"/>
        <w:ind w:right="20"/>
        <w:jc w:val="right"/>
      </w:pPr>
      <w:r>
        <w:rPr>
          <w:rStyle w:val="Cuerpodeltexto38ptoEspaciado0pto"/>
          <w:b/>
          <w:bCs/>
          <w:lang w:val="fr-FR"/>
        </w:rPr>
        <w:t xml:space="preserve">De </w:t>
      </w:r>
      <w:r>
        <w:rPr>
          <w:rStyle w:val="Cuerpodeltexto38ptoVersalesEspaciado0pto"/>
          <w:b/>
          <w:bCs/>
          <w:lang w:val="fr-FR"/>
        </w:rPr>
        <w:t>Diderot</w:t>
      </w:r>
    </w:p>
    <w:p w:rsidR="00EB345F" w:rsidRDefault="0002303A">
      <w:pPr>
        <w:pStyle w:val="Cuerpodeltexto0"/>
        <w:shd w:val="clear" w:color="auto" w:fill="auto"/>
        <w:spacing w:before="0" w:line="254" w:lineRule="exact"/>
        <w:ind w:left="20" w:right="20"/>
      </w:pPr>
      <w:r w:rsidRPr="00154F77">
        <w:rPr>
          <w:rStyle w:val="Cuerpodeltexto10pto0"/>
          <w:b/>
        </w:rPr>
        <w:t>Página 8</w:t>
      </w:r>
      <w:r>
        <w:rPr>
          <w:rStyle w:val="Cuerpodeltexto10pto0"/>
        </w:rPr>
        <w:t xml:space="preserve"> (2). </w:t>
      </w:r>
      <w:proofErr w:type="gramStart"/>
      <w:r>
        <w:rPr>
          <w:rStyle w:val="Cuerpodeltexto10pto0"/>
        </w:rPr>
        <w:t>«¿</w:t>
      </w:r>
      <w:proofErr w:type="gramEnd"/>
      <w:r>
        <w:rPr>
          <w:rStyle w:val="Cuerpodeltexto10pto0"/>
        </w:rPr>
        <w:t>Qué hace un maestro? ¿Qué desea? Recor-</w:t>
      </w:r>
      <w:r>
        <w:rPr>
          <w:rStyle w:val="Cuerpodeltexto10pto0"/>
        </w:rPr>
        <w:br/>
        <w:t>tar las alas del genio. »</w:t>
      </w:r>
    </w:p>
    <w:p w:rsidR="00EB345F" w:rsidRDefault="0002303A">
      <w:pPr>
        <w:pStyle w:val="Cuerpodeltexto0"/>
        <w:shd w:val="clear" w:color="auto" w:fill="auto"/>
        <w:spacing w:before="0" w:line="254" w:lineRule="exact"/>
        <w:ind w:left="20" w:firstLine="320"/>
      </w:pPr>
      <w:r>
        <w:rPr>
          <w:rStyle w:val="Cuerpodeltexto10pto0"/>
        </w:rPr>
        <w:t>Entonces, el genio es anterior a la educación.</w:t>
      </w:r>
    </w:p>
    <w:p w:rsidR="00EB345F" w:rsidRDefault="0002303A">
      <w:pPr>
        <w:pStyle w:val="Cuerpodeltexto0"/>
        <w:shd w:val="clear" w:color="auto" w:fill="auto"/>
        <w:spacing w:before="0" w:line="254" w:lineRule="exact"/>
        <w:ind w:left="20" w:right="20" w:firstLine="320"/>
      </w:pPr>
      <w:r>
        <w:rPr>
          <w:rStyle w:val="Cuerpodeltexto10pto0"/>
        </w:rPr>
        <w:t>«Los Antiguos conservarán sobre los Modernos, tanto</w:t>
      </w:r>
      <w:r>
        <w:rPr>
          <w:rStyle w:val="Cuerpodeltexto10pto0"/>
        </w:rPr>
        <w:br/>
        <w:t>en moral como en política y en legislación, una superiori-</w:t>
      </w:r>
      <w:r>
        <w:rPr>
          <w:rStyle w:val="Cuerpodeltexto10pto0"/>
        </w:rPr>
        <w:br/>
        <w:t>dad que deberán no a la constitución física, sino a la edu-</w:t>
      </w:r>
      <w:r>
        <w:rPr>
          <w:rStyle w:val="Cuerpodeltexto10pto0"/>
        </w:rPr>
        <w:br/>
        <w:t>cación. »</w:t>
      </w:r>
    </w:p>
    <w:p w:rsidR="00EB345F" w:rsidRDefault="0002303A">
      <w:pPr>
        <w:pStyle w:val="Cuerpodeltexto0"/>
        <w:shd w:val="clear" w:color="auto" w:fill="auto"/>
        <w:spacing w:before="0" w:line="254" w:lineRule="exact"/>
        <w:ind w:left="20" w:right="20" w:firstLine="320"/>
      </w:pPr>
      <w:r>
        <w:rPr>
          <w:rStyle w:val="Cuerpodeltexto10pto0"/>
        </w:rPr>
        <w:t>¿Y eso qué prueba? —Que una nación difiere poco de</w:t>
      </w:r>
      <w:r>
        <w:rPr>
          <w:rStyle w:val="Cuerpodeltexto10pto0"/>
        </w:rPr>
        <w:br/>
        <w:t xml:space="preserve">otra nación. </w:t>
      </w:r>
      <w:proofErr w:type="gramStart"/>
      <w:r>
        <w:rPr>
          <w:rStyle w:val="Cuerpodeltexto10pto0"/>
        </w:rPr>
        <w:t>—¿</w:t>
      </w:r>
      <w:proofErr w:type="gramEnd"/>
      <w:r>
        <w:rPr>
          <w:rStyle w:val="Cuerpodeltexto10pto0"/>
        </w:rPr>
        <w:t xml:space="preserve">Quién os lo niega? </w:t>
      </w:r>
      <w:proofErr w:type="gramStart"/>
      <w:r>
        <w:rPr>
          <w:rStyle w:val="Cuerpodeltexto10pto0"/>
        </w:rPr>
        <w:t>—¿</w:t>
      </w:r>
      <w:proofErr w:type="gramEnd"/>
      <w:r>
        <w:rPr>
          <w:rStyle w:val="Cuerpodeltexto10pto0"/>
        </w:rPr>
        <w:t>Que los franceses,</w:t>
      </w:r>
      <w:r>
        <w:rPr>
          <w:rStyle w:val="Cuerpodeltexto10pto0"/>
        </w:rPr>
        <w:br/>
        <w:t>educados como los romanos, tendrían también su César,</w:t>
      </w:r>
      <w:r>
        <w:rPr>
          <w:rStyle w:val="Cuerpodeltexto10pto0"/>
        </w:rPr>
        <w:br/>
        <w:t xml:space="preserve">su Escipión, su Pompeyo, su Cicerón? </w:t>
      </w:r>
      <w:proofErr w:type="gramStart"/>
      <w:r>
        <w:rPr>
          <w:rStyle w:val="Cuerpodeltexto10pto0"/>
        </w:rPr>
        <w:t>—¿</w:t>
      </w:r>
      <w:proofErr w:type="gramEnd"/>
      <w:r>
        <w:rPr>
          <w:rStyle w:val="Cuerpodeltexto10pto0"/>
        </w:rPr>
        <w:t xml:space="preserve">Por qué no? </w:t>
      </w:r>
      <w:proofErr w:type="gramStart"/>
      <w:r>
        <w:rPr>
          <w:rStyle w:val="Cuerpodeltexto10pto0"/>
        </w:rPr>
        <w:t>¡</w:t>
      </w:r>
      <w:proofErr w:type="gramEnd"/>
      <w:r>
        <w:rPr>
          <w:rStyle w:val="Cuerpodeltexto10pto0"/>
        </w:rPr>
        <w:t>En-</w:t>
      </w:r>
      <w:r>
        <w:rPr>
          <w:rStyle w:val="Cuerpodeltexto10pto0"/>
        </w:rPr>
        <w:br/>
        <w:t>tonces, en cualquier nación, la buena educación haría un</w:t>
      </w:r>
      <w:r>
        <w:rPr>
          <w:rStyle w:val="Cuerpodeltexto10pto0"/>
        </w:rPr>
        <w:br/>
        <w:t>gran hombre, un Aníbal, un Alejandro, un Aquiles. de un</w:t>
      </w:r>
      <w:r>
        <w:rPr>
          <w:rStyle w:val="Cuerpodeltexto10pto0"/>
        </w:rPr>
        <w:br/>
        <w:t>Tersites, de un individuo cualquiera</w:t>
      </w:r>
      <w:proofErr w:type="gramStart"/>
      <w:r>
        <w:rPr>
          <w:rStyle w:val="Cuerpodeltexto10pto0"/>
        </w:rPr>
        <w:t>!</w:t>
      </w:r>
      <w:proofErr w:type="gramEnd"/>
      <w:r>
        <w:rPr>
          <w:rStyle w:val="Cuerpodeltexto10pto0"/>
        </w:rPr>
        <w:t xml:space="preserve"> Convenced de eso a</w:t>
      </w:r>
      <w:r>
        <w:rPr>
          <w:rStyle w:val="Cuerpodeltexto10pto0"/>
        </w:rPr>
        <w:br/>
        <w:t>quien queráis, pero a mí no.</w:t>
      </w:r>
    </w:p>
    <w:p w:rsidR="00EB345F" w:rsidRDefault="0002303A">
      <w:pPr>
        <w:pStyle w:val="Cuerpodeltexto0"/>
        <w:shd w:val="clear" w:color="auto" w:fill="auto"/>
        <w:spacing w:before="0" w:line="254" w:lineRule="exact"/>
        <w:ind w:left="20" w:right="20" w:firstLine="320"/>
      </w:pPr>
      <w:r>
        <w:rPr>
          <w:rStyle w:val="Cuerpodeltexto10pto0"/>
        </w:rPr>
        <w:t>¿Por qué esos nombres ilustres son tan raros incluso</w:t>
      </w:r>
      <w:r>
        <w:rPr>
          <w:rStyle w:val="Cuerpodeltexto10pto0"/>
        </w:rPr>
        <w:br/>
        <w:t>en esas naciones en que todos los ciudadanos recibían la</w:t>
      </w:r>
      <w:r>
        <w:rPr>
          <w:rStyle w:val="Cuerpodeltexto10pto0"/>
        </w:rPr>
        <w:br/>
        <w:t>educación que preconizáis?</w:t>
      </w:r>
    </w:p>
    <w:p w:rsidR="00EB345F" w:rsidRDefault="0002303A">
      <w:pPr>
        <w:pStyle w:val="Cuerpodeltexto0"/>
        <w:shd w:val="clear" w:color="auto" w:fill="auto"/>
        <w:spacing w:before="0" w:after="346" w:line="254" w:lineRule="exact"/>
        <w:ind w:left="20" w:right="20" w:firstLine="320"/>
      </w:pPr>
      <w:r>
        <w:rPr>
          <w:rStyle w:val="Cuerpodeltexto10pto0"/>
        </w:rPr>
        <w:t>Señor Helvecio, una pequeña pregunta: Acaban de na-</w:t>
      </w:r>
      <w:r>
        <w:rPr>
          <w:rStyle w:val="Cuerpodeltexto10pto0"/>
        </w:rPr>
        <w:br/>
        <w:t>cer quinientos niños. Os los van a dejar para que los edu-</w:t>
      </w:r>
      <w:r>
        <w:rPr>
          <w:rStyle w:val="Cuerpodeltexto10pto0"/>
        </w:rPr>
        <w:br/>
        <w:t>quéis según vuestro criterio. Decidme. ¿Cuántos genios</w:t>
      </w:r>
      <w:r>
        <w:rPr>
          <w:rStyle w:val="Cuerpodeltexto10pto0"/>
        </w:rPr>
        <w:br/>
        <w:t>nos devolveréis? ¿Por qué no quinientos? Examinad bien</w:t>
      </w:r>
      <w:r>
        <w:rPr>
          <w:rStyle w:val="Cuerpodeltexto10pto0"/>
        </w:rPr>
        <w:br/>
        <w:t>vuestras respuestas y encontraréis que en última instancia</w:t>
      </w:r>
      <w:r>
        <w:rPr>
          <w:rStyle w:val="Cuerpodeltexto10pto0"/>
        </w:rPr>
        <w:br/>
        <w:t>se resolverán en la diferencia de constitución física, fuente</w:t>
      </w:r>
      <w:r>
        <w:rPr>
          <w:rStyle w:val="Cuerpodeltexto10pto0"/>
        </w:rPr>
        <w:br/>
        <w:t>primitiva de la pereza, de la liviandad de carácter, de la</w:t>
      </w:r>
      <w:r>
        <w:rPr>
          <w:rStyle w:val="Cuerpodeltexto10pto0"/>
        </w:rPr>
        <w:br/>
        <w:t>obcecación y de otros vicios y pasiones.</w:t>
      </w:r>
    </w:p>
    <w:p w:rsidR="00EB345F" w:rsidRDefault="0002303A">
      <w:pPr>
        <w:pStyle w:val="Cuerpodeltexto50"/>
        <w:numPr>
          <w:ilvl w:val="0"/>
          <w:numId w:val="8"/>
        </w:numPr>
        <w:shd w:val="clear" w:color="auto" w:fill="auto"/>
        <w:tabs>
          <w:tab w:val="left" w:pos="596"/>
        </w:tabs>
        <w:spacing w:before="0"/>
        <w:ind w:left="20" w:right="20" w:firstLine="320"/>
        <w:jc w:val="both"/>
      </w:pPr>
      <w:r>
        <w:rPr>
          <w:rStyle w:val="Cuerpodeltexto53"/>
        </w:rPr>
        <w:t xml:space="preserve">Este número de página corresponde al libro </w:t>
      </w:r>
      <w:r>
        <w:rPr>
          <w:rStyle w:val="Cuerpodeltexto585ptoNegritaCursiva0"/>
        </w:rPr>
        <w:t>Sobre el hombre,</w:t>
      </w:r>
      <w:r>
        <w:rPr>
          <w:rStyle w:val="Cuerpodeltexto585ptoNegritaCursiva0"/>
        </w:rPr>
        <w:br/>
      </w:r>
      <w:r>
        <w:rPr>
          <w:rStyle w:val="Cuerpodeltexto53"/>
        </w:rPr>
        <w:t>de Helvecio, comentado por Diderot. Las frases entrecomilladas son</w:t>
      </w:r>
      <w:r>
        <w:rPr>
          <w:rStyle w:val="Cuerpodeltexto53"/>
        </w:rPr>
        <w:br/>
        <w:t>de Helvecio, les siguen las observaciones críticas de Diderot (N. de</w:t>
      </w:r>
      <w:r>
        <w:rPr>
          <w:rStyle w:val="Cuerpodeltexto53"/>
        </w:rPr>
        <w:br/>
        <w:t>la T</w:t>
      </w:r>
      <w:proofErr w:type="gramStart"/>
      <w:r>
        <w:rPr>
          <w:rStyle w:val="Cuerpodeltexto53"/>
        </w:rPr>
        <w:t>. )</w:t>
      </w:r>
      <w:proofErr w:type="gramEnd"/>
      <w:r>
        <w:rPr>
          <w:rStyle w:val="Cuerpodeltexto53"/>
        </w:rPr>
        <w:t>.</w:t>
      </w:r>
      <w:r>
        <w:br w:type="page"/>
      </w:r>
    </w:p>
    <w:p w:rsidR="00EB345F" w:rsidRDefault="0002303A">
      <w:pPr>
        <w:pStyle w:val="Cuerpodeltexto0"/>
        <w:shd w:val="clear" w:color="auto" w:fill="auto"/>
        <w:spacing w:before="0" w:line="278" w:lineRule="exact"/>
        <w:ind w:left="20" w:right="20"/>
      </w:pPr>
      <w:r>
        <w:rPr>
          <w:rStyle w:val="CuerpodeltextoNegrita"/>
        </w:rPr>
        <w:lastRenderedPageBreak/>
        <w:t xml:space="preserve">Página 66. </w:t>
      </w:r>
      <w:proofErr w:type="gramStart"/>
      <w:r>
        <w:rPr>
          <w:rStyle w:val="Cuerpodeltexto10pto0"/>
        </w:rPr>
        <w:t>«¡</w:t>
      </w:r>
      <w:proofErr w:type="gramEnd"/>
      <w:r>
        <w:rPr>
          <w:rStyle w:val="Cuerpodeltexto10pto0"/>
        </w:rPr>
        <w:t>Cuántos genios son producidos por casuali-</w:t>
      </w:r>
      <w:r>
        <w:rPr>
          <w:rStyle w:val="Cuerpodeltexto10pto0"/>
        </w:rPr>
        <w:br/>
        <w:t>dad! »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 w:firstLine="300"/>
      </w:pPr>
      <w:r>
        <w:rPr>
          <w:rStyle w:val="Cuerpodeltexto10pto0"/>
        </w:rPr>
        <w:t>Los genios me parece que son más bien contados; y los</w:t>
      </w:r>
      <w:r>
        <w:rPr>
          <w:rStyle w:val="Cuerpodeltexto10pto0"/>
        </w:rPr>
        <w:br/>
        <w:t>acontecimientos casuales estériles innumerables. Porque</w:t>
      </w:r>
      <w:r>
        <w:rPr>
          <w:rStyle w:val="Cuerpodeltexto10pto0"/>
        </w:rPr>
        <w:br/>
        <w:t>estos accidentes no producen nada; como el pico del obre-</w:t>
      </w:r>
      <w:r>
        <w:rPr>
          <w:rStyle w:val="Cuerpodeltexto10pto0"/>
        </w:rPr>
        <w:br/>
        <w:t>ro que excava las minas de Golconda no produce el dia-</w:t>
      </w:r>
      <w:r>
        <w:rPr>
          <w:rStyle w:val="Cuerpodeltexto10pto0"/>
        </w:rPr>
        <w:br/>
        <w:t>mante que saca a la luz.</w:t>
      </w:r>
    </w:p>
    <w:p w:rsidR="00EB345F" w:rsidRDefault="0002303A">
      <w:pPr>
        <w:pStyle w:val="Cuerpodeltexto0"/>
        <w:shd w:val="clear" w:color="auto" w:fill="auto"/>
        <w:spacing w:before="0" w:after="244" w:line="250" w:lineRule="exact"/>
        <w:ind w:left="20" w:right="20" w:firstLine="300"/>
      </w:pPr>
      <w:r>
        <w:rPr>
          <w:rStyle w:val="Cuerpodeltexto10pto0"/>
        </w:rPr>
        <w:t>Seas quien seas, genio o estúpido, hombre de bien o</w:t>
      </w:r>
      <w:r>
        <w:rPr>
          <w:rStyle w:val="Cuerpodeltexto10pto0"/>
        </w:rPr>
        <w:br/>
        <w:t>malvado, retrocede lo más que puedas en la historia de tu</w:t>
      </w:r>
      <w:r>
        <w:rPr>
          <w:rStyle w:val="Cuerpodeltexto10pto0"/>
        </w:rPr>
        <w:br/>
        <w:t>vida y encontrarás siempre en el origen de los aconteci-</w:t>
      </w:r>
      <w:r>
        <w:rPr>
          <w:rStyle w:val="Cuerpodeltexto10pto0"/>
        </w:rPr>
        <w:br/>
        <w:t>mientos que te han llevado a la felicidad o a la desgracia,</w:t>
      </w:r>
      <w:r>
        <w:rPr>
          <w:rStyle w:val="Cuerpodeltexto10pto0"/>
        </w:rPr>
        <w:br/>
        <w:t>al conocimiento o a la ignorancia, alguna circunstancia frí-</w:t>
      </w:r>
      <w:r>
        <w:rPr>
          <w:rStyle w:val="Cuerpodeltexto10pto0"/>
        </w:rPr>
        <w:br/>
        <w:t>vola a la que achacarás tu destino. Pero si eres tonto, es-</w:t>
      </w:r>
      <w:r>
        <w:rPr>
          <w:rStyle w:val="Cuerpodeltexto10pto0"/>
        </w:rPr>
        <w:br/>
        <w:t>tad bien seguro de que, abstracción hecha de esta circuns-</w:t>
      </w:r>
      <w:r>
        <w:rPr>
          <w:rStyle w:val="Cuerpodeltexto10pto0"/>
        </w:rPr>
        <w:br/>
        <w:t>tancia, habrías llegado al desprecio por otro camino; si</w:t>
      </w:r>
      <w:r>
        <w:rPr>
          <w:rStyle w:val="Cuerpodeltexto10pto0"/>
        </w:rPr>
        <w:br/>
        <w:t>eres malvado, no dudes de que, abstracción hecha de este</w:t>
      </w:r>
      <w:r>
        <w:rPr>
          <w:rStyle w:val="Cuerpodeltexto10pto0"/>
        </w:rPr>
        <w:br/>
        <w:t>incidente que maldices, habrías caído en la desdicha por</w:t>
      </w:r>
      <w:r>
        <w:rPr>
          <w:rStyle w:val="Cuerpodeltexto10pto0"/>
        </w:rPr>
        <w:br/>
        <w:t>algún otro lado. Pero si eres un genio, no te conoces si</w:t>
      </w:r>
      <w:r>
        <w:rPr>
          <w:rStyle w:val="Cuerpodeltexto10pto0"/>
        </w:rPr>
        <w:br/>
        <w:t>piensas que es el azar el que te hizo; todo su mérito es ha-</w:t>
      </w:r>
      <w:r>
        <w:rPr>
          <w:rStyle w:val="Cuerpodeltexto10pto0"/>
        </w:rPr>
        <w:br/>
        <w:t>berte mostrado; ha corrido la cortina que ocultaba la obra</w:t>
      </w:r>
      <w:r>
        <w:rPr>
          <w:rStyle w:val="Cuerpodeltexto10pto0"/>
        </w:rPr>
        <w:br/>
        <w:t>maestra de la naturaleza a ti mismo y a los demás. Al ge-</w:t>
      </w:r>
      <w:r>
        <w:rPr>
          <w:rStyle w:val="Cuerpodeltexto10pto0"/>
        </w:rPr>
        <w:br/>
        <w:t>nio y a la estupidez, al vicio y a la virtud sólo les falta el</w:t>
      </w:r>
      <w:r>
        <w:rPr>
          <w:rStyle w:val="Cuerpodeltexto10pto0"/>
        </w:rPr>
        <w:br/>
        <w:t>tiempo para obtener su verdadera posibilidad.</w:t>
      </w:r>
    </w:p>
    <w:p w:rsidR="00EB345F" w:rsidRDefault="0002303A">
      <w:pPr>
        <w:pStyle w:val="Cuerpodeltexto0"/>
        <w:shd w:val="clear" w:color="auto" w:fill="auto"/>
        <w:spacing w:before="0" w:after="292"/>
        <w:ind w:left="20" w:right="20" w:firstLine="300"/>
      </w:pPr>
      <w:r>
        <w:rPr>
          <w:rStyle w:val="Cuerpodeltexto10pto0"/>
        </w:rPr>
        <w:t>«No se nace con tal o cual genio particular. » —Esta</w:t>
      </w:r>
      <w:r>
        <w:rPr>
          <w:rStyle w:val="Cuerpodeltexto10pto0"/>
        </w:rPr>
        <w:br/>
        <w:t>verdad es muy nueva, si es una verdad; ya que se ha pen-</w:t>
      </w:r>
      <w:r>
        <w:rPr>
          <w:rStyle w:val="Cuerpodeltexto10pto0"/>
        </w:rPr>
        <w:br/>
        <w:t>sado y dicho hasta el presente que el genio era un don</w:t>
      </w:r>
      <w:r>
        <w:rPr>
          <w:rStyle w:val="Cuerpodeltexto10pto0"/>
        </w:rPr>
        <w:br/>
        <w:t>particular de la naturaleza que arrastraba al hombre a tal</w:t>
      </w:r>
      <w:r>
        <w:rPr>
          <w:rStyle w:val="Cuerpodeltexto10pto0"/>
        </w:rPr>
        <w:br/>
        <w:t>o cual función que se cumplía mediocremente o mal sin él,</w:t>
      </w:r>
      <w:r>
        <w:rPr>
          <w:rStyle w:val="Cuerpodeltexto10pto0"/>
        </w:rPr>
        <w:br/>
      </w:r>
      <w:r>
        <w:rPr>
          <w:rStyle w:val="Cuerpodeltexto10ptoNegritaCursiva"/>
        </w:rPr>
        <w:t>Invita Minerva</w:t>
      </w:r>
      <w:r>
        <w:rPr>
          <w:rStyle w:val="Cuerpodeltexto10pto0"/>
        </w:rPr>
        <w:t xml:space="preserve"> (3). Desgraciadamente, las escuelas están</w:t>
      </w:r>
      <w:r>
        <w:rPr>
          <w:rStyle w:val="Cuerpodeltexto10pto0"/>
        </w:rPr>
        <w:br/>
        <w:t>llenas de niños ansiosos de gloria, estudiosos y aplicados</w:t>
      </w:r>
      <w:r>
        <w:rPr>
          <w:rStyle w:val="Cuerpodeltexto10pto0"/>
        </w:rPr>
        <w:br/>
        <w:t>que no progresan por más que se esfuerzan, se atormen-</w:t>
      </w:r>
      <w:r>
        <w:rPr>
          <w:rStyle w:val="Cuerpodeltexto10pto0"/>
        </w:rPr>
        <w:br/>
        <w:t>tan y lloran a veces por la escasez de sus avances. Mien-</w:t>
      </w:r>
      <w:r>
        <w:rPr>
          <w:rStyle w:val="Cuerpodeltexto10pto0"/>
        </w:rPr>
        <w:br/>
        <w:t>tras que otros, junto a ellos, poco serios, inconstantes, dis-</w:t>
      </w:r>
      <w:r>
        <w:rPr>
          <w:rStyle w:val="Cuerpodeltexto10pto0"/>
        </w:rPr>
        <w:br/>
        <w:t>traídos, libertinos, perezosos, destacan disfrutando. No</w:t>
      </w:r>
      <w:r>
        <w:rPr>
          <w:rStyle w:val="Cuerpodeltexto10pto0"/>
        </w:rPr>
        <w:br/>
        <w:t>me olvidaré de ti, pobre Garnier: tus padres eran indigen-</w:t>
      </w:r>
    </w:p>
    <w:p w:rsidR="00EB345F" w:rsidRDefault="0002303A">
      <w:pPr>
        <w:pStyle w:val="Cuerpodeltexto50"/>
        <w:numPr>
          <w:ilvl w:val="0"/>
          <w:numId w:val="8"/>
        </w:numPr>
        <w:shd w:val="clear" w:color="auto" w:fill="auto"/>
        <w:tabs>
          <w:tab w:val="left" w:pos="618"/>
        </w:tabs>
        <w:spacing w:before="0" w:line="180" w:lineRule="exact"/>
        <w:ind w:left="20" w:firstLine="300"/>
        <w:jc w:val="both"/>
      </w:pPr>
      <w:r>
        <w:rPr>
          <w:rStyle w:val="Cuerpodeltexto53"/>
        </w:rPr>
        <w:t xml:space="preserve">A pesar de Minerva, </w:t>
      </w:r>
      <w:r>
        <w:rPr>
          <w:rStyle w:val="Cuerpodeltexto565ptoVersales1"/>
        </w:rPr>
        <w:t xml:space="preserve">Horacio: </w:t>
      </w:r>
      <w:r>
        <w:rPr>
          <w:rStyle w:val="Cuerpodeltexto585ptoNegritaCursiva0"/>
        </w:rPr>
        <w:t>Arte poética,</w:t>
      </w:r>
      <w:r>
        <w:rPr>
          <w:rStyle w:val="Cuerpodeltexto53"/>
        </w:rPr>
        <w:t xml:space="preserve"> v. 385.</w:t>
      </w:r>
      <w:r>
        <w:br w:type="page"/>
      </w:r>
    </w:p>
    <w:p w:rsidR="00EB345F" w:rsidRDefault="0002303A">
      <w:pPr>
        <w:pStyle w:val="Cuerpodeltexto0"/>
        <w:shd w:val="clear" w:color="auto" w:fill="auto"/>
        <w:spacing w:before="0" w:after="184" w:line="250" w:lineRule="exact"/>
        <w:ind w:left="40" w:right="20"/>
      </w:pPr>
      <w:r>
        <w:rPr>
          <w:rStyle w:val="Cuerpodeltexto10pto0"/>
        </w:rPr>
        <w:lastRenderedPageBreak/>
        <w:t>tes, tú te hacías encerrar en las iglesias de la ciudad, baja-</w:t>
      </w:r>
      <w:r>
        <w:rPr>
          <w:rStyle w:val="Cuerpodeltexto10pto0"/>
        </w:rPr>
        <w:br/>
        <w:t>bas la lámpara que alumbraba el altar, la santa mesa te</w:t>
      </w:r>
      <w:r>
        <w:rPr>
          <w:rStyle w:val="Cuerpodeltexto10pto0"/>
        </w:rPr>
        <w:br/>
        <w:t>servía de pupitre, desgastabas tus ojos y tu salud durante</w:t>
      </w:r>
      <w:r>
        <w:rPr>
          <w:rStyle w:val="Cuerpodeltexto10pto0"/>
        </w:rPr>
        <w:br/>
        <w:t>toda la noche; sin embargo, yo dormía profundamente y</w:t>
      </w:r>
      <w:r>
        <w:rPr>
          <w:rStyle w:val="Cuerpodeltexto10pto0"/>
        </w:rPr>
        <w:br/>
        <w:t>tú nunca me quitaste el lugar de honor ni a mí ni a otros</w:t>
      </w:r>
      <w:r>
        <w:rPr>
          <w:rStyle w:val="Cuerpodeltexto10pto0"/>
        </w:rPr>
        <w:br/>
        <w:t>tres o cuatro. Si Helvecio hubiera ejercido la desdichada</w:t>
      </w:r>
      <w:r>
        <w:rPr>
          <w:rStyle w:val="Cuerpodeltexto10pto0"/>
        </w:rPr>
        <w:br/>
        <w:t>profesión de maestro de una cincuentena de alumnos ha-</w:t>
      </w:r>
      <w:r>
        <w:rPr>
          <w:rStyle w:val="Cuerpodeltexto10pto0"/>
        </w:rPr>
        <w:br/>
        <w:t>bría sentido pronto lo pretencioso de su sistema. No hay</w:t>
      </w:r>
      <w:r>
        <w:rPr>
          <w:rStyle w:val="Cuerpodeltexto10pto0"/>
        </w:rPr>
        <w:br/>
        <w:t>un solo profesor en nuestros colegios a quien sus ideas in-</w:t>
      </w:r>
      <w:r>
        <w:rPr>
          <w:rStyle w:val="Cuerpodeltexto10pto0"/>
        </w:rPr>
        <w:br/>
        <w:t>geniosas no le hagan encogerse de hombros de lástima.</w:t>
      </w:r>
    </w:p>
    <w:p w:rsidR="00EB345F" w:rsidRDefault="0002303A">
      <w:pPr>
        <w:pStyle w:val="Cuerpodeltexto0"/>
        <w:shd w:val="clear" w:color="auto" w:fill="auto"/>
        <w:spacing w:before="0" w:after="184"/>
        <w:ind w:left="40" w:right="20" w:firstLine="320"/>
      </w:pPr>
      <w:r>
        <w:rPr>
          <w:rStyle w:val="Cuerpodeltexto10pto0"/>
        </w:rPr>
        <w:t>«La atención puede aplicarse igualmente a todo. » —No,</w:t>
      </w:r>
      <w:r>
        <w:rPr>
          <w:rStyle w:val="Cuerpodeltexto10pto0"/>
        </w:rPr>
        <w:br/>
        <w:t>señor, no. Os equivocáis. Nadie ha dejado de sentir esa re-</w:t>
      </w:r>
      <w:r>
        <w:rPr>
          <w:rStyle w:val="Cuerpodeltexto10pto0"/>
        </w:rPr>
        <w:br/>
        <w:t>pugnancia que con justicia llamamos natural, porque está</w:t>
      </w:r>
      <w:r>
        <w:rPr>
          <w:rStyle w:val="Cuerpodeltexto10pto0"/>
        </w:rPr>
        <w:br/>
        <w:t>fundada en un defecto de aptitud que nos vemos forzados</w:t>
      </w:r>
      <w:r>
        <w:rPr>
          <w:rStyle w:val="Cuerpodeltexto10pto0"/>
        </w:rPr>
        <w:br/>
        <w:t>a confesar por la violencia de los esfuerzos y su poco éxito;</w:t>
      </w:r>
      <w:r>
        <w:rPr>
          <w:rStyle w:val="Cuerpodeltexto10pto0"/>
        </w:rPr>
        <w:br/>
        <w:t>pobre de vos si no la conocéis: igualmente apto para todo,</w:t>
      </w:r>
      <w:r>
        <w:rPr>
          <w:rStyle w:val="Cuerpodeltexto10pto0"/>
        </w:rPr>
        <w:br/>
        <w:t>no seríais verdaderamente apto para nada. El galgo de pa-</w:t>
      </w:r>
      <w:r>
        <w:rPr>
          <w:rStyle w:val="Cuerpodeltexto10pto0"/>
        </w:rPr>
        <w:br/>
        <w:t>tas largas y cuerpo estilizado está hecho para seguir a la</w:t>
      </w:r>
      <w:r>
        <w:rPr>
          <w:rStyle w:val="Cuerpodeltexto10pto0"/>
        </w:rPr>
        <w:br/>
        <w:t>liebre en su carrera, jamás le haréis ventear; el perro ras-</w:t>
      </w:r>
      <w:r>
        <w:rPr>
          <w:rStyle w:val="Cuerpodeltexto10pto0"/>
        </w:rPr>
        <w:br/>
        <w:t>trero, de grueso hocico, para ojear la llanura, el hocico al</w:t>
      </w:r>
      <w:r>
        <w:rPr>
          <w:rStyle w:val="Cuerpodeltexto10pto0"/>
        </w:rPr>
        <w:br/>
        <w:t>viento o abajo; el braco de pelo corto y tupido, para atra-</w:t>
      </w:r>
      <w:r>
        <w:rPr>
          <w:rStyle w:val="Cuerpodeltexto10pto0"/>
        </w:rPr>
        <w:br/>
        <w:t>vesar la espesura de los setos y desafiar las puntas de los</w:t>
      </w:r>
      <w:r>
        <w:rPr>
          <w:rStyle w:val="Cuerpodeltexto10pto0"/>
        </w:rPr>
        <w:br/>
        <w:t>espinos; el perro de aguas para lanzarse al río; y si os pro-</w:t>
      </w:r>
      <w:r>
        <w:rPr>
          <w:rStyle w:val="Cuerpodeltexto10pto0"/>
        </w:rPr>
        <w:br/>
        <w:t>ponéis desviar su conducta, emplearéis en ello mucho</w:t>
      </w:r>
      <w:r>
        <w:rPr>
          <w:rStyle w:val="Cuerpodeltexto10pto0"/>
        </w:rPr>
        <w:br/>
        <w:t>tiempo y correas, gritaréis y haréis chillar mucho a esos</w:t>
      </w:r>
      <w:r>
        <w:rPr>
          <w:rStyle w:val="Cuerpodeltexto10pto0"/>
        </w:rPr>
        <w:br/>
        <w:t>animales y no obtendréis sino malos perros. El hombre es</w:t>
      </w:r>
      <w:r>
        <w:rPr>
          <w:rStyle w:val="Cuerpodeltexto10pto0"/>
        </w:rPr>
        <w:br/>
        <w:t>una especie animal; su razón es sólo un instinto perfecti-</w:t>
      </w:r>
      <w:r>
        <w:rPr>
          <w:rStyle w:val="Cuerpodeltexto10pto0"/>
        </w:rPr>
        <w:br/>
        <w:t>ble y perfeccionado y en la carrera de las ciencias y las ar-</w:t>
      </w:r>
      <w:r>
        <w:rPr>
          <w:rStyle w:val="Cuerpodeltexto10pto0"/>
        </w:rPr>
        <w:br/>
        <w:t>tes hay tantos instintos diversos como perros en una jau-</w:t>
      </w:r>
      <w:r>
        <w:rPr>
          <w:rStyle w:val="Cuerpodeltexto10pto0"/>
        </w:rPr>
        <w:br/>
        <w:t>ría de caza. (... )</w:t>
      </w:r>
    </w:p>
    <w:p w:rsidR="00EB345F" w:rsidRDefault="0002303A">
      <w:pPr>
        <w:pStyle w:val="Cuerpodeltexto0"/>
        <w:shd w:val="clear" w:color="auto" w:fill="auto"/>
        <w:spacing w:before="0" w:after="165" w:line="240" w:lineRule="exact"/>
        <w:ind w:left="40" w:right="20" w:firstLine="320"/>
        <w:sectPr w:rsidR="00EB345F" w:rsidSect="00154F77">
          <w:footerReference w:type="even" r:id="rId32"/>
          <w:footerReference w:type="default" r:id="rId33"/>
          <w:pgSz w:w="8391" w:h="11909"/>
          <w:pgMar w:top="964" w:right="1337" w:bottom="1382" w:left="1395" w:header="0" w:footer="721" w:gutter="0"/>
          <w:cols w:space="720"/>
          <w:noEndnote/>
          <w:docGrid w:linePitch="360"/>
        </w:sectPr>
      </w:pPr>
      <w:proofErr w:type="gramStart"/>
      <w:r>
        <w:rPr>
          <w:rStyle w:val="Cuerpodeltexto10pto0"/>
        </w:rPr>
        <w:t>«¿</w:t>
      </w:r>
      <w:proofErr w:type="gramEnd"/>
      <w:r>
        <w:rPr>
          <w:rStyle w:val="Cuerpodeltexto10pto0"/>
        </w:rPr>
        <w:t>Por qué los genios son más numerosos bajo buenos</w:t>
      </w:r>
      <w:r>
        <w:rPr>
          <w:rStyle w:val="Cuerpodeltexto10pto0"/>
        </w:rPr>
        <w:br/>
        <w:t>gobiernos? » —Porque los hijos de padres ricos eligen con</w:t>
      </w:r>
      <w:r>
        <w:rPr>
          <w:rStyle w:val="Cuerpodeltexto10pto0"/>
        </w:rPr>
        <w:br/>
        <w:t>más libertad su condición y pueden seguir su gusto natu-</w:t>
      </w:r>
      <w:r>
        <w:rPr>
          <w:rStyle w:val="Cuerpodeltexto10pto0"/>
        </w:rPr>
        <w:br/>
        <w:t>ral: el genio es un germen cuyo desarrollo se acelera con</w:t>
      </w:r>
      <w:r>
        <w:rPr>
          <w:rStyle w:val="Cuerpodeltexto10pto0"/>
        </w:rPr>
        <w:br/>
        <w:t>la beneficencia. La miseria pública, compañera de la tira-</w:t>
      </w:r>
      <w:r>
        <w:rPr>
          <w:rStyle w:val="Cuerpodeltexto10pto0"/>
        </w:rPr>
        <w:br/>
        <w:t>nía, lo ahoga o retrasa. Bajo el despotismo, el genio expe-</w:t>
      </w:r>
      <w:r>
        <w:rPr>
          <w:rStyle w:val="Cuerpodeltexto10pto0"/>
        </w:rPr>
        <w:br/>
      </w:r>
    </w:p>
    <w:p w:rsidR="00EB345F" w:rsidRDefault="0002303A" w:rsidP="00B65EAD">
      <w:pPr>
        <w:pStyle w:val="Cuerpodeltexto0"/>
        <w:shd w:val="clear" w:color="auto" w:fill="auto"/>
        <w:spacing w:before="0" w:after="165" w:line="240" w:lineRule="exact"/>
        <w:ind w:left="40" w:right="20" w:hanging="40"/>
      </w:pPr>
      <w:r>
        <w:rPr>
          <w:rStyle w:val="Cuerpodeltexto10pto0"/>
        </w:rPr>
        <w:lastRenderedPageBreak/>
        <w:t>rimenta quizás más que otros el abatimiento general de</w:t>
      </w:r>
      <w:r>
        <w:rPr>
          <w:rStyle w:val="Cuerpodeltexto10pto0"/>
        </w:rPr>
        <w:br/>
        <w:t>los espíritus. (... )</w:t>
      </w:r>
    </w:p>
    <w:p w:rsidR="00EB345F" w:rsidRDefault="0002303A">
      <w:pPr>
        <w:pStyle w:val="Cuerpodeltexto0"/>
        <w:shd w:val="clear" w:color="auto" w:fill="auto"/>
        <w:spacing w:before="0" w:line="259" w:lineRule="exact"/>
        <w:ind w:right="20" w:firstLine="320"/>
      </w:pPr>
      <w:r>
        <w:rPr>
          <w:rStyle w:val="Cuerpodeltexto10pto0"/>
        </w:rPr>
        <w:t>Dice: «El azar produce los genios». Decid: «Les coloca</w:t>
      </w:r>
      <w:r>
        <w:rPr>
          <w:rStyle w:val="Cuerpodeltexto10pto0"/>
        </w:rPr>
        <w:br/>
        <w:t>en circunstancias favorables».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right="20" w:firstLine="320"/>
      </w:pPr>
      <w:r>
        <w:rPr>
          <w:rStyle w:val="Cuerpodeltexto10pto0"/>
        </w:rPr>
        <w:t>Dice: «No hay nada que no pueda lograrse con la apli-</w:t>
      </w:r>
      <w:r>
        <w:rPr>
          <w:rStyle w:val="Cuerpodeltexto10pto0"/>
        </w:rPr>
        <w:br/>
        <w:t>cación del intelecto y con trabajo». Decid: «Se logran mu-</w:t>
      </w:r>
      <w:r>
        <w:rPr>
          <w:rStyle w:val="Cuerpodeltexto10pto0"/>
        </w:rPr>
        <w:br/>
        <w:t>chas cosas».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right="20" w:firstLine="320"/>
      </w:pPr>
      <w:r>
        <w:rPr>
          <w:rStyle w:val="Cuerpodeltexto10pto0"/>
        </w:rPr>
        <w:t>Dice: «La educación es la única fuente de la diferencia</w:t>
      </w:r>
      <w:r>
        <w:rPr>
          <w:rStyle w:val="Cuerpodeltexto10pto0"/>
        </w:rPr>
        <w:br/>
        <w:t>entre los intelectos». Decid: «Es una de las principales».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right="20" w:firstLine="320"/>
      </w:pPr>
      <w:r>
        <w:rPr>
          <w:rStyle w:val="Cuerpodeltexto10pto0"/>
        </w:rPr>
        <w:t>Dice: «No puede hacerse de un hombre nada que no</w:t>
      </w:r>
      <w:r>
        <w:rPr>
          <w:rStyle w:val="Cuerpodeltexto10pto0"/>
        </w:rPr>
        <w:br/>
        <w:t>pueda hacerse de otro». Decid: «En ocasiones me parece».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right="20" w:firstLine="320"/>
        <w:sectPr w:rsidR="00EB345F">
          <w:footerReference w:type="even" r:id="rId34"/>
          <w:footerReference w:type="default" r:id="rId35"/>
          <w:pgSz w:w="8391" w:h="11909"/>
          <w:pgMar w:top="964" w:right="1337" w:bottom="1382" w:left="1395" w:header="0" w:footer="3" w:gutter="0"/>
          <w:cols w:space="720"/>
          <w:noEndnote/>
          <w:docGrid w:linePitch="360"/>
        </w:sectPr>
      </w:pPr>
      <w:r>
        <w:rPr>
          <w:rStyle w:val="Cuerpodeltexto10pto0"/>
        </w:rPr>
        <w:t>Dice: «La influencia del clima es nula en los intelec-</w:t>
      </w:r>
      <w:r>
        <w:rPr>
          <w:rStyle w:val="Cuerpodeltexto10pto0"/>
        </w:rPr>
        <w:br/>
        <w:t>tos». Decid: «Se le otorga demasiada importancia». (... )</w:t>
      </w:r>
    </w:p>
    <w:p w:rsidR="00EB345F" w:rsidRDefault="0002303A">
      <w:pPr>
        <w:pStyle w:val="Ttulo30"/>
        <w:keepNext/>
        <w:keepLines/>
        <w:shd w:val="clear" w:color="auto" w:fill="auto"/>
        <w:spacing w:before="0" w:after="2787" w:line="310" w:lineRule="exact"/>
        <w:ind w:left="740"/>
        <w:jc w:val="left"/>
      </w:pPr>
      <w:bookmarkStart w:id="15" w:name="bookmark15"/>
      <w:r>
        <w:rPr>
          <w:rStyle w:val="Ttulo3155pto"/>
        </w:rPr>
        <w:lastRenderedPageBreak/>
        <w:t>EL EXTRANJERO</w:t>
      </w:r>
      <w:bookmarkEnd w:id="15"/>
    </w:p>
    <w:p w:rsidR="00EB345F" w:rsidRPr="00B65EAD" w:rsidRDefault="0002303A" w:rsidP="00B65EAD">
      <w:pPr>
        <w:pStyle w:val="Cuerpodeltexto100"/>
        <w:shd w:val="clear" w:color="auto" w:fill="auto"/>
        <w:spacing w:before="100" w:beforeAutospacing="1" w:after="100" w:afterAutospacing="1" w:line="240" w:lineRule="auto"/>
        <w:ind w:firstLine="320"/>
        <w:rPr>
          <w:sz w:val="20"/>
          <w:szCs w:val="20"/>
        </w:rPr>
      </w:pPr>
      <w:r w:rsidRPr="00B65EAD">
        <w:rPr>
          <w:rStyle w:val="Cuerpodeltexto1085ptoNegrita"/>
          <w:i/>
          <w:iCs/>
          <w:sz w:val="20"/>
          <w:szCs w:val="20"/>
        </w:rPr>
        <w:t>Seguiré escribiéndote y te informaré sobre cosas</w:t>
      </w:r>
      <w:r w:rsidRPr="00B65EAD">
        <w:rPr>
          <w:rStyle w:val="Cuerpodeltexto1085ptoNegrita"/>
          <w:i/>
          <w:iCs/>
          <w:sz w:val="20"/>
          <w:szCs w:val="20"/>
        </w:rPr>
        <w:br/>
        <w:t>muy alejadas del carácter y del genio persas. Aunque</w:t>
      </w:r>
      <w:r w:rsidRPr="00B65EAD">
        <w:rPr>
          <w:rStyle w:val="Cuerpodeltexto1085ptoNegrita"/>
          <w:i/>
          <w:iCs/>
          <w:sz w:val="20"/>
          <w:szCs w:val="20"/>
        </w:rPr>
        <w:br/>
        <w:t>es la misma Tierra la que nos lleva a todos, los hom-</w:t>
      </w:r>
      <w:r w:rsidRPr="00B65EAD">
        <w:rPr>
          <w:rStyle w:val="Cuerpodeltexto1085ptoNegrita"/>
          <w:i/>
          <w:iCs/>
          <w:sz w:val="20"/>
          <w:szCs w:val="20"/>
        </w:rPr>
        <w:br/>
        <w:t>bres del país donde estoy y los del país en el que estás</w:t>
      </w:r>
      <w:r w:rsidRPr="00B65EAD">
        <w:rPr>
          <w:rStyle w:val="Cuerpodeltexto1085ptoNegrita"/>
          <w:i/>
          <w:iCs/>
          <w:sz w:val="20"/>
          <w:szCs w:val="20"/>
        </w:rPr>
        <w:br/>
        <w:t>son muy diferentes.</w:t>
      </w:r>
    </w:p>
    <w:p w:rsidR="00EB345F" w:rsidRPr="00B65EAD" w:rsidRDefault="0002303A" w:rsidP="00B65EAD">
      <w:pPr>
        <w:pStyle w:val="Cuerpodeltexto200"/>
        <w:shd w:val="clear" w:color="auto" w:fill="auto"/>
        <w:spacing w:before="100" w:beforeAutospacing="1" w:after="100" w:afterAutospacing="1" w:line="240" w:lineRule="auto"/>
        <w:ind w:left="3460"/>
        <w:rPr>
          <w:sz w:val="20"/>
          <w:szCs w:val="20"/>
        </w:rPr>
      </w:pPr>
      <w:r w:rsidRPr="00B65EAD">
        <w:rPr>
          <w:rStyle w:val="Cuerpodeltexto20Versales"/>
          <w:sz w:val="20"/>
          <w:szCs w:val="20"/>
        </w:rPr>
        <w:t>Montesquieu</w:t>
      </w:r>
    </w:p>
    <w:p w:rsidR="00EB345F" w:rsidRPr="00B65EAD" w:rsidRDefault="0002303A" w:rsidP="00B65EAD">
      <w:pPr>
        <w:pStyle w:val="Cuerpodeltexto100"/>
        <w:shd w:val="clear" w:color="auto" w:fill="auto"/>
        <w:spacing w:before="100" w:beforeAutospacing="1" w:after="100" w:afterAutospacing="1" w:line="240" w:lineRule="auto"/>
        <w:ind w:firstLine="320"/>
        <w:rPr>
          <w:sz w:val="20"/>
          <w:szCs w:val="20"/>
        </w:rPr>
      </w:pPr>
      <w:r w:rsidRPr="00B65EAD">
        <w:rPr>
          <w:rStyle w:val="Cuerpodeltexto1085ptoNegrita"/>
          <w:i/>
          <w:iCs/>
          <w:sz w:val="20"/>
          <w:szCs w:val="20"/>
        </w:rPr>
        <w:t>Salgamos de nuestro pequeño mundo y examinemos</w:t>
      </w:r>
      <w:r w:rsidRPr="00B65EAD">
        <w:rPr>
          <w:rStyle w:val="Cuerpodeltexto1085ptoNegrita"/>
          <w:i/>
          <w:iCs/>
          <w:sz w:val="20"/>
          <w:szCs w:val="20"/>
        </w:rPr>
        <w:br/>
        <w:t>el resto del globo.</w:t>
      </w:r>
    </w:p>
    <w:p w:rsidR="00EB345F" w:rsidRPr="00B65EAD" w:rsidRDefault="0002303A" w:rsidP="00B65EAD">
      <w:pPr>
        <w:pStyle w:val="Cuerpodeltexto200"/>
        <w:shd w:val="clear" w:color="auto" w:fill="auto"/>
        <w:spacing w:before="100" w:beforeAutospacing="1" w:after="100" w:afterAutospacing="1" w:line="240" w:lineRule="auto"/>
        <w:ind w:left="3840"/>
        <w:rPr>
          <w:sz w:val="20"/>
          <w:szCs w:val="20"/>
        </w:rPr>
      </w:pPr>
      <w:r w:rsidRPr="00B65EAD">
        <w:rPr>
          <w:rStyle w:val="Cuerpodeltexto20Versales"/>
          <w:sz w:val="20"/>
          <w:szCs w:val="20"/>
          <w:lang w:val="de-DE"/>
        </w:rPr>
        <w:t>Voltaire</w:t>
      </w:r>
    </w:p>
    <w:p w:rsidR="00EB345F" w:rsidRPr="00B65EAD" w:rsidRDefault="0002303A" w:rsidP="00B65EAD">
      <w:pPr>
        <w:pStyle w:val="Cuerpodeltexto100"/>
        <w:shd w:val="clear" w:color="auto" w:fill="auto"/>
        <w:spacing w:before="100" w:beforeAutospacing="1" w:after="100" w:afterAutospacing="1" w:line="240" w:lineRule="auto"/>
        <w:ind w:firstLine="320"/>
        <w:rPr>
          <w:sz w:val="20"/>
          <w:szCs w:val="20"/>
        </w:rPr>
      </w:pPr>
      <w:r w:rsidRPr="00B65EAD">
        <w:rPr>
          <w:rStyle w:val="Cuerpodeltexto1085ptoNegrita"/>
          <w:i/>
          <w:iCs/>
          <w:sz w:val="20"/>
          <w:szCs w:val="20"/>
        </w:rPr>
        <w:t>Inglaterra es el país de los filósofos, de los curio-</w:t>
      </w:r>
      <w:r w:rsidRPr="00B65EAD">
        <w:rPr>
          <w:rStyle w:val="Cuerpodeltexto1085ptoNegrita"/>
          <w:i/>
          <w:iCs/>
          <w:sz w:val="20"/>
          <w:szCs w:val="20"/>
        </w:rPr>
        <w:br/>
        <w:t>sos, de los sistemáticos.</w:t>
      </w:r>
    </w:p>
    <w:p w:rsidR="00B65EAD" w:rsidRDefault="0002303A" w:rsidP="00B65EAD">
      <w:pPr>
        <w:pStyle w:val="Cuerpodeltexto200"/>
        <w:shd w:val="clear" w:color="auto" w:fill="auto"/>
        <w:spacing w:before="100" w:beforeAutospacing="1" w:after="100" w:afterAutospacing="1" w:line="240" w:lineRule="auto"/>
        <w:ind w:left="3840"/>
        <w:rPr>
          <w:rStyle w:val="Cuerpodeltexto20Versales"/>
          <w:sz w:val="20"/>
          <w:szCs w:val="20"/>
          <w:lang w:val="de-DE"/>
        </w:rPr>
      </w:pPr>
      <w:r w:rsidRPr="00B65EAD">
        <w:rPr>
          <w:rStyle w:val="Cuerpodeltexto20Versales"/>
          <w:sz w:val="20"/>
          <w:szCs w:val="20"/>
          <w:lang w:val="de-DE"/>
        </w:rPr>
        <w:t>Diderot</w:t>
      </w:r>
    </w:p>
    <w:p w:rsidR="00B65EAD" w:rsidRDefault="00B65EAD" w:rsidP="00B65EAD">
      <w:pPr>
        <w:pStyle w:val="Cuerpodeltexto200"/>
        <w:shd w:val="clear" w:color="auto" w:fill="auto"/>
        <w:spacing w:before="100" w:beforeAutospacing="1" w:after="100" w:afterAutospacing="1" w:line="240" w:lineRule="auto"/>
        <w:ind w:left="3840"/>
        <w:rPr>
          <w:rStyle w:val="Cuerpodeltexto20Versales"/>
          <w:sz w:val="20"/>
          <w:szCs w:val="20"/>
          <w:lang w:val="de-DE"/>
        </w:rPr>
      </w:pPr>
    </w:p>
    <w:p w:rsidR="00B65EAD" w:rsidRDefault="00B65EAD" w:rsidP="00B65EAD">
      <w:pPr>
        <w:pStyle w:val="Cuerpodeltexto200"/>
        <w:shd w:val="clear" w:color="auto" w:fill="auto"/>
        <w:spacing w:before="100" w:beforeAutospacing="1" w:after="100" w:afterAutospacing="1" w:line="240" w:lineRule="auto"/>
        <w:ind w:left="3840"/>
        <w:rPr>
          <w:sz w:val="20"/>
          <w:szCs w:val="20"/>
        </w:rPr>
      </w:pPr>
    </w:p>
    <w:p w:rsidR="00EB345F" w:rsidRPr="00B65EAD" w:rsidRDefault="0002303A" w:rsidP="00B65EAD">
      <w:pPr>
        <w:pStyle w:val="Cuerpodeltexto200"/>
        <w:shd w:val="clear" w:color="auto" w:fill="auto"/>
        <w:spacing w:before="100" w:beforeAutospacing="1" w:after="100" w:afterAutospacing="1" w:line="240" w:lineRule="auto"/>
        <w:ind w:left="3840"/>
        <w:rPr>
          <w:sz w:val="20"/>
          <w:szCs w:val="20"/>
        </w:rPr>
        <w:sectPr w:rsidR="00EB345F" w:rsidRPr="00B65EAD">
          <w:pgSz w:w="8391" w:h="11909"/>
          <w:pgMar w:top="1815" w:right="1781" w:bottom="1801" w:left="1767" w:header="0" w:footer="3" w:gutter="0"/>
          <w:cols w:space="720"/>
          <w:noEndnote/>
          <w:docGrid w:linePitch="360"/>
        </w:sectPr>
      </w:pPr>
      <w:r w:rsidRPr="00B65EAD">
        <w:rPr>
          <w:sz w:val="20"/>
          <w:szCs w:val="20"/>
        </w:rPr>
        <w:lastRenderedPageBreak/>
        <w:br w:type="page"/>
      </w:r>
    </w:p>
    <w:p w:rsidR="00EB345F" w:rsidRDefault="0002303A">
      <w:pPr>
        <w:pStyle w:val="Ttulo40"/>
        <w:keepNext/>
        <w:keepLines/>
        <w:shd w:val="clear" w:color="auto" w:fill="auto"/>
        <w:spacing w:after="186" w:line="240" w:lineRule="exact"/>
        <w:ind w:right="20"/>
      </w:pPr>
      <w:bookmarkStart w:id="16" w:name="bookmark16"/>
      <w:r>
        <w:rPr>
          <w:rStyle w:val="Ttulo41"/>
          <w:b/>
          <w:bCs/>
        </w:rPr>
        <w:lastRenderedPageBreak/>
        <w:t>CARTAS PERSAS</w:t>
      </w:r>
      <w:bookmarkEnd w:id="16"/>
    </w:p>
    <w:p w:rsidR="00EB345F" w:rsidRDefault="0002303A">
      <w:pPr>
        <w:pStyle w:val="Cuerpodeltexto50"/>
        <w:shd w:val="clear" w:color="auto" w:fill="auto"/>
        <w:spacing w:before="0" w:after="790" w:line="200" w:lineRule="exact"/>
        <w:ind w:right="20" w:firstLine="0"/>
        <w:jc w:val="right"/>
      </w:pPr>
      <w:r>
        <w:rPr>
          <w:rStyle w:val="Cuerpodeltexto510pto"/>
          <w:lang w:val="fr-FR"/>
        </w:rPr>
        <w:t xml:space="preserve">De </w:t>
      </w:r>
      <w:r>
        <w:rPr>
          <w:rStyle w:val="Cuerpodeltexto53"/>
          <w:lang w:val="fr-FR"/>
        </w:rPr>
        <w:t>Montesquieu</w:t>
      </w:r>
    </w:p>
    <w:p w:rsidR="00EB345F" w:rsidRDefault="0002303A">
      <w:pPr>
        <w:pStyle w:val="Ttulo50"/>
        <w:keepNext/>
        <w:keepLines/>
        <w:shd w:val="clear" w:color="auto" w:fill="auto"/>
        <w:spacing w:before="0" w:after="196" w:line="210" w:lineRule="exact"/>
        <w:ind w:left="20"/>
      </w:pPr>
      <w:bookmarkStart w:id="17" w:name="bookmark17"/>
      <w:r>
        <w:rPr>
          <w:rStyle w:val="Ttulo51"/>
          <w:b/>
          <w:bCs/>
        </w:rPr>
        <w:t>CARTA XXIV</w:t>
      </w:r>
      <w:bookmarkEnd w:id="17"/>
    </w:p>
    <w:p w:rsidR="00EB345F" w:rsidRDefault="0002303A">
      <w:pPr>
        <w:pStyle w:val="Cuerpodeltexto0"/>
        <w:shd w:val="clear" w:color="auto" w:fill="auto"/>
        <w:spacing w:before="0" w:after="181" w:line="200" w:lineRule="exact"/>
        <w:ind w:left="20"/>
        <w:jc w:val="left"/>
      </w:pPr>
      <w:r>
        <w:rPr>
          <w:rStyle w:val="Cuerpodeltexto10pto0"/>
        </w:rPr>
        <w:t>Rica a Ibben, en Esmirna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left="20" w:right="20" w:firstLine="320"/>
      </w:pPr>
      <w:r>
        <w:rPr>
          <w:rStyle w:val="Cuerpodeltexto10pto0"/>
        </w:rPr>
        <w:t>Hace un mes que estamos en París y no hemos dejado</w:t>
      </w:r>
      <w:r>
        <w:rPr>
          <w:rStyle w:val="Cuerpodeltexto10pto0"/>
        </w:rPr>
        <w:br/>
        <w:t>de movernos. Hay que hacer muchas diligencias antes de</w:t>
      </w:r>
      <w:r>
        <w:rPr>
          <w:rStyle w:val="Cuerpodeltexto10pto0"/>
        </w:rPr>
        <w:br/>
        <w:t xml:space="preserve">poder alojarse, de encontrar a la gente que nos </w:t>
      </w:r>
      <w:proofErr w:type="gramStart"/>
      <w:r>
        <w:rPr>
          <w:rStyle w:val="Cuerpodeltexto10pto0"/>
        </w:rPr>
        <w:t>habían</w:t>
      </w:r>
      <w:proofErr w:type="gramEnd"/>
      <w:r>
        <w:rPr>
          <w:rStyle w:val="Cuerpodeltexto10pto0"/>
        </w:rPr>
        <w:t xml:space="preserve"> re-</w:t>
      </w:r>
      <w:r>
        <w:rPr>
          <w:rStyle w:val="Cuerpodeltexto10pto0"/>
        </w:rPr>
        <w:br/>
        <w:t>comendado y proveerse de todas las cosas necesarias.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left="20" w:right="20" w:firstLine="320"/>
      </w:pPr>
      <w:r>
        <w:rPr>
          <w:rStyle w:val="Cuerpodeltexto10pto0"/>
        </w:rPr>
        <w:t>París es tan grande como Ispahan. Las casas son aquí</w:t>
      </w:r>
      <w:r>
        <w:rPr>
          <w:rStyle w:val="Cuerpodeltexto10pto0"/>
        </w:rPr>
        <w:br/>
        <w:t>tan altas que parece que estuvieran habitadas por astrólo-</w:t>
      </w:r>
      <w:r>
        <w:rPr>
          <w:rStyle w:val="Cuerpodeltexto10pto0"/>
        </w:rPr>
        <w:br/>
        <w:t>gos. Puedes imaginar que una ciudad construida en el</w:t>
      </w:r>
      <w:r>
        <w:rPr>
          <w:rStyle w:val="Cuerpodeltexto10pto0"/>
        </w:rPr>
        <w:br/>
        <w:t>aire, que tiene seis o siete casas superpuestas, está extre-</w:t>
      </w:r>
      <w:r>
        <w:rPr>
          <w:rStyle w:val="Cuerpodeltexto10pto0"/>
        </w:rPr>
        <w:br/>
        <w:t>madamente poblada y que, cuando todo el mundo des-</w:t>
      </w:r>
      <w:r>
        <w:rPr>
          <w:rStyle w:val="Cuerpodeltexto10pto0"/>
        </w:rPr>
        <w:br/>
        <w:t>ciende a la calle, se produce una gran confusión.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left="20" w:right="20" w:firstLine="320"/>
      </w:pPr>
      <w:r>
        <w:rPr>
          <w:rStyle w:val="Cuerpodeltexto10pto0"/>
        </w:rPr>
        <w:t>Tal vez no lo creas: ya hace un mes que estamos aquí y</w:t>
      </w:r>
      <w:r>
        <w:rPr>
          <w:rStyle w:val="Cuerpodeltexto10pto0"/>
        </w:rPr>
        <w:br/>
        <w:t>todavía no hemos visto caminar a nadie. No hay nadie en</w:t>
      </w:r>
      <w:r>
        <w:rPr>
          <w:rStyle w:val="Cuerpodeltexto10pto0"/>
        </w:rPr>
        <w:br/>
        <w:t>el mundo que le saque mejor partido al cuerpo que los</w:t>
      </w:r>
      <w:r>
        <w:rPr>
          <w:rStyle w:val="Cuerpodeltexto10pto0"/>
        </w:rPr>
        <w:br/>
        <w:t>Franceses: corren, vuelan. Los lentos coches de Asia, el</w:t>
      </w:r>
      <w:r>
        <w:rPr>
          <w:rStyle w:val="Cuerpodeltexto10pto0"/>
        </w:rPr>
        <w:br/>
        <w:t>paso regular de nuestros camellos les darían un síncope.</w:t>
      </w:r>
      <w:r>
        <w:rPr>
          <w:rStyle w:val="Cuerpodeltexto10pto0"/>
        </w:rPr>
        <w:br/>
        <w:t>Yo, que no estoy hecho para ese ritmo y que a menudo voy</w:t>
      </w:r>
      <w:r>
        <w:rPr>
          <w:rStyle w:val="Cuerpodeltexto10pto0"/>
        </w:rPr>
        <w:br/>
        <w:t>a pie sin cambiar de paso, a veces me pongo rabioso como</w:t>
      </w:r>
      <w:r>
        <w:rPr>
          <w:rStyle w:val="Cuerpodeltexto10pto0"/>
        </w:rPr>
        <w:br/>
        <w:t>un Cristiano: ya que, vaya y pase que me salpiquen de los</w:t>
      </w:r>
      <w:r>
        <w:rPr>
          <w:rStyle w:val="Cuerpodeltexto10pto0"/>
        </w:rPr>
        <w:br/>
        <w:t>pies a la cabeza, pero no puedo perdonar los codazos que</w:t>
      </w:r>
      <w:r>
        <w:rPr>
          <w:rStyle w:val="Cuerpodeltexto10pto0"/>
        </w:rPr>
        <w:br/>
        <w:t>recibo regular y periódicamente. Un hombre que viene de-</w:t>
      </w:r>
      <w:r>
        <w:rPr>
          <w:rStyle w:val="Cuerpodeltexto10pto0"/>
        </w:rPr>
        <w:br/>
        <w:t>trás de mí y me adelanta, me hace dar media vuelta; otro,</w:t>
      </w:r>
      <w:r>
        <w:rPr>
          <w:rStyle w:val="Cuerpodeltexto10pto0"/>
        </w:rPr>
        <w:br/>
        <w:t>que se me cruza del otro lado, me vuelve a poner donde el</w:t>
      </w:r>
      <w:r>
        <w:rPr>
          <w:rStyle w:val="Cuerpodeltexto10pto0"/>
        </w:rPr>
        <w:br/>
        <w:t>otro me había encontrado; y cuando aún no he dado cien</w:t>
      </w:r>
      <w:r>
        <w:rPr>
          <w:rStyle w:val="Cuerpodeltexto10pto0"/>
        </w:rPr>
        <w:br/>
        <w:t>pasos ya estoy tan deshecho como si hubiera recorrido</w:t>
      </w:r>
      <w:r>
        <w:rPr>
          <w:rStyle w:val="Cuerpodeltexto10pto0"/>
        </w:rPr>
        <w:br/>
        <w:t>diez leguas.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left="20" w:right="20" w:firstLine="320"/>
      </w:pPr>
      <w:r>
        <w:rPr>
          <w:rStyle w:val="Cuerpodeltexto10pto0"/>
        </w:rPr>
        <w:t>No creas que puedo, por ahora, hablarte a fondo de los</w:t>
      </w:r>
      <w:r>
        <w:rPr>
          <w:rStyle w:val="Cuerpodeltexto10pto0"/>
        </w:rPr>
        <w:br/>
        <w:t>usos y costumbres europeos: sólo he adquirido una ligera</w:t>
      </w:r>
      <w:r>
        <w:rPr>
          <w:rStyle w:val="Cuerpodeltexto10pto0"/>
        </w:rPr>
        <w:br/>
        <w:t>idea de ellos y apenas he tenido tiempo de sorprenderme.</w:t>
      </w:r>
      <w:r>
        <w:br w:type="page"/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 w:firstLine="300"/>
      </w:pPr>
      <w:r>
        <w:rPr>
          <w:rStyle w:val="Cuerpodeltexto10pto0"/>
        </w:rPr>
        <w:lastRenderedPageBreak/>
        <w:t>El rey de Francia es el más poderoso príncipe de Eu-</w:t>
      </w:r>
      <w:r>
        <w:rPr>
          <w:rStyle w:val="Cuerpodeltexto10pto0"/>
        </w:rPr>
        <w:br/>
        <w:t>ropa. No tiene minas de oro como el rey de España, su</w:t>
      </w:r>
      <w:r>
        <w:rPr>
          <w:rStyle w:val="Cuerpodeltexto10pto0"/>
        </w:rPr>
        <w:br/>
        <w:t>vecino; pero tiene más riquezas que él, ya que las extrae</w:t>
      </w:r>
      <w:r>
        <w:rPr>
          <w:rStyle w:val="Cuerpodeltexto10pto0"/>
        </w:rPr>
        <w:br/>
        <w:t>de la vanidad de sus súbditos, más inagotable que las mi-</w:t>
      </w:r>
      <w:r>
        <w:rPr>
          <w:rStyle w:val="Cuerpodeltexto10pto0"/>
        </w:rPr>
        <w:br/>
        <w:t>nas. Se lo ha visto emprender y sostener grandes guerras</w:t>
      </w:r>
      <w:r>
        <w:rPr>
          <w:rStyle w:val="Cuerpodeltexto10pto0"/>
        </w:rPr>
        <w:br/>
        <w:t>sin tener otros fondos que los títulos de honor en venta y,</w:t>
      </w:r>
      <w:r>
        <w:rPr>
          <w:rStyle w:val="Cuerpodeltexto10pto0"/>
        </w:rPr>
        <w:br/>
        <w:t>por un prodigio del orgullo humano, sus tropas se encon-</w:t>
      </w:r>
      <w:r>
        <w:rPr>
          <w:rStyle w:val="Cuerpodeltexto10pto0"/>
        </w:rPr>
        <w:br/>
        <w:t>traron pagadas, sus guarniciones provistas y sus flotas</w:t>
      </w:r>
      <w:r>
        <w:rPr>
          <w:rStyle w:val="Cuerpodeltexto10pto0"/>
        </w:rPr>
        <w:br/>
        <w:t>equipadas.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 w:firstLine="300"/>
      </w:pPr>
      <w:r>
        <w:rPr>
          <w:rStyle w:val="Cuerpodeltexto10pto0"/>
        </w:rPr>
        <w:t>Por otro lado, este rey es un gran mago: ejerce su im-</w:t>
      </w:r>
      <w:r>
        <w:rPr>
          <w:rStyle w:val="Cuerpodeltexto10pto0"/>
        </w:rPr>
        <w:br/>
        <w:t>perio sobre el espíritu mismo de sus súbditos; les hace</w:t>
      </w:r>
      <w:r>
        <w:rPr>
          <w:rStyle w:val="Cuerpodeltexto10pto0"/>
        </w:rPr>
        <w:br/>
        <w:t>pensar como quiere. Si sólo tiene un millón de escudos en</w:t>
      </w:r>
      <w:r>
        <w:rPr>
          <w:rStyle w:val="Cuerpodeltexto10pto0"/>
        </w:rPr>
        <w:br/>
        <w:t>su tesoro y necesita dos, le basta con persuadirlos de que</w:t>
      </w:r>
      <w:r>
        <w:rPr>
          <w:rStyle w:val="Cuerpodeltexto10pto0"/>
        </w:rPr>
        <w:br/>
        <w:t>un escudo vale dos y ellos lo creen. Si debe sostener una</w:t>
      </w:r>
      <w:r>
        <w:rPr>
          <w:rStyle w:val="Cuerpodeltexto10pto0"/>
        </w:rPr>
        <w:br/>
        <w:t>guerra difícil y carece de dinero, le basta con meterles en</w:t>
      </w:r>
      <w:r>
        <w:rPr>
          <w:rStyle w:val="Cuerpodeltexto10pto0"/>
        </w:rPr>
        <w:br/>
        <w:t>la cabeza que un pedazo de papel es dinero y ellos ense-</w:t>
      </w:r>
      <w:r>
        <w:rPr>
          <w:rStyle w:val="Cuerpodeltexto10pto0"/>
        </w:rPr>
        <w:br/>
        <w:t>guida se convencen. Llega hasta a hacerles creer que los</w:t>
      </w:r>
      <w:r>
        <w:rPr>
          <w:rStyle w:val="Cuerpodeltexto10pto0"/>
        </w:rPr>
        <w:br/>
        <w:t>cura de todo tipo de males con sólo tocarles, tan grande es</w:t>
      </w:r>
      <w:r>
        <w:rPr>
          <w:rStyle w:val="Cuerpodeltexto10pto0"/>
        </w:rPr>
        <w:br/>
        <w:t>la fuerza y el poder que tiene sobre sus espíritus.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 w:firstLine="300"/>
      </w:pPr>
      <w:r>
        <w:rPr>
          <w:rStyle w:val="Cuerpodeltexto10pto0"/>
        </w:rPr>
        <w:t>Lo que te digo de este príncipe no debe extrañarte: hay</w:t>
      </w:r>
      <w:r>
        <w:rPr>
          <w:rStyle w:val="Cuerpodeltexto10pto0"/>
        </w:rPr>
        <w:br/>
        <w:t>otro mago, más poderoso que él, que ejerce tanto poder</w:t>
      </w:r>
      <w:r>
        <w:rPr>
          <w:rStyle w:val="Cuerpodeltexto10pto0"/>
        </w:rPr>
        <w:br/>
        <w:t>sobre su espíritu como él sobre el de los demás. Este mago</w:t>
      </w:r>
      <w:r>
        <w:rPr>
          <w:rStyle w:val="Cuerpodeltexto10pto0"/>
        </w:rPr>
        <w:br/>
        <w:t xml:space="preserve">se llama </w:t>
      </w:r>
      <w:r>
        <w:rPr>
          <w:rStyle w:val="Cuerpodeltexto10ptoNegritaCursiva"/>
        </w:rPr>
        <w:t>el Papa.</w:t>
      </w:r>
      <w:r>
        <w:rPr>
          <w:rStyle w:val="Cuerpodeltexto10pto0"/>
        </w:rPr>
        <w:t xml:space="preserve"> Ora les hace crer que tres son sólo uno,</w:t>
      </w:r>
      <w:r>
        <w:rPr>
          <w:rStyle w:val="Cuerpodeltexto10pto0"/>
        </w:rPr>
        <w:br/>
        <w:t>que el pan que se come no es pan, o que el vino que se</w:t>
      </w:r>
      <w:r>
        <w:rPr>
          <w:rStyle w:val="Cuerpodeltexto10pto0"/>
        </w:rPr>
        <w:br/>
        <w:t>bebe no es vino, y mil otras cosas parecidas.</w:t>
      </w:r>
    </w:p>
    <w:p w:rsidR="00EB345F" w:rsidRDefault="0002303A">
      <w:pPr>
        <w:pStyle w:val="Cuerpodeltexto0"/>
        <w:shd w:val="clear" w:color="auto" w:fill="auto"/>
        <w:spacing w:before="0" w:after="339" w:line="250" w:lineRule="exact"/>
        <w:ind w:left="20" w:right="20" w:firstLine="300"/>
      </w:pPr>
      <w:r>
        <w:rPr>
          <w:rStyle w:val="Cuerpodeltexto10pto0"/>
        </w:rPr>
        <w:t>Y para tenerlo siempre en vilo y no dejarle perder la</w:t>
      </w:r>
      <w:r>
        <w:rPr>
          <w:rStyle w:val="Cuerpodeltexto10pto0"/>
        </w:rPr>
        <w:br/>
        <w:t>costumbre de creer, le da de vez en cuando, para ejercitar-</w:t>
      </w:r>
      <w:r>
        <w:rPr>
          <w:rStyle w:val="Cuerpodeltexto10pto0"/>
        </w:rPr>
        <w:br/>
        <w:t>lo, algunos artículos de fe. Hace dos años le envió un gran</w:t>
      </w:r>
      <w:r>
        <w:rPr>
          <w:rStyle w:val="Cuerpodeltexto10pto0"/>
        </w:rPr>
        <w:br/>
        <w:t xml:space="preserve">escrito que llamó </w:t>
      </w:r>
      <w:r>
        <w:rPr>
          <w:rStyle w:val="Cuerpodeltexto10ptoNegritaCursiva"/>
        </w:rPr>
        <w:t>Constitución</w:t>
      </w:r>
      <w:r>
        <w:rPr>
          <w:rStyle w:val="Cuerpodeltexto10pto0"/>
        </w:rPr>
        <w:t xml:space="preserve"> (1), y quiso obligar, bajo</w:t>
      </w:r>
      <w:r>
        <w:rPr>
          <w:rStyle w:val="Cuerpodeltexto10pto0"/>
        </w:rPr>
        <w:br/>
        <w:t>grandes penas, a este príncipe y a sus súbditos, a creer</w:t>
      </w:r>
      <w:r>
        <w:rPr>
          <w:rStyle w:val="Cuerpodeltexto10pto0"/>
        </w:rPr>
        <w:br/>
        <w:t>todo lo que contenía. Lo consiguió respecto al príncipe,</w:t>
      </w:r>
      <w:r>
        <w:rPr>
          <w:rStyle w:val="Cuerpodeltexto10pto0"/>
        </w:rPr>
        <w:br/>
        <w:t>que se sometió enseguida y dio el ejemplo a sus súbditos.</w:t>
      </w:r>
      <w:r>
        <w:rPr>
          <w:rStyle w:val="Cuerpodeltexto10pto0"/>
        </w:rPr>
        <w:br/>
        <w:t>Pero algunos de ellos se rebelaron y dijeron que no que-</w:t>
      </w:r>
      <w:r>
        <w:rPr>
          <w:rStyle w:val="Cuerpodeltexto10pto0"/>
        </w:rPr>
        <w:br/>
        <w:t>rían creer nada de ese escrito. Las mujeres fueron las pro-</w:t>
      </w:r>
    </w:p>
    <w:p w:rsidR="00EB345F" w:rsidRDefault="0002303A">
      <w:pPr>
        <w:pStyle w:val="Cuerpodeltexto50"/>
        <w:numPr>
          <w:ilvl w:val="0"/>
          <w:numId w:val="9"/>
        </w:numPr>
        <w:shd w:val="clear" w:color="auto" w:fill="auto"/>
        <w:tabs>
          <w:tab w:val="left" w:pos="586"/>
        </w:tabs>
        <w:spacing w:before="0" w:line="202" w:lineRule="exact"/>
        <w:ind w:left="20" w:right="20" w:firstLine="300"/>
        <w:jc w:val="both"/>
      </w:pPr>
      <w:r>
        <w:rPr>
          <w:rStyle w:val="Cuerpodeltexto53"/>
        </w:rPr>
        <w:t>Ordenanza del papa Clemente XI que, en 173, condenó el jan-</w:t>
      </w:r>
      <w:r>
        <w:rPr>
          <w:rStyle w:val="Cuerpodeltexto53"/>
        </w:rPr>
        <w:br/>
        <w:t xml:space="preserve">senismo. Esta bula papal comenzaba con la palabra </w:t>
      </w:r>
      <w:r>
        <w:rPr>
          <w:rStyle w:val="Cuerpodeltexto585ptoNegritaCursiva0"/>
        </w:rPr>
        <w:t>Unigenitus,</w:t>
      </w:r>
      <w:r>
        <w:rPr>
          <w:rStyle w:val="Cuerpodeltexto53"/>
        </w:rPr>
        <w:t xml:space="preserve"> por lo</w:t>
      </w:r>
      <w:r>
        <w:rPr>
          <w:rStyle w:val="Cuerpodeltexto53"/>
        </w:rPr>
        <w:br/>
        <w:t>que es conocida por este nombre (N. de la T</w:t>
      </w:r>
      <w:proofErr w:type="gramStart"/>
      <w:r>
        <w:rPr>
          <w:rStyle w:val="Cuerpodeltexto53"/>
        </w:rPr>
        <w:t>. )</w:t>
      </w:r>
      <w:proofErr w:type="gramEnd"/>
      <w:r>
        <w:rPr>
          <w:rStyle w:val="Cuerpodeltexto53"/>
        </w:rPr>
        <w:t>.</w:t>
      </w:r>
      <w:r>
        <w:br w:type="page"/>
      </w:r>
    </w:p>
    <w:p w:rsidR="00EB345F" w:rsidRDefault="0002303A">
      <w:pPr>
        <w:pStyle w:val="Cuerpodeltexto0"/>
        <w:shd w:val="clear" w:color="auto" w:fill="auto"/>
        <w:spacing w:before="0"/>
        <w:ind w:left="20" w:right="20"/>
      </w:pPr>
      <w:r>
        <w:rPr>
          <w:rStyle w:val="Cuerpodeltexto10pto0"/>
        </w:rPr>
        <w:lastRenderedPageBreak/>
        <w:t>motoras de toda esa rebelión que divide la Corte, todo el</w:t>
      </w:r>
      <w:r>
        <w:rPr>
          <w:rStyle w:val="Cuerpodeltexto10pto0"/>
        </w:rPr>
        <w:br/>
        <w:t>reino y todas las familias. Esta Constitución les prohíbe</w:t>
      </w:r>
      <w:r>
        <w:rPr>
          <w:rStyle w:val="Cuerpodeltexto10pto0"/>
        </w:rPr>
        <w:br/>
        <w:t>leer un libro que todos los Cristianos dicen haber traído</w:t>
      </w:r>
      <w:r>
        <w:rPr>
          <w:rStyle w:val="Cuerpodeltexto10pto0"/>
        </w:rPr>
        <w:br/>
        <w:t>del Cielo: es propiamente su Corán. Las mujeres, indigna-</w:t>
      </w:r>
      <w:r>
        <w:rPr>
          <w:rStyle w:val="Cuerpodeltexto10pto0"/>
        </w:rPr>
        <w:br/>
        <w:t>das del ultraje hecho a su sexo, sublevan a todos contra la</w:t>
      </w:r>
      <w:r>
        <w:rPr>
          <w:rStyle w:val="Cuerpodeltexto10pto0"/>
        </w:rPr>
        <w:br/>
        <w:t>Constitución. Han puesto a los hombres de su parte ya</w:t>
      </w:r>
      <w:r>
        <w:rPr>
          <w:rStyle w:val="Cuerpodeltexto10pto0"/>
        </w:rPr>
        <w:br/>
        <w:t>que, en esta ocasión, ellos no quieren tener privilegios. Sin</w:t>
      </w:r>
      <w:r>
        <w:rPr>
          <w:rStyle w:val="Cuerpodeltexto10pto0"/>
        </w:rPr>
        <w:br/>
        <w:t xml:space="preserve">embargo, debemos confesar que este </w:t>
      </w:r>
      <w:r>
        <w:rPr>
          <w:rStyle w:val="Cuerpodeltexto10ptoNegritaCursiva"/>
        </w:rPr>
        <w:t>mufti</w:t>
      </w:r>
      <w:r>
        <w:rPr>
          <w:rStyle w:val="Cuerpodeltexto10pto0"/>
        </w:rPr>
        <w:t xml:space="preserve"> no razona mal</w:t>
      </w:r>
      <w:r>
        <w:rPr>
          <w:rStyle w:val="Cuerpodeltexto10pto0"/>
        </w:rPr>
        <w:br/>
        <w:t>y, por el gran Alí, es necesario que haya sido instruido en</w:t>
      </w:r>
      <w:r>
        <w:rPr>
          <w:rStyle w:val="Cuerpodeltexto10pto0"/>
        </w:rPr>
        <w:br/>
        <w:t>los principios de nuestra santa ley. Ya que, puesto que las</w:t>
      </w:r>
      <w:r>
        <w:rPr>
          <w:rStyle w:val="Cuerpodeltexto10pto0"/>
        </w:rPr>
        <w:br/>
        <w:t>mujeres pertenecen a una creación inferior a la nuestra y</w:t>
      </w:r>
      <w:r>
        <w:rPr>
          <w:rStyle w:val="Cuerpodeltexto10pto0"/>
        </w:rPr>
        <w:br/>
        <w:t>nuestros profetas nos dicen que nunca entrarán en el Pa-</w:t>
      </w:r>
      <w:r>
        <w:rPr>
          <w:rStyle w:val="Cuerpodeltexto10pto0"/>
        </w:rPr>
        <w:br/>
        <w:t>raíso, ¿para qué tendrían que ponerse a leer un libro que</w:t>
      </w:r>
      <w:r>
        <w:rPr>
          <w:rStyle w:val="Cuerpodeltexto10pto0"/>
        </w:rPr>
        <w:br/>
        <w:t>sólo está hecho para enseñar el camino del Paraíso?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0"/>
        </w:rPr>
        <w:t>He oído contar del rey cosas prodigiosas y me imagino</w:t>
      </w:r>
      <w:r>
        <w:rPr>
          <w:rStyle w:val="Cuerpodeltexto10pto0"/>
        </w:rPr>
        <w:br/>
        <w:t>que dudarás en creerlas. (... )</w:t>
      </w:r>
    </w:p>
    <w:p w:rsidR="00EB345F" w:rsidRDefault="0002303A">
      <w:pPr>
        <w:pStyle w:val="Cuerpodeltexto0"/>
        <w:shd w:val="clear" w:color="auto" w:fill="auto"/>
        <w:spacing w:before="0" w:after="216"/>
        <w:ind w:left="20" w:right="20" w:firstLine="320"/>
      </w:pPr>
      <w:r>
        <w:rPr>
          <w:rStyle w:val="Cuerpodeltexto10pto0"/>
        </w:rPr>
        <w:t>Seguiré escribiéndote y te informaré sobre cosas muy</w:t>
      </w:r>
      <w:r>
        <w:rPr>
          <w:rStyle w:val="Cuerpodeltexto10pto0"/>
        </w:rPr>
        <w:br/>
        <w:t>alejadas del carácter y del genio persas. Aunque es la</w:t>
      </w:r>
      <w:r>
        <w:rPr>
          <w:rStyle w:val="Cuerpodeltexto10pto0"/>
        </w:rPr>
        <w:br/>
        <w:t>misma Tierra la que nos lleva a todos, los hombres del</w:t>
      </w:r>
      <w:r>
        <w:rPr>
          <w:rStyle w:val="Cuerpodeltexto10pto0"/>
        </w:rPr>
        <w:br/>
        <w:t>país donde estoy y los del país en el que estás son muy di-</w:t>
      </w:r>
      <w:r>
        <w:rPr>
          <w:rStyle w:val="Cuerpodeltexto10pto0"/>
        </w:rPr>
        <w:br/>
        <w:t>ferentes.</w:t>
      </w:r>
    </w:p>
    <w:p w:rsidR="00EB345F" w:rsidRDefault="0002303A">
      <w:pPr>
        <w:pStyle w:val="Cuerpodeltexto0"/>
        <w:shd w:val="clear" w:color="auto" w:fill="auto"/>
        <w:spacing w:before="0" w:after="721" w:line="200" w:lineRule="exact"/>
        <w:ind w:left="1200"/>
        <w:jc w:val="left"/>
      </w:pPr>
      <w:r>
        <w:rPr>
          <w:rStyle w:val="Cuerpodeltexto10pto0"/>
        </w:rPr>
        <w:t>De París, el 4 de la luna de Rebiab 2, 1712.</w:t>
      </w:r>
    </w:p>
    <w:p w:rsidR="00EB345F" w:rsidRDefault="0002303A">
      <w:pPr>
        <w:pStyle w:val="Ttulo50"/>
        <w:keepNext/>
        <w:keepLines/>
        <w:shd w:val="clear" w:color="auto" w:fill="auto"/>
        <w:spacing w:before="0" w:after="256" w:line="210" w:lineRule="exact"/>
        <w:ind w:left="20"/>
        <w:jc w:val="both"/>
      </w:pPr>
      <w:bookmarkStart w:id="18" w:name="bookmark18"/>
      <w:r>
        <w:rPr>
          <w:rStyle w:val="Ttulo51"/>
          <w:b/>
          <w:bCs/>
        </w:rPr>
        <w:t>CARTA LVII</w:t>
      </w:r>
      <w:bookmarkEnd w:id="18"/>
    </w:p>
    <w:p w:rsidR="00EB345F" w:rsidRDefault="0002303A">
      <w:pPr>
        <w:pStyle w:val="Cuerpodeltexto0"/>
        <w:shd w:val="clear" w:color="auto" w:fill="auto"/>
        <w:spacing w:before="0" w:after="226" w:line="200" w:lineRule="exact"/>
        <w:ind w:left="20"/>
      </w:pPr>
      <w:r>
        <w:rPr>
          <w:rStyle w:val="Cuerpodeltexto10pto0"/>
        </w:rPr>
        <w:t>Usbek a Rhédi, en Venecia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left="20" w:right="20" w:firstLine="320"/>
      </w:pPr>
      <w:r>
        <w:rPr>
          <w:rStyle w:val="Cuerpodeltexto10pto0"/>
        </w:rPr>
        <w:t>Aquí los libertinos mantienen un número infinito de</w:t>
      </w:r>
      <w:r>
        <w:rPr>
          <w:rStyle w:val="Cuerpodeltexto10pto0"/>
        </w:rPr>
        <w:br/>
        <w:t>meretrices, y los devotos, un número incontable de dervi-</w:t>
      </w:r>
      <w:r>
        <w:rPr>
          <w:rStyle w:val="Cuerpodeltexto10pto0"/>
        </w:rPr>
        <w:br/>
        <w:t>ches. Estos derviches hacen tres votos: obediencia, pobre-</w:t>
      </w:r>
      <w:r>
        <w:rPr>
          <w:rStyle w:val="Cuerpodeltexto10pto0"/>
        </w:rPr>
        <w:br/>
        <w:t>za y castidad. Dicen que el primero es el más observado</w:t>
      </w:r>
      <w:r>
        <w:rPr>
          <w:rStyle w:val="Cuerpodeltexto10pto0"/>
        </w:rPr>
        <w:br/>
        <w:t>de todos; en cuanto al segundo, te digo que no lo es en ab-</w:t>
      </w:r>
      <w:r>
        <w:rPr>
          <w:rStyle w:val="Cuerpodeltexto10pto0"/>
        </w:rPr>
        <w:br/>
        <w:t>soluto; juzga por ti mismo sobre el tercero.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left="20" w:right="20" w:firstLine="320"/>
      </w:pPr>
      <w:r>
        <w:rPr>
          <w:rStyle w:val="Cuerpodeltexto10pto0"/>
        </w:rPr>
        <w:t>Sin embargo, por muy ricos que estos derviches sean,</w:t>
      </w:r>
      <w:r>
        <w:rPr>
          <w:rStyle w:val="Cuerpodeltexto10pto0"/>
        </w:rPr>
        <w:br/>
        <w:t>nunca abandonan su calidad de pobres; nuestro glorioso</w:t>
      </w:r>
      <w:r>
        <w:rPr>
          <w:rStyle w:val="Cuerpodeltexto10pto0"/>
        </w:rPr>
        <w:br w:type="page"/>
      </w:r>
      <w:r>
        <w:rPr>
          <w:rStyle w:val="Cuerpodeltexto10pto0"/>
        </w:rPr>
        <w:lastRenderedPageBreak/>
        <w:t>sultán renunciaría antes a sus magníficos y sublimes títu-</w:t>
      </w:r>
      <w:r>
        <w:rPr>
          <w:rStyle w:val="Cuerpodeltexto10pto0"/>
        </w:rPr>
        <w:br/>
        <w:t>los. Tienen razón: ya que ese título de pobres les impide</w:t>
      </w:r>
      <w:r>
        <w:rPr>
          <w:rStyle w:val="Cuerpodeltexto10pto0"/>
        </w:rPr>
        <w:br/>
        <w:t>serlo.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 w:firstLine="320"/>
      </w:pPr>
      <w:r>
        <w:rPr>
          <w:rStyle w:val="Cuerpodeltexto10pto0"/>
        </w:rPr>
        <w:t>Los médicos y algunos de esos derviches que se llaman</w:t>
      </w:r>
      <w:r>
        <w:rPr>
          <w:rStyle w:val="Cuerpodeltexto10pto0"/>
        </w:rPr>
        <w:br/>
      </w:r>
      <w:r>
        <w:rPr>
          <w:rStyle w:val="Cuerpodeltexto10ptoNegritaCursiva"/>
        </w:rPr>
        <w:t>confesores</w:t>
      </w:r>
      <w:r>
        <w:rPr>
          <w:rStyle w:val="Cuerpodeltexto10pto0"/>
        </w:rPr>
        <w:t xml:space="preserve"> aquí son siempre o demasiado estimados o de-</w:t>
      </w:r>
      <w:r>
        <w:rPr>
          <w:rStyle w:val="Cuerpodeltexto10pto0"/>
        </w:rPr>
        <w:br/>
        <w:t>masiado despreciados; sin embargo, dicen que los herede-</w:t>
      </w:r>
      <w:r>
        <w:rPr>
          <w:rStyle w:val="Cuerpodeltexto10pto0"/>
        </w:rPr>
        <w:br/>
        <w:t>ros se las arreglan mejor con los médicos que con los con-</w:t>
      </w:r>
      <w:r>
        <w:rPr>
          <w:rStyle w:val="Cuerpodeltexto10pto0"/>
        </w:rPr>
        <w:br/>
        <w:t>fesores.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 w:firstLine="320"/>
      </w:pPr>
      <w:r>
        <w:rPr>
          <w:rStyle w:val="Cuerpodeltexto10pto0"/>
        </w:rPr>
        <w:t>El otro día fui a un convento de esos derviches. Uno de</w:t>
      </w:r>
      <w:r>
        <w:rPr>
          <w:rStyle w:val="Cuerpodeltexto10pto0"/>
        </w:rPr>
        <w:br/>
        <w:t>ellos, venerable por sus blancos cabellos, me acogió muy</w:t>
      </w:r>
      <w:r>
        <w:rPr>
          <w:rStyle w:val="Cuerpodeltexto10pto0"/>
        </w:rPr>
        <w:br/>
        <w:t>bien; me enseñó la casa entera; entramos en el jardín y</w:t>
      </w:r>
      <w:r>
        <w:rPr>
          <w:rStyle w:val="Cuerpodeltexto10pto0"/>
        </w:rPr>
        <w:br/>
        <w:t>nos pusimos a conversar. «Padre mío, le dije, qué función</w:t>
      </w:r>
      <w:r>
        <w:rPr>
          <w:rStyle w:val="Cuerpodeltexto10pto0"/>
        </w:rPr>
        <w:br/>
        <w:t>tenéis en la comunidad</w:t>
      </w:r>
      <w:proofErr w:type="gramStart"/>
      <w:r>
        <w:rPr>
          <w:rStyle w:val="Cuerpodeltexto10pto0"/>
        </w:rPr>
        <w:t>?</w:t>
      </w:r>
      <w:proofErr w:type="gramEnd"/>
      <w:r>
        <w:rPr>
          <w:rStyle w:val="Cuerpodeltexto10pto0"/>
        </w:rPr>
        <w:t xml:space="preserve"> —Señor, me respondió con un</w:t>
      </w:r>
      <w:r>
        <w:rPr>
          <w:rStyle w:val="Cuerpodeltexto10pto0"/>
        </w:rPr>
        <w:br/>
        <w:t xml:space="preserve">aire muy satisfecho por mi pregunta, soy casuista. </w:t>
      </w:r>
      <w:proofErr w:type="gramStart"/>
      <w:r>
        <w:rPr>
          <w:rStyle w:val="Cuerpodeltexto10pto0"/>
        </w:rPr>
        <w:t>—¿</w:t>
      </w:r>
      <w:proofErr w:type="gramEnd"/>
      <w:r>
        <w:rPr>
          <w:rStyle w:val="Cuerpodeltexto10pto0"/>
        </w:rPr>
        <w:t>Ca-</w:t>
      </w:r>
      <w:r>
        <w:rPr>
          <w:rStyle w:val="Cuerpodeltexto10pto0"/>
        </w:rPr>
        <w:br/>
        <w:t>suista?, repliqué; desde que estoy en Francia no he oído</w:t>
      </w:r>
      <w:r>
        <w:rPr>
          <w:rStyle w:val="Cuerpodeltexto10pto0"/>
        </w:rPr>
        <w:br/>
        <w:t xml:space="preserve">hablar de este cargo. </w:t>
      </w:r>
      <w:proofErr w:type="gramStart"/>
      <w:r>
        <w:rPr>
          <w:rStyle w:val="Cuerpodeltexto10pto0"/>
        </w:rPr>
        <w:t>—¡</w:t>
      </w:r>
      <w:proofErr w:type="gramEnd"/>
      <w:r>
        <w:rPr>
          <w:rStyle w:val="Cuerpodeltexto10pto0"/>
        </w:rPr>
        <w:t>Cómo! ¿No sabéis lo que es un ca-</w:t>
      </w:r>
      <w:r>
        <w:rPr>
          <w:rStyle w:val="Cuerpodeltexto10pto0"/>
        </w:rPr>
        <w:br/>
        <w:t>suista? ¡Pues bien! Escuchad: os lo explicaré de manera</w:t>
      </w:r>
      <w:r>
        <w:rPr>
          <w:rStyle w:val="Cuerpodeltexto10pto0"/>
        </w:rPr>
        <w:br/>
        <w:t>que no os queden dudas. Hay dos tipos de pecado: los</w:t>
      </w:r>
      <w:r>
        <w:rPr>
          <w:rStyle w:val="Cuerpodeltexto10pto0"/>
        </w:rPr>
        <w:br/>
        <w:t>mortales, que excluyen totalmente del Paraíso; y los venia-</w:t>
      </w:r>
      <w:r>
        <w:rPr>
          <w:rStyle w:val="Cuerpodeltexto10pto0"/>
        </w:rPr>
        <w:br/>
        <w:t>les, que en verdad ofenden a Dios pero no lo irritan hasta</w:t>
      </w:r>
      <w:r>
        <w:rPr>
          <w:rStyle w:val="Cuerpodeltexto10pto0"/>
        </w:rPr>
        <w:br/>
        <w:t>el punto de privarnos de la beatitud. Ahora bien, todo</w:t>
      </w:r>
      <w:r>
        <w:rPr>
          <w:rStyle w:val="Cuerpodeltexto10pto0"/>
        </w:rPr>
        <w:br/>
        <w:t>nuestro arte consiste en distinguir cuidadosamente estos</w:t>
      </w:r>
      <w:r>
        <w:rPr>
          <w:rStyle w:val="Cuerpodeltexto10pto0"/>
        </w:rPr>
        <w:br/>
        <w:t>dos tipos de pecado: ya que, salvo algunos libertinos, to-</w:t>
      </w:r>
      <w:r>
        <w:rPr>
          <w:rStyle w:val="Cuerpodeltexto10pto0"/>
        </w:rPr>
        <w:br/>
        <w:t>dos los cristianos quieren ganar el Paraíso; pero casi todos</w:t>
      </w:r>
      <w:r>
        <w:rPr>
          <w:rStyle w:val="Cuerpodeltexto10pto0"/>
        </w:rPr>
        <w:br/>
        <w:t>quieren ganarlo lo más barato posible. Cuando se conocen</w:t>
      </w:r>
      <w:r>
        <w:rPr>
          <w:rStyle w:val="Cuerpodeltexto10pto0"/>
        </w:rPr>
        <w:br/>
        <w:t>bien los pecados mortales, se trata de no cometerlos, y</w:t>
      </w:r>
      <w:r>
        <w:rPr>
          <w:rStyle w:val="Cuerpodeltexto10pto0"/>
        </w:rPr>
        <w:br/>
        <w:t>nosotros nos encargamos de ello. Hay hombres que no</w:t>
      </w:r>
      <w:r>
        <w:rPr>
          <w:rStyle w:val="Cuerpodeltexto10pto0"/>
        </w:rPr>
        <w:br/>
        <w:t>aspiran a una perfección tan grande y, como no tienen</w:t>
      </w:r>
      <w:r>
        <w:rPr>
          <w:rStyle w:val="Cuerpodeltexto10pto0"/>
        </w:rPr>
        <w:br/>
        <w:t>ambición, no se preocupan por los primeros lugares. De</w:t>
      </w:r>
      <w:r>
        <w:rPr>
          <w:rStyle w:val="Cuerpodeltexto10pto0"/>
        </w:rPr>
        <w:br/>
        <w:t>esta manera, entran en el Paraíso lo más ajustadamente</w:t>
      </w:r>
      <w:r>
        <w:rPr>
          <w:rStyle w:val="Cuerpodeltexto10pto0"/>
        </w:rPr>
        <w:br/>
        <w:t>que pueden; con tal de estar allí les basta: su objetivo es</w:t>
      </w:r>
      <w:r>
        <w:rPr>
          <w:rStyle w:val="Cuerpodeltexto10pto0"/>
        </w:rPr>
        <w:br/>
        <w:t>ni pasarse ni quedarse cortos. Es gente a la que le gusta</w:t>
      </w:r>
      <w:r>
        <w:rPr>
          <w:rStyle w:val="Cuerpodeltexto10pto0"/>
        </w:rPr>
        <w:br/>
        <w:t>el Cielo más que obtenerlo y que dicen a Dios: “Señor, he</w:t>
      </w:r>
      <w:r>
        <w:rPr>
          <w:rStyle w:val="Cuerpodeltexto10pto0"/>
        </w:rPr>
        <w:br/>
        <w:t>cumplido las condiciones rigurosamente; no podéis dejar</w:t>
      </w:r>
      <w:r>
        <w:rPr>
          <w:rStyle w:val="Cuerpodeltexto10pto0"/>
        </w:rPr>
        <w:br/>
        <w:t>de cumplir vuestras promesas: como no he hecho más de</w:t>
      </w:r>
      <w:r>
        <w:rPr>
          <w:rStyle w:val="Cuerpodeltexto10pto0"/>
        </w:rPr>
        <w:br/>
        <w:t>lo que me habéis pedido, os dispenso de darme más de lo</w:t>
      </w:r>
      <w:r>
        <w:rPr>
          <w:rStyle w:val="Cuerpodeltexto10pto0"/>
        </w:rPr>
        <w:br/>
        <w:t>que me habéis prometido”. Por lo tanto, somos gente ne-</w:t>
      </w:r>
      <w:r>
        <w:rPr>
          <w:rStyle w:val="Cuerpodeltexto10pto0"/>
        </w:rPr>
        <w:br/>
        <w:t>cesaria, Señor. Pero eso no es todo; vais a ver otra cosa.</w:t>
      </w:r>
      <w:r>
        <w:br w:type="page"/>
      </w:r>
    </w:p>
    <w:p w:rsidR="00EB345F" w:rsidRDefault="0002303A">
      <w:pPr>
        <w:pStyle w:val="Cuerpodeltexto0"/>
        <w:shd w:val="clear" w:color="auto" w:fill="auto"/>
        <w:spacing w:before="0" w:after="216"/>
        <w:ind w:left="20" w:right="20"/>
      </w:pPr>
      <w:r>
        <w:rPr>
          <w:rStyle w:val="Cuerpodeltexto10pto0"/>
        </w:rPr>
        <w:lastRenderedPageBreak/>
        <w:t>No es la acción lo que hace al crimen, sino el conocimiento</w:t>
      </w:r>
      <w:r>
        <w:rPr>
          <w:rStyle w:val="Cuerpodeltexto10pto0"/>
        </w:rPr>
        <w:br/>
        <w:t>del que la comete: el que hace un mal mientras cree que</w:t>
      </w:r>
      <w:r>
        <w:rPr>
          <w:rStyle w:val="Cuerpodeltexto10pto0"/>
        </w:rPr>
        <w:br/>
        <w:t>no es tal está en seguridad de conciencia; y como hay un</w:t>
      </w:r>
      <w:r>
        <w:rPr>
          <w:rStyle w:val="Cuerpodeltexto10pto0"/>
        </w:rPr>
        <w:br/>
        <w:t>número infinito de acciones equívocas, un casuista puede</w:t>
      </w:r>
      <w:r>
        <w:rPr>
          <w:rStyle w:val="Cuerpodeltexto10pto0"/>
        </w:rPr>
        <w:br/>
        <w:t>darles el grado de bondad que no tienen y declararlas</w:t>
      </w:r>
      <w:r>
        <w:rPr>
          <w:rStyle w:val="Cuerpodeltexto10pto0"/>
        </w:rPr>
        <w:br/>
        <w:t>buenas; y con tal que pueda persuadir que no tenían vene-</w:t>
      </w:r>
      <w:r>
        <w:rPr>
          <w:rStyle w:val="Cuerpodeltexto10pto0"/>
        </w:rPr>
        <w:br/>
        <w:t>no, se lo quita por entero. Os comunico aquí el secreto de</w:t>
      </w:r>
      <w:r>
        <w:rPr>
          <w:rStyle w:val="Cuerpodeltexto10pto0"/>
        </w:rPr>
        <w:br/>
        <w:t>un oficio en el que he envejecido; os muestro sus refina-</w:t>
      </w:r>
      <w:r>
        <w:rPr>
          <w:rStyle w:val="Cuerpodeltexto10pto0"/>
        </w:rPr>
        <w:br/>
        <w:t>mientos: siempre hay una vuelta para dar a todo, incluso</w:t>
      </w:r>
      <w:r>
        <w:rPr>
          <w:rStyle w:val="Cuerpodeltexto10pto0"/>
        </w:rPr>
        <w:br/>
        <w:t>a las cosas que parezcan menos susceptibles de ello. —Pa-</w:t>
      </w:r>
      <w:r>
        <w:rPr>
          <w:rStyle w:val="Cuerpodeltexto10pto0"/>
        </w:rPr>
        <w:br/>
        <w:t>dre, le dije, esto es muy bueno; ¿pero cómo os las arre-</w:t>
      </w:r>
      <w:r>
        <w:rPr>
          <w:rStyle w:val="Cuerpodeltexto10pto0"/>
        </w:rPr>
        <w:br/>
        <w:t>gláis con el Cielo? Si el Sufí tuviera en su corte un hombre</w:t>
      </w:r>
      <w:r>
        <w:rPr>
          <w:rStyle w:val="Cuerpodeltexto10pto0"/>
        </w:rPr>
        <w:br/>
        <w:t>que hiciera con respecto a él lo que vos hacéis contra</w:t>
      </w:r>
      <w:r>
        <w:rPr>
          <w:rStyle w:val="Cuerpodeltexto10pto0"/>
        </w:rPr>
        <w:br/>
        <w:t>vuestro Dios, que diferenciara entre sus órdenes y que en-</w:t>
      </w:r>
      <w:r>
        <w:rPr>
          <w:rStyle w:val="Cuerpodeltexto10pto0"/>
        </w:rPr>
        <w:br/>
        <w:t>señara a sus súbditos en qué caso deben ejecutarlas y en</w:t>
      </w:r>
      <w:r>
        <w:rPr>
          <w:rStyle w:val="Cuerpodeltexto10pto0"/>
        </w:rPr>
        <w:br/>
        <w:t>qué otro pueden violarlas, lo haría empalar inmediata-</w:t>
      </w:r>
      <w:r>
        <w:rPr>
          <w:rStyle w:val="Cuerpodeltexto10pto0"/>
        </w:rPr>
        <w:br/>
        <w:t>mente. » Saludé a mi derviche y lo dejé sin esperar su res-</w:t>
      </w:r>
      <w:r>
        <w:rPr>
          <w:rStyle w:val="Cuerpodeltexto10pto0"/>
        </w:rPr>
        <w:br/>
        <w:t>puesta.</w:t>
      </w:r>
    </w:p>
    <w:p w:rsidR="00B65EAD" w:rsidRDefault="0002303A">
      <w:pPr>
        <w:pStyle w:val="Cuerpodeltexto0"/>
        <w:shd w:val="clear" w:color="auto" w:fill="auto"/>
        <w:spacing w:before="0" w:line="200" w:lineRule="exact"/>
        <w:ind w:left="900"/>
        <w:jc w:val="left"/>
        <w:rPr>
          <w:rStyle w:val="Cuerpodeltexto10pto0"/>
        </w:rPr>
      </w:pPr>
      <w:r>
        <w:rPr>
          <w:rStyle w:val="Cuerpodeltexto10pto0"/>
        </w:rPr>
        <w:t>De París, el 25 de la luna de Maharram, 1714.</w:t>
      </w:r>
    </w:p>
    <w:p w:rsidR="00EB345F" w:rsidRDefault="0002303A">
      <w:pPr>
        <w:pStyle w:val="Cuerpodeltexto0"/>
        <w:shd w:val="clear" w:color="auto" w:fill="auto"/>
        <w:spacing w:before="0" w:line="200" w:lineRule="exact"/>
        <w:ind w:left="900"/>
        <w:jc w:val="left"/>
      </w:pPr>
      <w:r>
        <w:br w:type="page"/>
      </w:r>
    </w:p>
    <w:p w:rsidR="00B65EAD" w:rsidRDefault="00B65EAD">
      <w:pPr>
        <w:pStyle w:val="Cuerpodeltexto0"/>
        <w:shd w:val="clear" w:color="auto" w:fill="auto"/>
        <w:spacing w:before="0" w:line="200" w:lineRule="exact"/>
        <w:ind w:left="900"/>
        <w:jc w:val="left"/>
      </w:pPr>
    </w:p>
    <w:p w:rsidR="00B65EAD" w:rsidRDefault="00B65EAD">
      <w:pPr>
        <w:pStyle w:val="Cuerpodeltexto0"/>
        <w:shd w:val="clear" w:color="auto" w:fill="auto"/>
        <w:spacing w:before="0" w:line="200" w:lineRule="exact"/>
        <w:ind w:left="900"/>
        <w:jc w:val="left"/>
        <w:sectPr w:rsidR="00B65EAD">
          <w:footerReference w:type="even" r:id="rId36"/>
          <w:footerReference w:type="default" r:id="rId37"/>
          <w:pgSz w:w="8391" w:h="11909"/>
          <w:pgMar w:top="950" w:right="1361" w:bottom="1377" w:left="1390" w:header="0" w:footer="3" w:gutter="0"/>
          <w:cols w:space="720"/>
          <w:noEndnote/>
          <w:docGrid w:linePitch="360"/>
        </w:sectPr>
      </w:pPr>
    </w:p>
    <w:p w:rsidR="00EB345F" w:rsidRDefault="0002303A">
      <w:pPr>
        <w:pStyle w:val="Ttulo40"/>
        <w:keepNext/>
        <w:keepLines/>
        <w:shd w:val="clear" w:color="auto" w:fill="auto"/>
        <w:spacing w:after="175" w:line="269" w:lineRule="exact"/>
        <w:ind w:left="2700" w:right="20"/>
        <w:jc w:val="both"/>
      </w:pPr>
      <w:bookmarkStart w:id="19" w:name="bookmark19"/>
      <w:r>
        <w:rPr>
          <w:rStyle w:val="Ttulo41"/>
          <w:b/>
          <w:bCs/>
        </w:rPr>
        <w:lastRenderedPageBreak/>
        <w:t>CARTAS EDIFICANTES</w:t>
      </w:r>
      <w:r>
        <w:rPr>
          <w:rStyle w:val="Ttulo41"/>
          <w:b/>
          <w:bCs/>
        </w:rPr>
        <w:br/>
        <w:t>Y CURIOSAS DE CHINA</w:t>
      </w:r>
      <w:bookmarkEnd w:id="19"/>
    </w:p>
    <w:p w:rsidR="00EB345F" w:rsidRDefault="0002303A">
      <w:pPr>
        <w:pStyle w:val="Cuerpodeltexto50"/>
        <w:shd w:val="clear" w:color="auto" w:fill="auto"/>
        <w:spacing w:before="0" w:after="703" w:line="200" w:lineRule="exact"/>
        <w:ind w:right="20" w:firstLine="0"/>
        <w:jc w:val="right"/>
      </w:pPr>
      <w:r>
        <w:rPr>
          <w:rStyle w:val="Cuerpodeltexto510pto"/>
        </w:rPr>
        <w:t xml:space="preserve">De los </w:t>
      </w:r>
      <w:r>
        <w:rPr>
          <w:rStyle w:val="Cuerpodeltexto53"/>
        </w:rPr>
        <w:t>Misioneros de la Compañía de Jesús</w:t>
      </w:r>
    </w:p>
    <w:p w:rsidR="00EB345F" w:rsidRDefault="0002303A">
      <w:pPr>
        <w:pStyle w:val="Cuerpodeltexto80"/>
        <w:shd w:val="clear" w:color="auto" w:fill="auto"/>
        <w:spacing w:after="160" w:line="250" w:lineRule="exact"/>
        <w:ind w:left="20" w:right="20"/>
        <w:jc w:val="left"/>
      </w:pPr>
      <w:r>
        <w:rPr>
          <w:rStyle w:val="Cuerpodeltexto81"/>
          <w:b/>
          <w:bCs/>
        </w:rPr>
        <w:t>Del Reverendo Padre ***, de la Compañía de Jesús, al</w:t>
      </w:r>
      <w:r>
        <w:rPr>
          <w:rStyle w:val="Cuerpodeltexto81"/>
          <w:b/>
          <w:bCs/>
        </w:rPr>
        <w:br/>
        <w:t>Señor Aubert, Primer Presidente del Parlamento de Douai.</w:t>
      </w:r>
    </w:p>
    <w:p w:rsidR="00EB345F" w:rsidRDefault="0002303A">
      <w:pPr>
        <w:pStyle w:val="Cuerpodeltexto0"/>
        <w:shd w:val="clear" w:color="auto" w:fill="auto"/>
        <w:spacing w:before="0" w:after="231" w:line="200" w:lineRule="exact"/>
        <w:ind w:left="2980"/>
        <w:jc w:val="left"/>
      </w:pPr>
      <w:r>
        <w:rPr>
          <w:rStyle w:val="Cuerpodeltexto10pto0"/>
        </w:rPr>
        <w:t>De Cantón, 16 de abril...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left="20" w:right="20" w:firstLine="300"/>
      </w:pPr>
      <w:r>
        <w:rPr>
          <w:rStyle w:val="Cuerpodeltexto10pto0"/>
        </w:rPr>
        <w:t>(... ) Los Chinos tienen cinco libros clásicos que los estu-</w:t>
      </w:r>
      <w:r>
        <w:rPr>
          <w:rStyle w:val="Cuerpodeltexto10pto0"/>
        </w:rPr>
        <w:br/>
        <w:t>diantes deben aprender para obtener sus diplomas. El pri-</w:t>
      </w:r>
      <w:r>
        <w:rPr>
          <w:rStyle w:val="Cuerpodeltexto10pto0"/>
        </w:rPr>
        <w:br/>
        <w:t>mero es el libro de «las mutaciones». El segundo contiene</w:t>
      </w:r>
      <w:r>
        <w:rPr>
          <w:rStyle w:val="Cuerpodeltexto10pto0"/>
        </w:rPr>
        <w:br/>
        <w:t>la historia de los emperadores Yao y Chun, sucesores de</w:t>
      </w:r>
      <w:r>
        <w:rPr>
          <w:rStyle w:val="Cuerpodeltexto10pto0"/>
        </w:rPr>
        <w:br/>
        <w:t>Fu-hi y de los tres primeros linajes que gobernaron China.</w:t>
      </w:r>
      <w:r>
        <w:rPr>
          <w:rStyle w:val="Cuerpodeltexto10pto0"/>
        </w:rPr>
        <w:br/>
        <w:t>El tercero es una antología de versos y odas, compuestos</w:t>
      </w:r>
      <w:r>
        <w:rPr>
          <w:rStyle w:val="Cuerpodeltexto10pto0"/>
        </w:rPr>
        <w:br/>
        <w:t>en honor de los emperadores cuando subían al trono. To-</w:t>
      </w:r>
      <w:r>
        <w:rPr>
          <w:rStyle w:val="Cuerpodeltexto10pto0"/>
        </w:rPr>
        <w:br/>
        <w:t>das estas poesías eran cuidadosamente conservadas y al</w:t>
      </w:r>
      <w:r>
        <w:rPr>
          <w:rStyle w:val="Cuerpodeltexto10pto0"/>
        </w:rPr>
        <w:br/>
        <w:t>pueblo le gustaba cantarlas, pero como este mismo pueblo</w:t>
      </w:r>
      <w:r>
        <w:rPr>
          <w:rStyle w:val="Cuerpodeltexto10pto0"/>
        </w:rPr>
        <w:br/>
        <w:t>había ido introduciendo en esa antología muchas piezas</w:t>
      </w:r>
      <w:r>
        <w:rPr>
          <w:rStyle w:val="Cuerpodeltexto10pto0"/>
        </w:rPr>
        <w:br/>
        <w:t>apócrifas y una doctrina peligrosa, Confucio hizo su crítica</w:t>
      </w:r>
      <w:r>
        <w:rPr>
          <w:rStyle w:val="Cuerpodeltexto10pto0"/>
        </w:rPr>
        <w:br/>
        <w:t>y eliminó lo que no era auténtico y no estaba reconocido</w:t>
      </w:r>
      <w:r>
        <w:rPr>
          <w:rStyle w:val="Cuerpodeltexto10pto0"/>
        </w:rPr>
        <w:br/>
        <w:t>como tal. Los Chinos dan gran importancia a este libro y</w:t>
      </w:r>
      <w:r>
        <w:rPr>
          <w:rStyle w:val="Cuerpodeltexto10pto0"/>
        </w:rPr>
        <w:br/>
        <w:t>sus doctores no dejan de recomendar su lectura. El cuarto</w:t>
      </w:r>
      <w:r>
        <w:rPr>
          <w:rStyle w:val="Cuerpodeltexto10pto0"/>
        </w:rPr>
        <w:br/>
        <w:t>libro es el de los ritos; explica las ceremonias que se de-</w:t>
      </w:r>
      <w:r>
        <w:rPr>
          <w:rStyle w:val="Cuerpodeltexto10pto0"/>
        </w:rPr>
        <w:br/>
        <w:t>ben respetar en los sacrificios que se hacen al cielo, a la</w:t>
      </w:r>
      <w:r>
        <w:rPr>
          <w:rStyle w:val="Cuerpodeltexto10pto0"/>
        </w:rPr>
        <w:br/>
        <w:t>tierra, a los espíritus, a los ancestros, en los matrimonios,</w:t>
      </w:r>
      <w:r>
        <w:rPr>
          <w:rStyle w:val="Cuerpodeltexto10pto0"/>
        </w:rPr>
        <w:br/>
        <w:t>en los funerales, etc. El quinto, finalmente, se titula la pri-</w:t>
      </w:r>
      <w:r>
        <w:rPr>
          <w:rStyle w:val="Cuerpodeltexto10pto0"/>
        </w:rPr>
        <w:br/>
        <w:t>mavera y el otoño.</w:t>
      </w:r>
    </w:p>
    <w:p w:rsidR="00EB345F" w:rsidRDefault="0002303A">
      <w:pPr>
        <w:pStyle w:val="Cuerpodeltexto0"/>
        <w:shd w:val="clear" w:color="auto" w:fill="auto"/>
        <w:spacing w:before="0" w:after="155" w:line="240" w:lineRule="exact"/>
        <w:ind w:left="20" w:right="20" w:firstLine="300"/>
      </w:pPr>
      <w:r>
        <w:rPr>
          <w:rStyle w:val="Cuerpodeltexto10pto0"/>
        </w:rPr>
        <w:t>Además de estos cinco libros, que son los libros sagra-</w:t>
      </w:r>
      <w:r>
        <w:rPr>
          <w:rStyle w:val="Cuerpodeltexto10pto0"/>
        </w:rPr>
        <w:br/>
        <w:t>dos de los Chinos, hay otros cuatro, llamados simplemente</w:t>
      </w:r>
      <w:r>
        <w:rPr>
          <w:rStyle w:val="Cuerpodeltexto10pto0"/>
        </w:rPr>
        <w:br/>
      </w:r>
      <w:r>
        <w:rPr>
          <w:rStyle w:val="Cuerpodeltexto10ptoNegritaCursiva"/>
        </w:rPr>
        <w:t>los cuatro libros.</w:t>
      </w:r>
      <w:r>
        <w:rPr>
          <w:rStyle w:val="Cuerpodeltexto10pto0"/>
        </w:rPr>
        <w:t xml:space="preserve"> A los tres primeros se los llama </w:t>
      </w:r>
      <w:r>
        <w:rPr>
          <w:rStyle w:val="Cuerpodeltexto10ptoNegritaCursiva"/>
        </w:rPr>
        <w:t>libros de</w:t>
      </w:r>
      <w:r>
        <w:rPr>
          <w:rStyle w:val="Cuerpodeltexto10ptoNegritaCursiva"/>
        </w:rPr>
        <w:br/>
        <w:t>Confucio</w:t>
      </w:r>
      <w:r>
        <w:rPr>
          <w:rStyle w:val="Cuerpodeltexto10pto0"/>
        </w:rPr>
        <w:t xml:space="preserve"> porque contienen una antología de las sentencias</w:t>
      </w:r>
      <w:r>
        <w:rPr>
          <w:rStyle w:val="Cuerpodeltexto10pto0"/>
        </w:rPr>
        <w:br/>
        <w:t>de este filósofo. El cuarto es de Mencio (2), que vivió cien</w:t>
      </w:r>
    </w:p>
    <w:p w:rsidR="00EB345F" w:rsidRDefault="0002303A">
      <w:pPr>
        <w:pStyle w:val="Cuerpodeltexto50"/>
        <w:numPr>
          <w:ilvl w:val="0"/>
          <w:numId w:val="9"/>
        </w:numPr>
        <w:shd w:val="clear" w:color="auto" w:fill="auto"/>
        <w:tabs>
          <w:tab w:val="left" w:pos="586"/>
        </w:tabs>
        <w:spacing w:before="0"/>
        <w:ind w:left="20" w:right="20" w:firstLine="300"/>
        <w:jc w:val="both"/>
      </w:pPr>
      <w:r>
        <w:rPr>
          <w:rStyle w:val="Cuerpodeltexto53"/>
          <w:lang w:val="it-IT"/>
        </w:rPr>
        <w:t>Mencio o Meng Tse (siglo IV A. C. ), filòsofo chino nieto de Con-</w:t>
      </w:r>
      <w:r>
        <w:rPr>
          <w:rStyle w:val="Cuerpodeltexto53"/>
          <w:lang w:val="it-IT"/>
        </w:rPr>
        <w:br/>
        <w:t>fucio (N. de la T. ).</w:t>
      </w:r>
      <w:r>
        <w:br w:type="page"/>
      </w:r>
    </w:p>
    <w:p w:rsidR="00EB345F" w:rsidRDefault="0002303A">
      <w:pPr>
        <w:pStyle w:val="Cuerpodeltexto0"/>
        <w:shd w:val="clear" w:color="auto" w:fill="auto"/>
        <w:spacing w:before="0"/>
        <w:ind w:left="20" w:right="20"/>
      </w:pPr>
      <w:r>
        <w:rPr>
          <w:rStyle w:val="Cuerpodeltexto10pto0"/>
        </w:rPr>
        <w:lastRenderedPageBreak/>
        <w:t>años después, y recoge las conversaciones de este filósofo</w:t>
      </w:r>
      <w:r>
        <w:rPr>
          <w:rStyle w:val="Cuerpodeltexto10pto0"/>
        </w:rPr>
        <w:br/>
        <w:t>con los mejores maestros de su tiempo. Cuando los estu-</w:t>
      </w:r>
      <w:r>
        <w:rPr>
          <w:rStyle w:val="Cuerpodeltexto10pto0"/>
        </w:rPr>
        <w:br/>
        <w:t>diantes conocen a fondo la doctrina de estos libros, tienen</w:t>
      </w:r>
      <w:r>
        <w:rPr>
          <w:rStyle w:val="Cuerpodeltexto10pto0"/>
        </w:rPr>
        <w:br/>
        <w:t>que pasar dos tipos de exámenes: el primero es sólo un</w:t>
      </w:r>
      <w:r>
        <w:rPr>
          <w:rStyle w:val="Cuerpodeltexto10pto0"/>
        </w:rPr>
        <w:br/>
        <w:t>ejercicio preparatorio, pero el segundo es un examen en</w:t>
      </w:r>
      <w:r>
        <w:rPr>
          <w:rStyle w:val="Cuerpodeltexto10pto0"/>
        </w:rPr>
        <w:br/>
        <w:t>toda regla que permite presentarse a los demás exáme-</w:t>
      </w:r>
      <w:r>
        <w:rPr>
          <w:rStyle w:val="Cuerpodeltexto10pto0"/>
        </w:rPr>
        <w:br/>
        <w:t>nes que hay que aprobar para obtener el título de licencia-</w:t>
      </w:r>
      <w:r>
        <w:rPr>
          <w:rStyle w:val="Cuerpodeltexto10pto0"/>
        </w:rPr>
        <w:br/>
        <w:t>do. (... )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0"/>
        </w:rPr>
        <w:t>El Emperador nombra como examinadores a dos gran-</w:t>
      </w:r>
      <w:r>
        <w:rPr>
          <w:rStyle w:val="Cuerpodeltexto10pto0"/>
        </w:rPr>
        <w:br/>
        <w:t>des mandarines. El primero, que es el presidente del exa-</w:t>
      </w:r>
      <w:r>
        <w:rPr>
          <w:rStyle w:val="Cuerpodeltexto10pto0"/>
        </w:rPr>
        <w:br/>
        <w:t>men, normalmente proviene del colegio real, el segundo le</w:t>
      </w:r>
      <w:r>
        <w:rPr>
          <w:rStyle w:val="Cuerpodeltexto10pto0"/>
        </w:rPr>
        <w:br/>
        <w:t>sirve de asesor. (... ). El lugar donde se hace el examen se</w:t>
      </w:r>
      <w:r>
        <w:rPr>
          <w:rStyle w:val="Cuerpodeltexto10pto0"/>
        </w:rPr>
        <w:br/>
        <w:t>llama Kong-y-ven, es decir, lugar donde son elegidos los</w:t>
      </w:r>
      <w:r>
        <w:rPr>
          <w:rStyle w:val="Cuerpodeltexto10pto0"/>
        </w:rPr>
        <w:br/>
        <w:t>que deben ser presentados al Emperador. Es un gran edi-</w:t>
      </w:r>
      <w:r>
        <w:rPr>
          <w:rStyle w:val="Cuerpodeltexto10pto0"/>
        </w:rPr>
        <w:br/>
        <w:t>ficio con muchas celdas en donde sólo cabe un hombre;</w:t>
      </w:r>
      <w:r>
        <w:rPr>
          <w:rStyle w:val="Cuerpodeltexto10pto0"/>
        </w:rPr>
        <w:br/>
        <w:t>cada aspirante tiene la suya; las celdas forman una larga</w:t>
      </w:r>
      <w:r>
        <w:rPr>
          <w:rStyle w:val="Cuerpodeltexto10pto0"/>
        </w:rPr>
        <w:br/>
        <w:t>galería en cuyo extremo hay una gran sala donde el virrey</w:t>
      </w:r>
      <w:r>
        <w:rPr>
          <w:rStyle w:val="Cuerpodeltexto10pto0"/>
        </w:rPr>
        <w:br/>
        <w:t>hace su trabajo. Junto a esta sala, hay diez habitaciones</w:t>
      </w:r>
      <w:r>
        <w:rPr>
          <w:rStyle w:val="Cuerpodeltexto10pto0"/>
        </w:rPr>
        <w:br/>
        <w:t>destinadas a los examinadores. El virrey de la provincia</w:t>
      </w:r>
      <w:r>
        <w:rPr>
          <w:rStyle w:val="Cuerpodeltexto10pto0"/>
        </w:rPr>
        <w:br/>
        <w:t>preside el examen para que se desarrolle ordenadamente.</w:t>
      </w:r>
      <w:r>
        <w:rPr>
          <w:rStyle w:val="Cuerpodeltexto10pto0"/>
        </w:rPr>
        <w:br/>
        <w:t>Los bachilleres son conducidos a sus celdas por soldados</w:t>
      </w:r>
      <w:r>
        <w:rPr>
          <w:rStyle w:val="Cuerpodeltexto10pto0"/>
        </w:rPr>
        <w:br/>
        <w:t>tártaros; inmediatamente se cierran las puertas y se aplica</w:t>
      </w:r>
      <w:r>
        <w:rPr>
          <w:rStyle w:val="Cuerpodeltexto10pto0"/>
        </w:rPr>
        <w:br/>
        <w:t>en ellas el sello del virrey.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0"/>
        </w:rPr>
        <w:t>Una vez terminados estos preliminares (omito muchos</w:t>
      </w:r>
      <w:r>
        <w:rPr>
          <w:rStyle w:val="Cuerpodeltexto10pto0"/>
        </w:rPr>
        <w:br/>
        <w:t>otros para ser breve), se distribuyen los temas de las re-</w:t>
      </w:r>
      <w:r>
        <w:rPr>
          <w:rStyle w:val="Cuerpodeltexto10pto0"/>
        </w:rPr>
        <w:br/>
        <w:t>dacciones, los cuales son extraídos de los libros ya men-</w:t>
      </w:r>
      <w:r>
        <w:rPr>
          <w:rStyle w:val="Cuerpodeltexto10pto0"/>
        </w:rPr>
        <w:br/>
        <w:t>cionados. Cuando las redacciones ya están hechas, son</w:t>
      </w:r>
      <w:r>
        <w:rPr>
          <w:rStyle w:val="Cuerpodeltexto10pto0"/>
        </w:rPr>
        <w:br/>
        <w:t>transcritas por copistas destinados a este oficio con el fin</w:t>
      </w:r>
      <w:r>
        <w:rPr>
          <w:rStyle w:val="Cuerpodeltexto10pto0"/>
        </w:rPr>
        <w:br/>
        <w:t>de que los examinadores no puedan reconocer la mano de</w:t>
      </w:r>
      <w:r>
        <w:rPr>
          <w:rStyle w:val="Cuerpodeltexto10pto0"/>
        </w:rPr>
        <w:br/>
        <w:t>sus autores. Después son remitidas a los examinadores</w:t>
      </w:r>
      <w:r>
        <w:rPr>
          <w:rStyle w:val="Cuerpodeltexto10pto0"/>
        </w:rPr>
        <w:br/>
        <w:t>para que las lean y den cuenta de ellas a los mandarines.</w:t>
      </w:r>
      <w:r>
        <w:rPr>
          <w:rStyle w:val="Cuerpodeltexto10pto0"/>
        </w:rPr>
        <w:br/>
        <w:t>Luego se determina el día de la graduación. En el interva-</w:t>
      </w:r>
      <w:r>
        <w:rPr>
          <w:rStyle w:val="Cuerpodeltexto10pto0"/>
        </w:rPr>
        <w:br/>
        <w:t>lo, se envían sus nombres al Emperador, como para pre-</w:t>
      </w:r>
      <w:r>
        <w:rPr>
          <w:rStyle w:val="Cuerpodeltexto10pto0"/>
        </w:rPr>
        <w:br/>
        <w:t>sentarle la gente capaz de servirle en el gobierno de sus</w:t>
      </w:r>
      <w:r>
        <w:rPr>
          <w:rStyle w:val="Cuerpodeltexto10pto0"/>
        </w:rPr>
        <w:br/>
        <w:t>Estados. El día en que esos nombres son expuestos públi-</w:t>
      </w:r>
      <w:r>
        <w:rPr>
          <w:rStyle w:val="Cuerpodeltexto10pto0"/>
        </w:rPr>
        <w:br/>
        <w:t>camente, el virrey da un gran festín a los nuevos gradua-</w:t>
      </w:r>
      <w:r>
        <w:rPr>
          <w:rStyle w:val="Cuerpodeltexto10pto0"/>
        </w:rPr>
        <w:br/>
        <w:t>dos y les regala a cada uno, de parte del Emperador, una</w:t>
      </w:r>
      <w:r>
        <w:rPr>
          <w:rStyle w:val="Cuerpodeltexto10pto0"/>
        </w:rPr>
        <w:br/>
        <w:t>taza de plata y un gorro coronado por una manzana de</w:t>
      </w:r>
      <w:r>
        <w:rPr>
          <w:rStyle w:val="Cuerpodeltexto10pto0"/>
        </w:rPr>
        <w:br w:type="page"/>
      </w:r>
      <w:r>
        <w:rPr>
          <w:rStyle w:val="Cuerpodeltexto10pto0"/>
        </w:rPr>
        <w:lastRenderedPageBreak/>
        <w:t>plata dorada. Al día siguiente, reciben la visita de todos</w:t>
      </w:r>
      <w:r>
        <w:rPr>
          <w:rStyle w:val="Cuerpodeltexto10pto0"/>
        </w:rPr>
        <w:br/>
        <w:t>los mandarines de la metrópoli a los que manifestarán su</w:t>
      </w:r>
      <w:r>
        <w:rPr>
          <w:rStyle w:val="Cuerpodeltexto10pto0"/>
        </w:rPr>
        <w:br/>
        <w:t>agradecimiento con gran ceremonia. Así termina el exa-</w:t>
      </w:r>
      <w:r>
        <w:rPr>
          <w:rStyle w:val="Cuerpodeltexto10pto0"/>
        </w:rPr>
        <w:br/>
        <w:t>men de los Licenciados.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0"/>
        </w:rPr>
        <w:t>El examen de doctorado es parecido, más o menos, y</w:t>
      </w:r>
      <w:r>
        <w:rPr>
          <w:rStyle w:val="Cuerpodeltexto10pto0"/>
        </w:rPr>
        <w:br/>
        <w:t>se hace en Pekín. (... )</w:t>
      </w:r>
    </w:p>
    <w:p w:rsidR="00B65EAD" w:rsidRDefault="0002303A">
      <w:pPr>
        <w:pStyle w:val="Cuerpodeltexto0"/>
        <w:shd w:val="clear" w:color="auto" w:fill="auto"/>
        <w:spacing w:before="0"/>
        <w:ind w:left="20" w:right="20" w:firstLine="320"/>
        <w:rPr>
          <w:rStyle w:val="Cuerpodeltexto10pto0"/>
        </w:rPr>
      </w:pPr>
      <w:r>
        <w:rPr>
          <w:rStyle w:val="Cuerpodeltexto10pto0"/>
        </w:rPr>
        <w:t>Estaréis de acuerdo conmigo, Señor, en que la institu-</w:t>
      </w:r>
      <w:r>
        <w:rPr>
          <w:rStyle w:val="Cuerpodeltexto10pto0"/>
        </w:rPr>
        <w:br/>
        <w:t>ción de todos estos títulos ha sido dictada por una sabia</w:t>
      </w:r>
      <w:r>
        <w:rPr>
          <w:rStyle w:val="Cuerpodeltexto10pto0"/>
        </w:rPr>
        <w:br/>
        <w:t>política: pues además del gusto que los Chinos tienen na-</w:t>
      </w:r>
      <w:r>
        <w:rPr>
          <w:rStyle w:val="Cuerpodeltexto10pto0"/>
        </w:rPr>
        <w:br/>
        <w:t>turalmente por su literatura, este ejercicio continuo, estos</w:t>
      </w:r>
      <w:r>
        <w:rPr>
          <w:rStyle w:val="Cuerpodeltexto10pto0"/>
        </w:rPr>
        <w:br/>
        <w:t>frecuentes exámenes los mantienen en vilo, fomentan una</w:t>
      </w:r>
      <w:r>
        <w:rPr>
          <w:rStyle w:val="Cuerpodeltexto10pto0"/>
        </w:rPr>
        <w:br/>
        <w:t>noble emulación, los ocupan durante la mejor parte de su</w:t>
      </w:r>
      <w:r>
        <w:rPr>
          <w:rStyle w:val="Cuerpodeltexto10pto0"/>
        </w:rPr>
        <w:br/>
        <w:t>vida e impiden que la inacción y el ocio los lleven a provo-</w:t>
      </w:r>
      <w:r>
        <w:rPr>
          <w:rStyle w:val="Cuerpodeltexto10pto0"/>
        </w:rPr>
        <w:br/>
        <w:t>car desavenencias en el Estado. En cuanto su edad les</w:t>
      </w:r>
      <w:r>
        <w:rPr>
          <w:rStyle w:val="Cuerpodeltexto10pto0"/>
        </w:rPr>
        <w:br/>
        <w:t>permite dedicarse al estudio de las letras, aspiran al grado</w:t>
      </w:r>
      <w:r>
        <w:rPr>
          <w:rStyle w:val="Cuerpodeltexto10pto0"/>
        </w:rPr>
        <w:br/>
        <w:t>de bachiller; a menudo, no lo obtienen sino después de</w:t>
      </w:r>
      <w:r>
        <w:rPr>
          <w:rStyle w:val="Cuerpodeltexto10pto0"/>
        </w:rPr>
        <w:br/>
        <w:t>mucho trabajo y esfuerzo; después de haberlo obtenido,</w:t>
      </w:r>
      <w:r>
        <w:rPr>
          <w:rStyle w:val="Cuerpodeltexto10pto0"/>
        </w:rPr>
        <w:br/>
        <w:t>están ocupados casi toda su vida en conservarlo por me-</w:t>
      </w:r>
      <w:r>
        <w:rPr>
          <w:rStyle w:val="Cuerpodeltexto10pto0"/>
        </w:rPr>
        <w:br/>
        <w:t>dio de nuevos exámenes o en conseguir títulos superiores.</w:t>
      </w:r>
      <w:r>
        <w:rPr>
          <w:rStyle w:val="Cuerpodeltexto10pto0"/>
        </w:rPr>
        <w:br/>
        <w:t>Con estos títulos, van alcanzando mejores puestos y gozan</w:t>
      </w:r>
      <w:r>
        <w:rPr>
          <w:rStyle w:val="Cuerpodeltexto10pto0"/>
        </w:rPr>
        <w:br/>
        <w:t>de ciertos privilegios que los distinguen del pueblo y les</w:t>
      </w:r>
      <w:r>
        <w:rPr>
          <w:rStyle w:val="Cuerpodeltexto10pto0"/>
        </w:rPr>
        <w:br/>
        <w:t>dan sus títulos de nobleza. Si los hijos de los mandarines</w:t>
      </w:r>
      <w:r>
        <w:rPr>
          <w:rStyle w:val="Cuerpodeltexto10pto0"/>
        </w:rPr>
        <w:br/>
        <w:t>no siguen el camino de sus padres y no se dedican como</w:t>
      </w:r>
      <w:r>
        <w:rPr>
          <w:rStyle w:val="Cuerpodeltexto10pto0"/>
        </w:rPr>
        <w:br/>
        <w:t>ellos al estudio de las letras y las leyes, normalmente vuel-</w:t>
      </w:r>
      <w:r>
        <w:rPr>
          <w:rStyle w:val="Cuerpodeltexto10pto0"/>
        </w:rPr>
        <w:br/>
        <w:t>ven a la condición de pueblo en la primera o segunda ge-</w:t>
      </w:r>
      <w:r>
        <w:rPr>
          <w:rStyle w:val="Cuerpodeltexto10pto0"/>
        </w:rPr>
        <w:br/>
        <w:t>neración. Además, estos ejercicios proveen a muchos de</w:t>
      </w:r>
      <w:r>
        <w:rPr>
          <w:rStyle w:val="Cuerpodeltexto10pto0"/>
        </w:rPr>
        <w:br/>
        <w:t>medios para vivir. Son maestros de escuela y sus conoci-</w:t>
      </w:r>
      <w:r>
        <w:rPr>
          <w:rStyle w:val="Cuerpodeltexto10pto0"/>
        </w:rPr>
        <w:br/>
        <w:t>mientos los ponen a cubierto de los rigores de la pobreza.</w:t>
      </w:r>
      <w:r>
        <w:rPr>
          <w:rStyle w:val="Cuerpodeltexto10pto0"/>
        </w:rPr>
        <w:br/>
        <w:t>Sin embargo, como hasta las mejores cosas tienen sus in-</w:t>
      </w:r>
      <w:r>
        <w:rPr>
          <w:rStyle w:val="Cuerpodeltexto10pto0"/>
        </w:rPr>
        <w:br/>
        <w:t>convenientes, esta gran dedicación a las letras hace que</w:t>
      </w:r>
      <w:r>
        <w:rPr>
          <w:rStyle w:val="Cuerpodeltexto10pto0"/>
        </w:rPr>
        <w:br/>
        <w:t>los Chinos sean menos aptos para la guerra, apaga en</w:t>
      </w:r>
      <w:r>
        <w:rPr>
          <w:rStyle w:val="Cuerpodeltexto10pto0"/>
        </w:rPr>
        <w:br/>
        <w:t>ellos ese temperamento marcial que nace en los pueblos</w:t>
      </w:r>
      <w:r>
        <w:rPr>
          <w:rStyle w:val="Cuerpodeltexto10pto0"/>
        </w:rPr>
        <w:br/>
        <w:t>más bárbaros, también les lleva a descuidar los oficios de</w:t>
      </w:r>
      <w:r>
        <w:rPr>
          <w:rStyle w:val="Cuerpodeltexto10pto0"/>
        </w:rPr>
        <w:br/>
        <w:t>los que se dice que antes tenían conocimientos más exten-</w:t>
      </w:r>
      <w:r>
        <w:rPr>
          <w:rStyle w:val="Cuerpodeltexto10pto0"/>
        </w:rPr>
        <w:br/>
        <w:t>sos y perfectos.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br w:type="page"/>
      </w:r>
    </w:p>
    <w:p w:rsidR="00B65EAD" w:rsidRDefault="00B65EAD">
      <w:pPr>
        <w:pStyle w:val="Cuerpodeltexto0"/>
        <w:shd w:val="clear" w:color="auto" w:fill="auto"/>
        <w:spacing w:before="0"/>
        <w:ind w:left="20" w:right="20" w:firstLine="320"/>
      </w:pPr>
    </w:p>
    <w:p w:rsidR="00B65EAD" w:rsidRDefault="00B65EAD">
      <w:pPr>
        <w:pStyle w:val="Cuerpodeltexto0"/>
        <w:shd w:val="clear" w:color="auto" w:fill="auto"/>
        <w:spacing w:before="0"/>
        <w:ind w:left="20" w:right="20" w:firstLine="320"/>
        <w:sectPr w:rsidR="00B65EAD">
          <w:footerReference w:type="even" r:id="rId38"/>
          <w:footerReference w:type="default" r:id="rId39"/>
          <w:pgSz w:w="8391" w:h="11909"/>
          <w:pgMar w:top="1012" w:right="1381" w:bottom="1454" w:left="1383" w:header="0" w:footer="3" w:gutter="0"/>
          <w:cols w:space="720"/>
          <w:noEndnote/>
          <w:docGrid w:linePitch="360"/>
        </w:sectPr>
      </w:pPr>
    </w:p>
    <w:p w:rsidR="00EB345F" w:rsidRDefault="0002303A">
      <w:pPr>
        <w:pStyle w:val="Cuerpodeltexto60"/>
        <w:shd w:val="clear" w:color="auto" w:fill="auto"/>
        <w:spacing w:after="207" w:line="269" w:lineRule="exact"/>
        <w:ind w:left="1440" w:right="20"/>
        <w:jc w:val="right"/>
      </w:pPr>
      <w:r>
        <w:rPr>
          <w:rStyle w:val="Cuerpodeltexto61"/>
          <w:b/>
          <w:bCs/>
        </w:rPr>
        <w:lastRenderedPageBreak/>
        <w:t>MEMORIAS CONCERNIENTES</w:t>
      </w:r>
      <w:r>
        <w:rPr>
          <w:rStyle w:val="Cuerpodeltexto61"/>
          <w:b/>
          <w:bCs/>
        </w:rPr>
        <w:br/>
        <w:t>A LA HISTORIA, LAS CIENCIAS,</w:t>
      </w:r>
      <w:r>
        <w:rPr>
          <w:rStyle w:val="Cuerpodeltexto61"/>
          <w:b/>
          <w:bCs/>
        </w:rPr>
        <w:br/>
        <w:t>LAS ARTES, LAS COSTUMBRES,</w:t>
      </w:r>
      <w:r>
        <w:rPr>
          <w:rStyle w:val="Cuerpodeltexto61"/>
          <w:b/>
          <w:bCs/>
        </w:rPr>
        <w:br/>
        <w:t>LOS USOS, ETC., DE LOS CHINOS</w:t>
      </w:r>
    </w:p>
    <w:p w:rsidR="00EB345F" w:rsidRDefault="0002303A">
      <w:pPr>
        <w:pStyle w:val="Cuerpodeltexto30"/>
        <w:shd w:val="clear" w:color="auto" w:fill="auto"/>
        <w:spacing w:before="0" w:after="748" w:line="160" w:lineRule="exact"/>
        <w:ind w:right="20"/>
        <w:jc w:val="right"/>
      </w:pPr>
      <w:r>
        <w:rPr>
          <w:rStyle w:val="Cuerpodeltexto38ptoEspaciado0pto"/>
          <w:b/>
          <w:bCs/>
        </w:rPr>
        <w:t xml:space="preserve">De los </w:t>
      </w:r>
      <w:r>
        <w:rPr>
          <w:rStyle w:val="Cuerpodeltexto38ptoVersalesEspaciado0pto"/>
          <w:b/>
          <w:bCs/>
        </w:rPr>
        <w:t>Misioneros de PekIn</w:t>
      </w:r>
    </w:p>
    <w:p w:rsidR="00EB345F" w:rsidRDefault="0002303A">
      <w:pPr>
        <w:pStyle w:val="Ttulo50"/>
        <w:keepNext/>
        <w:keepLines/>
        <w:shd w:val="clear" w:color="auto" w:fill="auto"/>
        <w:spacing w:before="0" w:after="234" w:line="210" w:lineRule="exact"/>
        <w:ind w:left="20"/>
      </w:pPr>
      <w:bookmarkStart w:id="20" w:name="bookmark20"/>
      <w:r>
        <w:rPr>
          <w:rStyle w:val="Ttulo51"/>
          <w:b/>
          <w:bCs/>
        </w:rPr>
        <w:t>(Sobre la sabiduría contenida en el I Ching)</w:t>
      </w:r>
      <w:bookmarkEnd w:id="20"/>
    </w:p>
    <w:p w:rsidR="00B65EAD" w:rsidRDefault="0002303A">
      <w:pPr>
        <w:pStyle w:val="Cuerpodeltexto0"/>
        <w:shd w:val="clear" w:color="auto" w:fill="auto"/>
        <w:spacing w:before="0" w:line="240" w:lineRule="exact"/>
        <w:ind w:left="20" w:right="20" w:firstLine="320"/>
        <w:rPr>
          <w:rStyle w:val="Cuerpodeltexto10pto0"/>
        </w:rPr>
      </w:pPr>
      <w:r>
        <w:rPr>
          <w:rStyle w:val="Cuerpodeltexto10pto0"/>
        </w:rPr>
        <w:t>(... ) Los Kua de Fu-hi (sesenta combinaciones de seis lí-</w:t>
      </w:r>
      <w:r>
        <w:rPr>
          <w:rStyle w:val="Cuerpodeltexto10pto0"/>
        </w:rPr>
        <w:br/>
        <w:t>neas paralelas y horizontales de las cuales tres son ente-</w:t>
      </w:r>
      <w:r>
        <w:rPr>
          <w:rStyle w:val="Cuerpodeltexto10pto0"/>
        </w:rPr>
        <w:br/>
        <w:t xml:space="preserve">ras y tres cortadas) son el </w:t>
      </w:r>
      <w:r>
        <w:rPr>
          <w:rStyle w:val="Cuerpodeltexto10pto0"/>
          <w:lang w:val="it-IT"/>
        </w:rPr>
        <w:t xml:space="preserve">tema del </w:t>
      </w:r>
      <w:r>
        <w:rPr>
          <w:rStyle w:val="Cuerpodeltexto10pto0"/>
        </w:rPr>
        <w:t>I Ching. Como ya he-</w:t>
      </w:r>
      <w:r>
        <w:rPr>
          <w:rStyle w:val="Cuerpodeltexto10pto0"/>
        </w:rPr>
        <w:br/>
        <w:t>mos dicho, Weng-Wang trabajó en una explicación de los</w:t>
      </w:r>
      <w:r>
        <w:rPr>
          <w:rStyle w:val="Cuerpodeltexto10pto0"/>
        </w:rPr>
        <w:br/>
        <w:t>Kua desde la prisión. Su hijo agregó la suya, más desarro-</w:t>
      </w:r>
      <w:r>
        <w:rPr>
          <w:rStyle w:val="Cuerpodeltexto10pto0"/>
        </w:rPr>
        <w:br/>
        <w:t xml:space="preserve">llada y extensa. </w:t>
      </w:r>
      <w:r>
        <w:rPr>
          <w:rStyle w:val="Cuerpodeltexto10pto0"/>
          <w:lang w:val="it-IT"/>
        </w:rPr>
        <w:t xml:space="preserve">Confucio, </w:t>
      </w:r>
      <w:r>
        <w:rPr>
          <w:rStyle w:val="Cuerpodeltexto10pto0"/>
        </w:rPr>
        <w:t>que apreciaba mucho su lectura,</w:t>
      </w:r>
      <w:r>
        <w:rPr>
          <w:rStyle w:val="Cuerpodeltexto10pto0"/>
        </w:rPr>
        <w:br/>
        <w:t>aclaró, desarrolló y comentó en su vejez los dos textos de</w:t>
      </w:r>
      <w:r>
        <w:rPr>
          <w:rStyle w:val="Cuerpodeltexto10pto0"/>
        </w:rPr>
        <w:br/>
        <w:t>padre e hijo. El I Ching está compuesto de las tres obras.</w:t>
      </w:r>
      <w:r>
        <w:rPr>
          <w:rStyle w:val="Cuerpodeltexto10pto0"/>
        </w:rPr>
        <w:br/>
        <w:t>(... ) los críticos persisten en considerar poco auténticos los</w:t>
      </w:r>
      <w:r>
        <w:rPr>
          <w:rStyle w:val="Cuerpodeltexto10pto0"/>
        </w:rPr>
        <w:br/>
        <w:t xml:space="preserve">apéndices que se atribuyen vulgarmente </w:t>
      </w:r>
      <w:r>
        <w:rPr>
          <w:rStyle w:val="Cuerpodeltexto10pto0"/>
          <w:lang w:val="it-IT"/>
        </w:rPr>
        <w:t xml:space="preserve">a Confucio. </w:t>
      </w:r>
      <w:r>
        <w:rPr>
          <w:rStyle w:val="Cuerpodeltexto10pto0"/>
        </w:rPr>
        <w:t>(... )</w:t>
      </w:r>
      <w:r>
        <w:rPr>
          <w:rStyle w:val="Cuerpodeltexto10pto0"/>
        </w:rPr>
        <w:br/>
        <w:t>Algunos misioneros europeos han tenido la bondad de ex-</w:t>
      </w:r>
      <w:r>
        <w:rPr>
          <w:rStyle w:val="Cuerpodeltexto10pto0"/>
        </w:rPr>
        <w:br/>
        <w:t xml:space="preserve">plicar el I Ching en un sentido </w:t>
      </w:r>
      <w:r>
        <w:rPr>
          <w:rStyle w:val="Cuerpodeltexto10pto0"/>
          <w:lang w:val="it-IT"/>
        </w:rPr>
        <w:t xml:space="preserve">profètico </w:t>
      </w:r>
      <w:r>
        <w:rPr>
          <w:rStyle w:val="Cuerpodeltexto10pto0"/>
        </w:rPr>
        <w:t>y místico; otros</w:t>
      </w:r>
      <w:r>
        <w:rPr>
          <w:rStyle w:val="Cuerpodeltexto10pto0"/>
        </w:rPr>
        <w:br/>
        <w:t>han creído ver en él una alegoría moral e histórica sobre</w:t>
      </w:r>
      <w:r>
        <w:rPr>
          <w:rStyle w:val="Cuerpodeltexto10pto0"/>
        </w:rPr>
        <w:br/>
        <w:t>los comienzos de la Dinastía de los Cheou; nuestros litera-</w:t>
      </w:r>
      <w:r>
        <w:rPr>
          <w:rStyle w:val="Cuerpodeltexto10pto0"/>
        </w:rPr>
        <w:br/>
        <w:t>tos entusiastas encuentran en él la piedra filosofal de las</w:t>
      </w:r>
      <w:r>
        <w:rPr>
          <w:rStyle w:val="Cuerpodeltexto10pto0"/>
        </w:rPr>
        <w:br/>
        <w:t>Artes y las Ciencias; los verdaderos Sabios lo ven como un</w:t>
      </w:r>
      <w:r>
        <w:rPr>
          <w:rStyle w:val="Cuerpodeltexto10pto0"/>
        </w:rPr>
        <w:br/>
        <w:t>tejido de alegorías sobre toda clase de temas, sin excep-</w:t>
      </w:r>
      <w:r>
        <w:rPr>
          <w:rStyle w:val="Cuerpodeltexto10pto0"/>
        </w:rPr>
        <w:br/>
        <w:t>tuar la Religión y la Divinidad, que no podían desconocer</w:t>
      </w:r>
      <w:r>
        <w:rPr>
          <w:rStyle w:val="Cuerpodeltexto10pto0"/>
        </w:rPr>
        <w:br/>
        <w:t>dadas las grandes cosas que dicen de ellas en el estilo más</w:t>
      </w:r>
      <w:r>
        <w:rPr>
          <w:rStyle w:val="Cuerpodeltexto10pto0"/>
        </w:rPr>
        <w:br/>
        <w:t>sublime. (... )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left="20" w:right="20" w:firstLine="320"/>
      </w:pPr>
      <w:r>
        <w:br w:type="page"/>
      </w:r>
    </w:p>
    <w:p w:rsidR="00B65EAD" w:rsidRDefault="00B65EAD">
      <w:pPr>
        <w:pStyle w:val="Cuerpodeltexto0"/>
        <w:shd w:val="clear" w:color="auto" w:fill="auto"/>
        <w:spacing w:before="0" w:line="240" w:lineRule="exact"/>
        <w:ind w:left="20" w:right="20" w:firstLine="320"/>
      </w:pPr>
    </w:p>
    <w:p w:rsidR="00B65EAD" w:rsidRDefault="00B65EAD">
      <w:pPr>
        <w:pStyle w:val="Cuerpodeltexto0"/>
        <w:shd w:val="clear" w:color="auto" w:fill="auto"/>
        <w:spacing w:before="0" w:line="240" w:lineRule="exact"/>
        <w:ind w:left="20" w:right="20" w:firstLine="320"/>
        <w:sectPr w:rsidR="00B65EAD">
          <w:footerReference w:type="even" r:id="rId40"/>
          <w:footerReference w:type="default" r:id="rId41"/>
          <w:pgSz w:w="8391" w:h="11909"/>
          <w:pgMar w:top="794" w:right="1382" w:bottom="2901" w:left="1382" w:header="0" w:footer="3" w:gutter="0"/>
          <w:cols w:space="720"/>
          <w:noEndnote/>
          <w:docGrid w:linePitch="360"/>
        </w:sectPr>
      </w:pPr>
    </w:p>
    <w:p w:rsidR="00EB345F" w:rsidRDefault="0002303A">
      <w:pPr>
        <w:pStyle w:val="Ttulo40"/>
        <w:keepNext/>
        <w:keepLines/>
        <w:shd w:val="clear" w:color="auto" w:fill="auto"/>
        <w:spacing w:after="190" w:line="240" w:lineRule="exact"/>
        <w:ind w:right="20"/>
      </w:pPr>
      <w:bookmarkStart w:id="21" w:name="bookmark21"/>
      <w:r>
        <w:rPr>
          <w:rStyle w:val="Ttulo41"/>
          <w:b/>
          <w:bCs/>
        </w:rPr>
        <w:lastRenderedPageBreak/>
        <w:t>TRATADO SOBRE LA TOLERANCIA</w:t>
      </w:r>
      <w:bookmarkEnd w:id="21"/>
    </w:p>
    <w:p w:rsidR="00EB345F" w:rsidRDefault="0002303A">
      <w:pPr>
        <w:pStyle w:val="Cuerpodeltexto50"/>
        <w:shd w:val="clear" w:color="auto" w:fill="auto"/>
        <w:spacing w:before="0" w:after="795" w:line="200" w:lineRule="exact"/>
        <w:ind w:right="20" w:firstLine="0"/>
        <w:jc w:val="right"/>
      </w:pPr>
      <w:r>
        <w:rPr>
          <w:rStyle w:val="Cuerpodeltexto510pto"/>
          <w:lang w:val="fr-FR"/>
        </w:rPr>
        <w:t xml:space="preserve">De </w:t>
      </w:r>
      <w:r>
        <w:rPr>
          <w:rStyle w:val="Cuerpodeltexto53"/>
          <w:lang w:val="fr-FR"/>
        </w:rPr>
        <w:t>Voltaire</w:t>
      </w:r>
    </w:p>
    <w:p w:rsidR="00EB345F" w:rsidRDefault="0002303A">
      <w:pPr>
        <w:pStyle w:val="Ttulo50"/>
        <w:keepNext/>
        <w:keepLines/>
        <w:shd w:val="clear" w:color="auto" w:fill="auto"/>
        <w:spacing w:before="0" w:after="174" w:line="210" w:lineRule="exact"/>
        <w:ind w:left="40"/>
      </w:pPr>
      <w:bookmarkStart w:id="22" w:name="bookmark22"/>
      <w:r>
        <w:rPr>
          <w:rStyle w:val="Ttulo51"/>
          <w:b/>
          <w:bCs/>
        </w:rPr>
        <w:t>Cap. IV</w:t>
      </w:r>
      <w:bookmarkEnd w:id="22"/>
    </w:p>
    <w:p w:rsidR="00EB345F" w:rsidRDefault="0002303A">
      <w:pPr>
        <w:pStyle w:val="Cuerpodeltexto0"/>
        <w:shd w:val="clear" w:color="auto" w:fill="auto"/>
        <w:spacing w:before="0" w:line="240" w:lineRule="exact"/>
        <w:ind w:left="40" w:right="20" w:firstLine="320"/>
      </w:pPr>
      <w:r>
        <w:rPr>
          <w:rStyle w:val="Cuerpodeltexto10pto0"/>
        </w:rPr>
        <w:t>(... ) Salgamos de nuestro pequeño mundo y examine-</w:t>
      </w:r>
      <w:r>
        <w:rPr>
          <w:rStyle w:val="Cuerpodeltexto10pto0"/>
        </w:rPr>
        <w:br/>
        <w:t>mos el resto del globo. El Gran Señor gobierna en paz</w:t>
      </w:r>
      <w:r>
        <w:rPr>
          <w:rStyle w:val="Cuerpodeltexto10pto0"/>
        </w:rPr>
        <w:br/>
        <w:t>veinte pueblos de diferentes religiones; doscientos mil</w:t>
      </w:r>
      <w:r>
        <w:rPr>
          <w:rStyle w:val="Cuerpodeltexto10pto0"/>
        </w:rPr>
        <w:br/>
        <w:t>Griegos viven seguros en Constantinopla; el mufti mismo</w:t>
      </w:r>
      <w:r>
        <w:rPr>
          <w:rStyle w:val="Cuerpodeltexto10pto0"/>
        </w:rPr>
        <w:br/>
        <w:t>nombra y presenta el patriarca griego al emperador; so-</w:t>
      </w:r>
      <w:r>
        <w:rPr>
          <w:rStyle w:val="Cuerpodeltexto10pto0"/>
        </w:rPr>
        <w:br/>
        <w:t>portan la presencia de un patriarca latino. El sultán nom-</w:t>
      </w:r>
      <w:r>
        <w:rPr>
          <w:rStyle w:val="Cuerpodeltexto10pto0"/>
        </w:rPr>
        <w:br/>
        <w:t>bra obispos romanos para algunas islas de Grecia, ésta es</w:t>
      </w:r>
      <w:r>
        <w:rPr>
          <w:rStyle w:val="Cuerpodeltexto10pto0"/>
        </w:rPr>
        <w:br/>
        <w:t>la fórmula de la que se sirve: «Le ordeno que vaya a resi-</w:t>
      </w:r>
      <w:r>
        <w:rPr>
          <w:rStyle w:val="Cuerpodeltexto10pto0"/>
        </w:rPr>
        <w:br/>
        <w:t>dir como obispo a la isla de Chio, según su antigua cos-</w:t>
      </w:r>
      <w:r>
        <w:rPr>
          <w:rStyle w:val="Cuerpodeltexto10pto0"/>
        </w:rPr>
        <w:br/>
        <w:t>tumbre y sus vanas ceremonias. » Este imperio está lleno</w:t>
      </w:r>
      <w:r>
        <w:rPr>
          <w:rStyle w:val="Cuerpodeltexto10pto0"/>
        </w:rPr>
        <w:br/>
        <w:t>de jacobitas, de nestorianos, de monotelitas; hay coptos,</w:t>
      </w:r>
      <w:r>
        <w:rPr>
          <w:rStyle w:val="Cuerpodeltexto10pto0"/>
        </w:rPr>
        <w:br/>
        <w:t>cristianos de San Juan, judíos, guebros, banianos. Los</w:t>
      </w:r>
      <w:r>
        <w:rPr>
          <w:rStyle w:val="Cuerpodeltexto10pto0"/>
        </w:rPr>
        <w:br/>
        <w:t>anales turcos no mencionan ninguna revuelta atizada por</w:t>
      </w:r>
      <w:r>
        <w:rPr>
          <w:rStyle w:val="Cuerpodeltexto10pto0"/>
        </w:rPr>
        <w:br/>
        <w:t>estas religiones.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left="40" w:right="20" w:firstLine="320"/>
      </w:pPr>
      <w:r>
        <w:rPr>
          <w:rStyle w:val="Cuerpodeltexto10pto0"/>
        </w:rPr>
        <w:t>Id a la India, a Persia, a Tartaria; allí veréis la misma</w:t>
      </w:r>
      <w:r>
        <w:rPr>
          <w:rStyle w:val="Cuerpodeltexto10pto0"/>
        </w:rPr>
        <w:br/>
        <w:t>tolerancia y la misma tranquilidad. Pedro el Grande ha fa-</w:t>
      </w:r>
      <w:r>
        <w:rPr>
          <w:rStyle w:val="Cuerpodeltexto10pto0"/>
        </w:rPr>
        <w:br/>
        <w:t>vorecido todos los cultos en su vasto imperio; el comercio</w:t>
      </w:r>
      <w:r>
        <w:rPr>
          <w:rStyle w:val="Cuerpodeltexto10pto0"/>
        </w:rPr>
        <w:br/>
        <w:t>y la agricultura han ganado con ello y el cuerpo político ja-</w:t>
      </w:r>
      <w:r>
        <w:rPr>
          <w:rStyle w:val="Cuerpodeltexto10pto0"/>
        </w:rPr>
        <w:br/>
        <w:t>más ha sufrido inconvenientes.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left="40" w:right="20" w:firstLine="320"/>
      </w:pPr>
      <w:r>
        <w:rPr>
          <w:rStyle w:val="Cuerpodeltexto10pto0"/>
        </w:rPr>
        <w:t>Durante los más de cuatro mil años que se le conocen,</w:t>
      </w:r>
      <w:r>
        <w:rPr>
          <w:rStyle w:val="Cuerpodeltexto10pto0"/>
        </w:rPr>
        <w:br/>
        <w:t>el gobierno de China siempre ha adoptado sólo el culto de</w:t>
      </w:r>
      <w:r>
        <w:rPr>
          <w:rStyle w:val="Cuerpodeltexto10pto0"/>
        </w:rPr>
        <w:br/>
        <w:t>los descendientes de Noé, la adoración simple de un único</w:t>
      </w:r>
      <w:r>
        <w:rPr>
          <w:rStyle w:val="Cuerpodeltexto10pto0"/>
        </w:rPr>
        <w:br/>
        <w:t>Dios: sin embargo, tolera las supersticiones de Buda y una</w:t>
      </w:r>
      <w:r>
        <w:rPr>
          <w:rStyle w:val="Cuerpodeltexto10pto0"/>
        </w:rPr>
        <w:br/>
        <w:t>multitud de bonzos que sería peligrosa si la sabiduría de</w:t>
      </w:r>
      <w:r>
        <w:rPr>
          <w:rStyle w:val="Cuerpodeltexto10pto0"/>
        </w:rPr>
        <w:br/>
        <w:t>los tribunales no los hubiera contenido siempre.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left="40" w:right="20" w:firstLine="320"/>
      </w:pPr>
      <w:r>
        <w:rPr>
          <w:rStyle w:val="Cuerpodeltexto10pto0"/>
        </w:rPr>
        <w:t>Es verdad que el gran emperador Kang Hi, quizás el</w:t>
      </w:r>
      <w:r>
        <w:rPr>
          <w:rStyle w:val="Cuerpodeltexto10pto0"/>
        </w:rPr>
        <w:br/>
        <w:t>más sabio y magnánimo que ha tenido China, echó a los</w:t>
      </w:r>
      <w:r>
        <w:rPr>
          <w:rStyle w:val="Cuerpodeltexto10pto0"/>
        </w:rPr>
        <w:br/>
        <w:t>jesuítas; pero no porque fuera intolerante, sino, por el</w:t>
      </w:r>
      <w:r>
        <w:rPr>
          <w:rStyle w:val="Cuerpodeltexto10pto0"/>
        </w:rPr>
        <w:br/>
        <w:t>contrario, porque lo eran los jesuítas. Ellos mismos cuen-</w:t>
      </w:r>
      <w:r>
        <w:rPr>
          <w:rStyle w:val="Cuerpodeltexto10pto0"/>
        </w:rPr>
        <w:br/>
        <w:t xml:space="preserve">tan, en sus </w:t>
      </w:r>
      <w:r>
        <w:rPr>
          <w:rStyle w:val="Cuerpodeltexto10ptoNegritaCursiva"/>
        </w:rPr>
        <w:t>Cartas curiosas,</w:t>
      </w:r>
      <w:r>
        <w:rPr>
          <w:rStyle w:val="Cuerpodeltexto10pto0"/>
        </w:rPr>
        <w:t xml:space="preserve"> lo que les dijo este buen prín-</w:t>
      </w:r>
      <w:r>
        <w:rPr>
          <w:rStyle w:val="Cuerpodeltexto10pto0"/>
        </w:rPr>
        <w:br w:type="page"/>
      </w:r>
      <w:r>
        <w:rPr>
          <w:rStyle w:val="Cuerpodeltexto10pto0"/>
        </w:rPr>
        <w:lastRenderedPageBreak/>
        <w:t>cipe: «Sé que vuestra religión es intolerante; sé lo que ha-</w:t>
      </w:r>
      <w:r>
        <w:rPr>
          <w:rStyle w:val="Cuerpodeltexto10pto0"/>
        </w:rPr>
        <w:br/>
        <w:t>béis hecho en Manila y en Japón; habéis engañado a mi</w:t>
      </w:r>
      <w:r>
        <w:rPr>
          <w:rStyle w:val="Cuerpodeltexto10pto0"/>
        </w:rPr>
        <w:br/>
        <w:t>padre, no esperéis engañarme a mí mismo. » Si leemos</w:t>
      </w:r>
      <w:r>
        <w:rPr>
          <w:rStyle w:val="Cuerpodeltexto10pto0"/>
        </w:rPr>
        <w:br/>
        <w:t>todo el discurso que se dignó pronunciar, encontraremos</w:t>
      </w:r>
      <w:r>
        <w:rPr>
          <w:rStyle w:val="Cuerpodeltexto10pto0"/>
        </w:rPr>
        <w:br/>
        <w:t>que era el más sabio y clemente de los hombres. ¿Podía,</w:t>
      </w:r>
      <w:r>
        <w:rPr>
          <w:rStyle w:val="Cuerpodeltexto10pto0"/>
        </w:rPr>
        <w:br/>
        <w:t>acaso, conservar a su lado a físicos de Europa que, con el</w:t>
      </w:r>
      <w:r>
        <w:rPr>
          <w:rStyle w:val="Cuerpodeltexto10pto0"/>
        </w:rPr>
        <w:br/>
        <w:t>pretexto de mostrar a la Corte termómetros y eolipilas, ya</w:t>
      </w:r>
      <w:r>
        <w:rPr>
          <w:rStyle w:val="Cuerpodeltexto10pto0"/>
        </w:rPr>
        <w:br/>
        <w:t>habían sublevado a un príncipe de sangre? ¿Y qué habría</w:t>
      </w:r>
      <w:r>
        <w:rPr>
          <w:rStyle w:val="Cuerpodeltexto10pto0"/>
        </w:rPr>
        <w:br/>
        <w:t>dicho este emperador si hubiera leído nuestras historias,</w:t>
      </w:r>
      <w:r>
        <w:rPr>
          <w:rStyle w:val="Cuerpodeltexto10pto0"/>
        </w:rPr>
        <w:br/>
        <w:t>si hubiera conocido la época de la Liga y de la conspira-</w:t>
      </w:r>
      <w:r>
        <w:rPr>
          <w:rStyle w:val="Cuerpodeltexto10pto0"/>
        </w:rPr>
        <w:br/>
        <w:t>ción de la pólvora? (3).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00"/>
      </w:pPr>
      <w:r>
        <w:rPr>
          <w:rStyle w:val="Cuerpodeltexto10pto0"/>
        </w:rPr>
        <w:t>Ya le bastaba con estar informado de las disputas inde-</w:t>
      </w:r>
      <w:r>
        <w:rPr>
          <w:rStyle w:val="Cuerpodeltexto10pto0"/>
        </w:rPr>
        <w:br/>
        <w:t>centes de los jesuítas, los dominicanos, los capuchinos, los</w:t>
      </w:r>
      <w:r>
        <w:rPr>
          <w:rStyle w:val="Cuerpodeltexto10pto0"/>
        </w:rPr>
        <w:br/>
        <w:t>sacerdotes seculares, enviados a sus Estados desde el fin</w:t>
      </w:r>
      <w:r>
        <w:rPr>
          <w:rStyle w:val="Cuerpodeltexto10pto0"/>
        </w:rPr>
        <w:br/>
        <w:t>del mundo: iban a predicar la verdad y se anatemizaban</w:t>
      </w:r>
      <w:r>
        <w:rPr>
          <w:rStyle w:val="Cuerpodeltexto10pto0"/>
        </w:rPr>
        <w:br/>
        <w:t>unos a otros. Por lo tanto, el emperador se limitó a echar</w:t>
      </w:r>
      <w:r>
        <w:rPr>
          <w:rStyle w:val="Cuerpodeltexto10pto0"/>
        </w:rPr>
        <w:br/>
        <w:t>a unos perturbadores extranjeros; ¡pero con qué bondad</w:t>
      </w:r>
      <w:r>
        <w:rPr>
          <w:rStyle w:val="Cuerpodeltexto10pto0"/>
        </w:rPr>
        <w:br/>
        <w:t>los echó! ¡Qué cuidados paternales tuvo con ellos para el</w:t>
      </w:r>
      <w:r>
        <w:rPr>
          <w:rStyle w:val="Cuerpodeltexto10pto0"/>
        </w:rPr>
        <w:br/>
        <w:t>viaje y para impedir que los insultaran en el camino! Su</w:t>
      </w:r>
      <w:r>
        <w:rPr>
          <w:rStyle w:val="Cuerpodeltexto10pto0"/>
        </w:rPr>
        <w:br/>
        <w:t>destierro mismo fue un ejemplo de tolerancia y de huma-</w:t>
      </w:r>
      <w:r>
        <w:rPr>
          <w:rStyle w:val="Cuerpodeltexto10pto0"/>
        </w:rPr>
        <w:br/>
        <w:t>nidad.</w:t>
      </w:r>
    </w:p>
    <w:p w:rsidR="00EB345F" w:rsidRDefault="0002303A">
      <w:pPr>
        <w:pStyle w:val="Cuerpodeltexto0"/>
        <w:shd w:val="clear" w:color="auto" w:fill="auto"/>
        <w:spacing w:before="0" w:after="215"/>
        <w:ind w:left="20" w:right="20" w:firstLine="300"/>
      </w:pPr>
      <w:r>
        <w:rPr>
          <w:rStyle w:val="Cuerpodeltexto10pto0"/>
        </w:rPr>
        <w:t>Los Japoneses eran los más tolerantes de los hombres:</w:t>
      </w:r>
      <w:r>
        <w:rPr>
          <w:rStyle w:val="Cuerpodeltexto10pto0"/>
        </w:rPr>
        <w:br/>
        <w:t>doce religiones apacibles estaban establecidas en su impe-</w:t>
      </w:r>
      <w:r>
        <w:rPr>
          <w:rStyle w:val="Cuerpodeltexto10pto0"/>
        </w:rPr>
        <w:br/>
        <w:t>rio; los jesuítas llevaron la decimotercera. Pero muy pron-</w:t>
      </w:r>
      <w:r>
        <w:rPr>
          <w:rStyle w:val="Cuerpodeltexto10pto0"/>
        </w:rPr>
        <w:br/>
        <w:t>to, como no soportaban a ninguna otra, sabemos lo que</w:t>
      </w:r>
      <w:r>
        <w:rPr>
          <w:rStyle w:val="Cuerpodeltexto10pto0"/>
        </w:rPr>
        <w:br/>
        <w:t>sucedió: una guerra civil no menos terrible que la de la</w:t>
      </w:r>
      <w:r>
        <w:rPr>
          <w:rStyle w:val="Cuerpodeltexto10pto0"/>
        </w:rPr>
        <w:br/>
        <w:t>Liga desoló ese país. Finalmente, la religión cristiana fue</w:t>
      </w:r>
      <w:r>
        <w:rPr>
          <w:rStyle w:val="Cuerpodeltexto10pto0"/>
        </w:rPr>
        <w:br/>
        <w:t>ahogada en ríos de sangre; los Japoneses cerraron su im-</w:t>
      </w:r>
      <w:r>
        <w:rPr>
          <w:rStyle w:val="Cuerpodeltexto10pto0"/>
        </w:rPr>
        <w:br/>
        <w:t>perio al resto del mundo y nos miraron como a bestias fe-</w:t>
      </w:r>
      <w:r>
        <w:rPr>
          <w:rStyle w:val="Cuerpodeltexto10pto0"/>
        </w:rPr>
        <w:br/>
        <w:t>roces, parecidas a aquellas de las que los Ingleses limpia-</w:t>
      </w:r>
      <w:r>
        <w:rPr>
          <w:rStyle w:val="Cuerpodeltexto10pto0"/>
        </w:rPr>
        <w:br/>
        <w:t>ron su isla. En vano el ministro Colbert, sintiendo la nece-</w:t>
      </w:r>
      <w:r>
        <w:rPr>
          <w:rStyle w:val="Cuerpodeltexto10pto0"/>
        </w:rPr>
        <w:br/>
        <w:t>sidad que teníamos de los Japoneses, los cuales no nos</w:t>
      </w:r>
    </w:p>
    <w:p w:rsidR="00EB345F" w:rsidRDefault="0002303A">
      <w:pPr>
        <w:pStyle w:val="Cuerpodeltexto50"/>
        <w:numPr>
          <w:ilvl w:val="0"/>
          <w:numId w:val="9"/>
        </w:numPr>
        <w:shd w:val="clear" w:color="auto" w:fill="auto"/>
        <w:tabs>
          <w:tab w:val="left" w:pos="596"/>
        </w:tabs>
        <w:spacing w:before="0" w:line="202" w:lineRule="exact"/>
        <w:ind w:left="20" w:right="20" w:firstLine="300"/>
        <w:jc w:val="both"/>
      </w:pPr>
      <w:r>
        <w:rPr>
          <w:rStyle w:val="Cuerpodeltexto53"/>
        </w:rPr>
        <w:t xml:space="preserve">Se refiere a la </w:t>
      </w:r>
      <w:r>
        <w:rPr>
          <w:rStyle w:val="Cuerpodeltexto585ptoNegritaCursiva0"/>
        </w:rPr>
        <w:t>Gun Powder Plot,</w:t>
      </w:r>
      <w:r>
        <w:rPr>
          <w:rStyle w:val="Cuerpodeltexto53"/>
        </w:rPr>
        <w:t xml:space="preserve"> frustrada conspiración católica</w:t>
      </w:r>
      <w:r>
        <w:rPr>
          <w:rStyle w:val="Cuerpodeltexto53"/>
        </w:rPr>
        <w:br/>
        <w:t>contra el rey de Inglaterra Jacobo I (año 1605). La nobleza terrate-</w:t>
      </w:r>
      <w:r>
        <w:rPr>
          <w:rStyle w:val="Cuerpodeltexto53"/>
        </w:rPr>
        <w:br/>
        <w:t xml:space="preserve">niente </w:t>
      </w:r>
      <w:r>
        <w:rPr>
          <w:rStyle w:val="Cuerpodeltexto585ptoNegritaCursiva0"/>
        </w:rPr>
        <w:t>(gentry)</w:t>
      </w:r>
      <w:r>
        <w:rPr>
          <w:rStyle w:val="Cuerpodeltexto53"/>
        </w:rPr>
        <w:t xml:space="preserve"> y la burguesía de las ciudades </w:t>
      </w:r>
      <w:r>
        <w:rPr>
          <w:rStyle w:val="Cuerpodeltexto585ptoNegritaCursiva0"/>
        </w:rPr>
        <w:t>(city)</w:t>
      </w:r>
      <w:r>
        <w:rPr>
          <w:rStyle w:val="Cuerpodeltexto53"/>
        </w:rPr>
        <w:t xml:space="preserve"> pretendieron con</w:t>
      </w:r>
      <w:r>
        <w:rPr>
          <w:rStyle w:val="Cuerpodeltexto53"/>
        </w:rPr>
        <w:br/>
        <w:t>ella conservar sus antiguos privilegios frente a las tendencias absolu-</w:t>
      </w:r>
      <w:r>
        <w:rPr>
          <w:rStyle w:val="Cuerpodeltexto53"/>
        </w:rPr>
        <w:br/>
        <w:t>tistas del monarca. Los barriles de pólvora colocados en la sala del</w:t>
      </w:r>
      <w:r>
        <w:rPr>
          <w:rStyle w:val="Cuerpodeltexto53"/>
        </w:rPr>
        <w:br/>
        <w:t>Parlamento fueron descubiertos antes de que explotaran (N. de la T</w:t>
      </w:r>
      <w:proofErr w:type="gramStart"/>
      <w:r>
        <w:rPr>
          <w:rStyle w:val="Cuerpodeltexto53"/>
        </w:rPr>
        <w:t>. )</w:t>
      </w:r>
      <w:proofErr w:type="gramEnd"/>
      <w:r>
        <w:rPr>
          <w:rStyle w:val="Cuerpodeltexto53"/>
        </w:rPr>
        <w:t>.</w:t>
      </w:r>
      <w:r>
        <w:br w:type="page"/>
      </w:r>
    </w:p>
    <w:p w:rsidR="00EB345F" w:rsidRDefault="0002303A">
      <w:pPr>
        <w:pStyle w:val="Cuerpodeltexto0"/>
        <w:shd w:val="clear" w:color="auto" w:fill="auto"/>
        <w:spacing w:before="0"/>
        <w:ind w:left="20" w:right="20"/>
      </w:pPr>
      <w:r>
        <w:rPr>
          <w:rStyle w:val="Cuerpodeltexto10pto0"/>
        </w:rPr>
        <w:lastRenderedPageBreak/>
        <w:t>necesitan en absoluto, trató de establecer relaciones con</w:t>
      </w:r>
      <w:r>
        <w:rPr>
          <w:rStyle w:val="Cuerpodeltexto10pto0"/>
        </w:rPr>
        <w:br/>
        <w:t>su imperio: los encontró inflexibles.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0"/>
        </w:rPr>
        <w:t>Así, pues, nuestro continente entero nos prueba que no</w:t>
      </w:r>
      <w:r>
        <w:rPr>
          <w:rStyle w:val="Cuerpodeltexto10pto0"/>
        </w:rPr>
        <w:br/>
        <w:t>hay que anunciar ni ejercer la intolerancia.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0"/>
        </w:rPr>
        <w:t>Mirad el otro hemisferio, observad la Carolina de la</w:t>
      </w:r>
      <w:r>
        <w:rPr>
          <w:rStyle w:val="Cuerpodeltexto10pto0"/>
        </w:rPr>
        <w:br/>
        <w:t>que el sabio Locke fue legislador: basta con siete padres</w:t>
      </w:r>
      <w:r>
        <w:rPr>
          <w:rStyle w:val="Cuerpodeltexto10pto0"/>
        </w:rPr>
        <w:br/>
        <w:t>de familia para establecer un culto público aprobado por</w:t>
      </w:r>
      <w:r>
        <w:rPr>
          <w:rStyle w:val="Cuerpodeltexto10pto0"/>
        </w:rPr>
        <w:br/>
        <w:t>la ley; esta libertad no genera ningún desorden. ¡Dios nos</w:t>
      </w:r>
      <w:r>
        <w:rPr>
          <w:rStyle w:val="Cuerpodeltexto10pto0"/>
        </w:rPr>
        <w:br/>
        <w:t>guarde de citar este ejemplo para hacer que Francia lo</w:t>
      </w:r>
      <w:r>
        <w:rPr>
          <w:rStyle w:val="Cuerpodeltexto10pto0"/>
        </w:rPr>
        <w:br/>
        <w:t>imite!; sólo lo traemos a colación para hacer ver que el</w:t>
      </w:r>
      <w:r>
        <w:rPr>
          <w:rStyle w:val="Cuerpodeltexto10pto0"/>
        </w:rPr>
        <w:br/>
        <w:t>mayor exceso de tolerancia al que se pueda llegar no es</w:t>
      </w:r>
      <w:r>
        <w:rPr>
          <w:rStyle w:val="Cuerpodeltexto10pto0"/>
        </w:rPr>
        <w:br/>
        <w:t>seguido de la más ligera disensión; pero lo que es muy útil</w:t>
      </w:r>
      <w:r>
        <w:rPr>
          <w:rStyle w:val="Cuerpodeltexto10pto0"/>
        </w:rPr>
        <w:br/>
        <w:t>y bueno en una colonia naciente no es conveniente en un</w:t>
      </w:r>
      <w:r>
        <w:rPr>
          <w:rStyle w:val="Cuerpodeltexto10pto0"/>
        </w:rPr>
        <w:br/>
        <w:t>antiguo reino.</w:t>
      </w:r>
    </w:p>
    <w:p w:rsidR="00B65EAD" w:rsidRDefault="0002303A">
      <w:pPr>
        <w:pStyle w:val="Cuerpodeltexto0"/>
        <w:shd w:val="clear" w:color="auto" w:fill="auto"/>
        <w:spacing w:before="0"/>
        <w:ind w:left="20" w:right="20" w:firstLine="320"/>
        <w:rPr>
          <w:rStyle w:val="Cuerpodeltexto10pto0"/>
        </w:rPr>
      </w:pPr>
      <w:r>
        <w:rPr>
          <w:rStyle w:val="Cuerpodeltexto10pto0"/>
        </w:rPr>
        <w:t>¡Qué diríamos de los primitivos que han sido llamados</w:t>
      </w:r>
      <w:r>
        <w:rPr>
          <w:rStyle w:val="Cuerpodeltexto10pto0"/>
        </w:rPr>
        <w:br/>
      </w:r>
      <w:r>
        <w:rPr>
          <w:rStyle w:val="Cuerpodeltexto10ptoNegritaCursiva"/>
        </w:rPr>
        <w:t>cuáqueros</w:t>
      </w:r>
      <w:r>
        <w:rPr>
          <w:rStyle w:val="Cuerpodeltexto10pto0"/>
        </w:rPr>
        <w:t xml:space="preserve"> por burla y que, con costumbres quizás ridicu-</w:t>
      </w:r>
      <w:r>
        <w:rPr>
          <w:rStyle w:val="Cuerpodeltexto10pto0"/>
        </w:rPr>
        <w:br/>
        <w:t>las, han sido tan virtuosos y han enseñado inútilmente la</w:t>
      </w:r>
      <w:r>
        <w:rPr>
          <w:rStyle w:val="Cuerpodeltexto10pto0"/>
        </w:rPr>
        <w:br/>
        <w:t>paz al resto de los hombres! En Pensilvania hay cien mil;</w:t>
      </w:r>
      <w:r>
        <w:rPr>
          <w:rStyle w:val="Cuerpodeltexto10pto0"/>
        </w:rPr>
        <w:br/>
        <w:t>la discordia y la controversia no se conocen en la dichosa</w:t>
      </w:r>
      <w:r>
        <w:rPr>
          <w:rStyle w:val="Cuerpodeltexto10pto0"/>
        </w:rPr>
        <w:br/>
        <w:t>patria que se han construido y el solo nombre de su ciu-</w:t>
      </w:r>
      <w:r>
        <w:rPr>
          <w:rStyle w:val="Cuerpodeltexto10pto0"/>
        </w:rPr>
        <w:br/>
        <w:t>dad de Filadelña, que les recuerda en todo momento que</w:t>
      </w:r>
      <w:r>
        <w:rPr>
          <w:rStyle w:val="Cuerpodeltexto10pto0"/>
        </w:rPr>
        <w:br/>
        <w:t>los hombres son hermanos, es el ejemplo y la vergüenza</w:t>
      </w:r>
      <w:r>
        <w:rPr>
          <w:rStyle w:val="Cuerpodeltexto10pto0"/>
        </w:rPr>
        <w:br/>
        <w:t>de los pueblos que no conocen todavía la tolerancia. (... )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br w:type="page"/>
      </w:r>
    </w:p>
    <w:p w:rsidR="00B65EAD" w:rsidRDefault="00B65EAD">
      <w:pPr>
        <w:pStyle w:val="Cuerpodeltexto0"/>
        <w:shd w:val="clear" w:color="auto" w:fill="auto"/>
        <w:spacing w:before="0"/>
        <w:ind w:left="20" w:right="20" w:firstLine="320"/>
      </w:pPr>
    </w:p>
    <w:p w:rsidR="00B65EAD" w:rsidRDefault="00B65EAD">
      <w:pPr>
        <w:pStyle w:val="Cuerpodeltexto0"/>
        <w:shd w:val="clear" w:color="auto" w:fill="auto"/>
        <w:spacing w:before="0"/>
        <w:ind w:left="20" w:right="20" w:firstLine="320"/>
        <w:sectPr w:rsidR="00B65EAD">
          <w:footerReference w:type="even" r:id="rId42"/>
          <w:footerReference w:type="default" r:id="rId43"/>
          <w:pgSz w:w="8391" w:h="11909"/>
          <w:pgMar w:top="986" w:right="1360" w:bottom="1404" w:left="1381" w:header="0" w:footer="3" w:gutter="0"/>
          <w:cols w:space="720"/>
          <w:noEndnote/>
          <w:docGrid w:linePitch="360"/>
        </w:sectPr>
      </w:pPr>
    </w:p>
    <w:p w:rsidR="00EB345F" w:rsidRPr="00B65EAD" w:rsidRDefault="0002303A">
      <w:pPr>
        <w:pStyle w:val="Ttulo320"/>
        <w:keepNext/>
        <w:keepLines/>
        <w:shd w:val="clear" w:color="auto" w:fill="auto"/>
        <w:spacing w:after="175" w:line="269" w:lineRule="exact"/>
        <w:ind w:left="1700"/>
        <w:rPr>
          <w:spacing w:val="0"/>
          <w:w w:val="100"/>
          <w:sz w:val="24"/>
          <w:szCs w:val="24"/>
        </w:rPr>
      </w:pPr>
      <w:bookmarkStart w:id="23" w:name="bookmark23"/>
      <w:r w:rsidRPr="00B65EAD">
        <w:rPr>
          <w:rStyle w:val="Cdigodebarras"/>
          <w:bCs w:val="0"/>
          <w:spacing w:val="0"/>
          <w:w w:val="100"/>
          <w:sz w:val="24"/>
          <w:szCs w:val="24"/>
        </w:rPr>
        <w:lastRenderedPageBreak/>
        <w:t>ARTICULO «TORTURA»</w:t>
      </w:r>
      <w:r w:rsidRPr="00B65EAD">
        <w:rPr>
          <w:rStyle w:val="Cdigodebarras"/>
          <w:bCs w:val="0"/>
          <w:spacing w:val="0"/>
          <w:w w:val="100"/>
          <w:sz w:val="24"/>
          <w:szCs w:val="24"/>
        </w:rPr>
        <w:br/>
        <w:t>DEL DICCIONARIO FILOSOFICO</w:t>
      </w:r>
      <w:bookmarkEnd w:id="23"/>
    </w:p>
    <w:p w:rsidR="00EB345F" w:rsidRDefault="0002303A">
      <w:pPr>
        <w:pStyle w:val="Cdigodebarras0"/>
        <w:shd w:val="clear" w:color="auto" w:fill="auto"/>
        <w:spacing w:after="712" w:line="200" w:lineRule="exact"/>
        <w:jc w:val="right"/>
      </w:pPr>
      <w:r>
        <w:rPr>
          <w:lang w:val="de-DE"/>
        </w:rPr>
        <w:t>De Voltaire</w:t>
      </w:r>
    </w:p>
    <w:p w:rsidR="00EB345F" w:rsidRDefault="0002303A">
      <w:pPr>
        <w:pStyle w:val="Cdigodebarras0"/>
        <w:shd w:val="clear" w:color="auto" w:fill="auto"/>
        <w:spacing w:line="245" w:lineRule="exact"/>
        <w:ind w:firstLine="320"/>
        <w:jc w:val="both"/>
      </w:pPr>
      <w:r>
        <w:t>Los Franceses, que son considerados, no sé por qué,</w:t>
      </w:r>
      <w:r>
        <w:br/>
        <w:t>como un pueblo muy humano, se asombran de que los In-</w:t>
      </w:r>
      <w:r>
        <w:br/>
        <w:t>gleses, que han sido tan inhumanos como para quitarnos</w:t>
      </w:r>
      <w:r>
        <w:br/>
        <w:t>todo el Canadá, hayan renunciado al placer de adminis-</w:t>
      </w:r>
      <w:r>
        <w:br/>
        <w:t>trar la tortura.</w:t>
      </w:r>
    </w:p>
    <w:p w:rsidR="00EB345F" w:rsidRDefault="0002303A">
      <w:pPr>
        <w:pStyle w:val="Cdigodebarras0"/>
        <w:shd w:val="clear" w:color="auto" w:fill="auto"/>
        <w:spacing w:line="245" w:lineRule="exact"/>
        <w:ind w:firstLine="320"/>
        <w:jc w:val="both"/>
      </w:pPr>
      <w:r>
        <w:t>Cuando el caballero de La Barre, nieto de un teniente</w:t>
      </w:r>
      <w:r>
        <w:br/>
        <w:t>general del ejército, joven muy inteligente y con futuro</w:t>
      </w:r>
      <w:r>
        <w:br/>
        <w:t>pero con todo el atolondramiento de la juventud desenfre-</w:t>
      </w:r>
      <w:r>
        <w:br/>
        <w:t>nada, fue convencido de haber cantado canciones impías e</w:t>
      </w:r>
      <w:r>
        <w:br/>
        <w:t>incluso de haber pasado delante de una procesión de ca-</w:t>
      </w:r>
      <w:r>
        <w:br/>
        <w:t>puchinos sin haberse quitado el sombrero, los jueces de</w:t>
      </w:r>
      <w:r>
        <w:br/>
      </w:r>
      <w:r w:rsidRPr="0002303A">
        <w:t xml:space="preserve">Abbeville, </w:t>
      </w:r>
      <w:r>
        <w:t>gente comparable a los senadores romanos, or-</w:t>
      </w:r>
      <w:r>
        <w:br/>
        <w:t>denaron no sólo que se le arrancara la lengua, se le corta-</w:t>
      </w:r>
      <w:r>
        <w:br/>
        <w:t>ra la mano y se quemara su cuerpo a fuego lento, sino que</w:t>
      </w:r>
      <w:r>
        <w:br/>
        <w:t>se le siguiera torturando para saber con precisión cuántas</w:t>
      </w:r>
      <w:r>
        <w:br/>
        <w:t>canciones había cantado y cuántas procesiones había visto</w:t>
      </w:r>
      <w:r>
        <w:br/>
        <w:t>pasar con el sombrero puesto.</w:t>
      </w:r>
    </w:p>
    <w:p w:rsidR="00EB345F" w:rsidRDefault="0002303A">
      <w:pPr>
        <w:pStyle w:val="Cdigodebarras0"/>
        <w:shd w:val="clear" w:color="auto" w:fill="auto"/>
        <w:spacing w:line="245" w:lineRule="exact"/>
        <w:ind w:firstLine="320"/>
        <w:jc w:val="both"/>
      </w:pPr>
      <w:r>
        <w:t>Esta aventura no sucedió en los siglos XIII o XIV, sino en</w:t>
      </w:r>
      <w:r>
        <w:br/>
        <w:t>el XVIII. Las naciones extranjeras juzgan a Francia por los</w:t>
      </w:r>
      <w:r>
        <w:br/>
        <w:t>espectáculos, las novelas, las bonitas poesías, las artistas</w:t>
      </w:r>
      <w:r>
        <w:br/>
        <w:t>de la Opera que tienen costumbres muy ligeras, los baila-</w:t>
      </w:r>
      <w:r>
        <w:br/>
        <w:t>rines de la Opera que tienen mucha gracia, por la Señorita</w:t>
      </w:r>
      <w:r>
        <w:br/>
        <w:t>Clairon que declama maravillosamente bien los versos. No</w:t>
      </w:r>
      <w:r>
        <w:br/>
        <w:t>saben que en el fondo no hay nación más cruel que la</w:t>
      </w:r>
      <w:r>
        <w:br/>
        <w:t>francesa.</w:t>
      </w:r>
    </w:p>
    <w:p w:rsidR="00B65EAD" w:rsidRDefault="0002303A">
      <w:pPr>
        <w:pStyle w:val="Cdigodebarras0"/>
        <w:shd w:val="clear" w:color="auto" w:fill="auto"/>
        <w:spacing w:line="245" w:lineRule="exact"/>
        <w:ind w:firstLine="320"/>
        <w:jc w:val="both"/>
      </w:pPr>
      <w:r>
        <w:t>Los Rusos pasaban por ser unos bárbaros en 1700,</w:t>
      </w:r>
      <w:r>
        <w:br/>
        <w:t>estamos en 1769 y una emperatriz acaba de dar a este</w:t>
      </w:r>
      <w:r>
        <w:br/>
        <w:t>vasto Estado leyes que habrían honrado a Minos, a Numa</w:t>
      </w:r>
      <w:r>
        <w:br/>
        <w:t>y a Solón si hubieran sido lo bastante inteligentes como</w:t>
      </w:r>
      <w:r>
        <w:br/>
        <w:t>para inventarlas. La más notable es la tolerancia univer-</w:t>
      </w:r>
      <w:r>
        <w:br/>
        <w:t>sal, la segunda es la abolición de la tortura. La justicia y</w:t>
      </w:r>
      <w:r>
        <w:br w:type="page"/>
      </w:r>
      <w:r>
        <w:rPr>
          <w:rStyle w:val="Cuerpodeltexto10pto1"/>
        </w:rPr>
        <w:lastRenderedPageBreak/>
        <w:t>la humanidad han guiado su pluma; ha reformado todo.</w:t>
      </w:r>
      <w:r>
        <w:rPr>
          <w:rStyle w:val="Cuerpodeltexto10pto1"/>
        </w:rPr>
        <w:br/>
        <w:t>¡Ay de una nación que, siendo desde hace mucho tiempo</w:t>
      </w:r>
      <w:r>
        <w:rPr>
          <w:rStyle w:val="Cuerpodeltexto10pto1"/>
        </w:rPr>
        <w:br/>
        <w:t xml:space="preserve">civilizada, se rige aún por antiguos usos atroces! </w:t>
      </w:r>
      <w:proofErr w:type="gramStart"/>
      <w:r>
        <w:rPr>
          <w:rStyle w:val="Cuerpodeltexto10pto1"/>
        </w:rPr>
        <w:t>«¿</w:t>
      </w:r>
      <w:proofErr w:type="gramEnd"/>
      <w:r>
        <w:rPr>
          <w:rStyle w:val="Cuerpodeltexto10pto1"/>
        </w:rPr>
        <w:t>Para</w:t>
      </w:r>
      <w:r>
        <w:rPr>
          <w:rStyle w:val="Cuerpodeltexto10pto1"/>
        </w:rPr>
        <w:br/>
        <w:t>qué cambiar nuestra jurisprudencia? » se pregunta. «Eu-</w:t>
      </w:r>
      <w:r>
        <w:rPr>
          <w:rStyle w:val="Cuerpodeltexto10pto1"/>
        </w:rPr>
        <w:br/>
        <w:t>ropa se sirve de nuestros cocineros, de nuestros sastres y</w:t>
      </w:r>
      <w:r>
        <w:rPr>
          <w:rStyle w:val="Cuerpodeltexto10pto1"/>
        </w:rPr>
        <w:br/>
        <w:t>de nuestros peluqueros; por lo tanto, nuestras leyes son</w:t>
      </w:r>
      <w:r>
        <w:rPr>
          <w:rStyle w:val="Cuerpodeltexto10pto1"/>
        </w:rPr>
        <w:br/>
        <w:t>buenas. »</w:t>
      </w:r>
    </w:p>
    <w:p w:rsidR="00B65EAD" w:rsidRDefault="00B65EAD">
      <w:pPr>
        <w:rPr>
          <w:rFonts w:ascii="Times New Roman" w:eastAsia="Times New Roman" w:hAnsi="Times New Roman" w:cs="Times New Roman"/>
          <w:sz w:val="20"/>
          <w:szCs w:val="20"/>
        </w:rPr>
      </w:pPr>
      <w:r>
        <w:br w:type="page"/>
      </w:r>
    </w:p>
    <w:p w:rsidR="00B65EAD" w:rsidRDefault="00B65EAD">
      <w:pPr>
        <w:pStyle w:val="Cdigodebarras0"/>
        <w:shd w:val="clear" w:color="auto" w:fill="auto"/>
        <w:spacing w:line="245" w:lineRule="exact"/>
        <w:ind w:firstLine="320"/>
        <w:jc w:val="both"/>
      </w:pPr>
    </w:p>
    <w:p w:rsidR="00EB345F" w:rsidRDefault="0002303A">
      <w:pPr>
        <w:pStyle w:val="Ttulo40"/>
        <w:keepNext/>
        <w:keepLines/>
        <w:shd w:val="clear" w:color="auto" w:fill="auto"/>
        <w:spacing w:after="175" w:line="269" w:lineRule="exact"/>
        <w:ind w:left="1720" w:right="20"/>
      </w:pPr>
      <w:bookmarkStart w:id="24" w:name="bookmark24"/>
      <w:r>
        <w:rPr>
          <w:rStyle w:val="Ttulo42"/>
          <w:b/>
          <w:bCs/>
        </w:rPr>
        <w:t>ARTICULO «LIBERTAD</w:t>
      </w:r>
      <w:r>
        <w:rPr>
          <w:rStyle w:val="Ttulo42"/>
          <w:b/>
          <w:bCs/>
        </w:rPr>
        <w:br/>
        <w:t>DE PENSAMIENTO»</w:t>
      </w:r>
      <w:r>
        <w:rPr>
          <w:rStyle w:val="Ttulo42"/>
          <w:b/>
          <w:bCs/>
        </w:rPr>
        <w:br/>
        <w:t xml:space="preserve">DEL </w:t>
      </w:r>
      <w:r>
        <w:rPr>
          <w:rStyle w:val="Ttulo4Cursiva0"/>
          <w:b/>
          <w:bCs/>
        </w:rPr>
        <w:t>DICCIONARIO FILOSOFICO</w:t>
      </w:r>
      <w:bookmarkEnd w:id="24"/>
    </w:p>
    <w:p w:rsidR="00EB345F" w:rsidRDefault="0002303A">
      <w:pPr>
        <w:pStyle w:val="Cuerpodeltexto50"/>
        <w:shd w:val="clear" w:color="auto" w:fill="auto"/>
        <w:spacing w:before="0" w:after="703" w:line="200" w:lineRule="exact"/>
        <w:ind w:right="20" w:firstLine="0"/>
        <w:jc w:val="right"/>
      </w:pPr>
      <w:r>
        <w:rPr>
          <w:rStyle w:val="Cuerpodeltexto510pto0"/>
        </w:rPr>
        <w:t xml:space="preserve">De </w:t>
      </w:r>
      <w:r>
        <w:rPr>
          <w:rStyle w:val="Cuerpodeltexto55"/>
          <w:lang w:val="de-DE"/>
        </w:rPr>
        <w:t>Voltaire</w:t>
      </w:r>
    </w:p>
    <w:p w:rsidR="00EB345F" w:rsidRDefault="0002303A">
      <w:pPr>
        <w:pStyle w:val="Cuerpodeltexto0"/>
        <w:shd w:val="clear" w:color="auto" w:fill="auto"/>
        <w:spacing w:before="0" w:after="124" w:line="250" w:lineRule="exact"/>
        <w:ind w:left="20" w:right="20"/>
      </w:pPr>
      <w:r>
        <w:rPr>
          <w:rStyle w:val="Cuerpodeltexto10pto1"/>
        </w:rPr>
        <w:t>(Diálogo satírico entre lord Boldmind, oficial inglés, y el</w:t>
      </w:r>
      <w:r>
        <w:rPr>
          <w:rStyle w:val="Cuerpodeltexto10pto1"/>
        </w:rPr>
        <w:br/>
        <w:t>conde Medroso, portugués al servicio de la Inquisición)</w:t>
      </w:r>
    </w:p>
    <w:p w:rsidR="00EB345F" w:rsidRDefault="0002303A">
      <w:pPr>
        <w:pStyle w:val="Cuerpodeltexto90"/>
        <w:shd w:val="clear" w:color="auto" w:fill="auto"/>
        <w:spacing w:after="0" w:line="245" w:lineRule="exact"/>
        <w:ind w:left="20"/>
      </w:pPr>
      <w:r>
        <w:rPr>
          <w:rStyle w:val="Cuerpodeltexto910ptoNegrita0"/>
          <w:i/>
          <w:iCs/>
        </w:rPr>
        <w:t>Boldmind</w:t>
      </w:r>
    </w:p>
    <w:p w:rsidR="00EB345F" w:rsidRDefault="0002303A">
      <w:pPr>
        <w:pStyle w:val="Cuerpodeltexto0"/>
        <w:shd w:val="clear" w:color="auto" w:fill="auto"/>
        <w:spacing w:before="0" w:after="120"/>
        <w:ind w:left="20" w:right="20" w:firstLine="320"/>
      </w:pPr>
      <w:r>
        <w:rPr>
          <w:rStyle w:val="Cuerpodeltexto10pto1"/>
        </w:rPr>
        <w:t>Aprender a pensar sólo depende de vos; habéis nacido</w:t>
      </w:r>
      <w:r>
        <w:rPr>
          <w:rStyle w:val="Cuerpodeltexto10pto1"/>
        </w:rPr>
        <w:br/>
        <w:t>con inteligencia; sois un pájaro en la jaula de la Inquisi-</w:t>
      </w:r>
      <w:r>
        <w:rPr>
          <w:rStyle w:val="Cuerpodeltexto10pto1"/>
        </w:rPr>
        <w:br/>
        <w:t>ción; el Santo Oficio os ha recortado las alas, pero éstas</w:t>
      </w:r>
      <w:r>
        <w:rPr>
          <w:rStyle w:val="Cuerpodeltexto10pto1"/>
        </w:rPr>
        <w:br/>
        <w:t>pueden volver a crecer. El que no sabe Geometría puede</w:t>
      </w:r>
      <w:r>
        <w:rPr>
          <w:rStyle w:val="Cuerpodeltexto10pto1"/>
        </w:rPr>
        <w:br/>
        <w:t>aprenderla; todo hombre puede instruirse: es vergonzoso</w:t>
      </w:r>
      <w:r>
        <w:rPr>
          <w:rStyle w:val="Cuerpodeltexto10pto1"/>
        </w:rPr>
        <w:br/>
        <w:t>poner el alma entre las manos de alguien a quien no con-</w:t>
      </w:r>
      <w:r>
        <w:rPr>
          <w:rStyle w:val="Cuerpodeltexto10pto1"/>
        </w:rPr>
        <w:br/>
        <w:t>fiaríais vuestro dinero; atreveos a pensar por vos mismo.</w:t>
      </w:r>
    </w:p>
    <w:p w:rsidR="00EB345F" w:rsidRDefault="0002303A">
      <w:pPr>
        <w:pStyle w:val="Cuerpodeltexto90"/>
        <w:shd w:val="clear" w:color="auto" w:fill="auto"/>
        <w:spacing w:after="0" w:line="245" w:lineRule="exact"/>
        <w:ind w:left="20"/>
      </w:pPr>
      <w:r>
        <w:rPr>
          <w:rStyle w:val="Cuerpodeltexto910ptoNegrita0"/>
          <w:i/>
          <w:iCs/>
        </w:rPr>
        <w:t>Medroso</w:t>
      </w:r>
    </w:p>
    <w:p w:rsidR="00EB345F" w:rsidRDefault="0002303A">
      <w:pPr>
        <w:pStyle w:val="Cuerpodeltexto0"/>
        <w:shd w:val="clear" w:color="auto" w:fill="auto"/>
        <w:spacing w:before="0" w:after="124"/>
        <w:ind w:left="20" w:right="20" w:firstLine="320"/>
      </w:pPr>
      <w:r>
        <w:rPr>
          <w:rStyle w:val="Cuerpodeltexto10pto1"/>
        </w:rPr>
        <w:t>Dicen que si todo el mundo pensara por sí mismo ha-</w:t>
      </w:r>
      <w:r>
        <w:rPr>
          <w:rStyle w:val="Cuerpodeltexto10pto1"/>
        </w:rPr>
        <w:br/>
        <w:t>bría una extraña confusión.</w:t>
      </w:r>
    </w:p>
    <w:p w:rsidR="00EB345F" w:rsidRDefault="0002303A">
      <w:pPr>
        <w:pStyle w:val="Cuerpodeltexto90"/>
        <w:shd w:val="clear" w:color="auto" w:fill="auto"/>
        <w:spacing w:after="0" w:line="240" w:lineRule="exact"/>
        <w:ind w:left="20"/>
      </w:pPr>
      <w:r>
        <w:rPr>
          <w:rStyle w:val="Cuerpodeltexto910ptoNegrita0"/>
          <w:i/>
          <w:iCs/>
        </w:rPr>
        <w:t>Boldmind</w:t>
      </w:r>
    </w:p>
    <w:p w:rsidR="00EB345F" w:rsidRDefault="0002303A">
      <w:pPr>
        <w:pStyle w:val="Cuerpodeltexto0"/>
        <w:shd w:val="clear" w:color="auto" w:fill="auto"/>
        <w:spacing w:before="0" w:after="116" w:line="240" w:lineRule="exact"/>
        <w:ind w:left="20" w:right="20" w:firstLine="320"/>
      </w:pPr>
      <w:r>
        <w:rPr>
          <w:rStyle w:val="Cuerpodeltexto10pto1"/>
        </w:rPr>
        <w:t>Es al revés. Cuando se asiste a un espectáculo, cada</w:t>
      </w:r>
      <w:r>
        <w:rPr>
          <w:rStyle w:val="Cuerpodeltexto10pto1"/>
        </w:rPr>
        <w:br/>
        <w:t>uno da libremente su opinión sobre él y la paz no se ve</w:t>
      </w:r>
      <w:r>
        <w:rPr>
          <w:rStyle w:val="Cuerpodeltexto10pto1"/>
        </w:rPr>
        <w:br/>
        <w:t>perturbada; pero si algún protector insolente de un mal</w:t>
      </w:r>
      <w:r>
        <w:rPr>
          <w:rStyle w:val="Cuerpodeltexto10pto1"/>
        </w:rPr>
        <w:br/>
        <w:t>poeta quisiera forzar a la gente de buen gusto a encontrar</w:t>
      </w:r>
      <w:r>
        <w:rPr>
          <w:rStyle w:val="Cuerpodeltexto10pto1"/>
        </w:rPr>
        <w:br/>
        <w:t>bueno lo que le parece malo, entonces se oirían silbidos y</w:t>
      </w:r>
      <w:r>
        <w:rPr>
          <w:rStyle w:val="Cuerpodeltexto10pto1"/>
        </w:rPr>
        <w:br/>
        <w:t>los dos partidos podrían tirarse manzanas a la cabeza,</w:t>
      </w:r>
      <w:r>
        <w:rPr>
          <w:rStyle w:val="Cuerpodeltexto10pto1"/>
        </w:rPr>
        <w:br/>
        <w:t>como ocurrió en Londres en una ocasión. Los tiranos de</w:t>
      </w:r>
      <w:r>
        <w:rPr>
          <w:rStyle w:val="Cuerpodeltexto10pto1"/>
        </w:rPr>
        <w:br/>
        <w:t>las mentes han causado una parte de los males del mun-</w:t>
      </w:r>
      <w:r>
        <w:rPr>
          <w:rStyle w:val="Cuerpodeltexto10pto1"/>
        </w:rPr>
        <w:br/>
        <w:t>do. Somos muy felices en Inglaterra desde que cada uno</w:t>
      </w:r>
      <w:r>
        <w:rPr>
          <w:rStyle w:val="Cuerpodeltexto10pto1"/>
        </w:rPr>
        <w:br/>
        <w:t>goza libremente del derecho de dar su opinión.</w:t>
      </w:r>
    </w:p>
    <w:p w:rsidR="00EB345F" w:rsidRDefault="0002303A">
      <w:pPr>
        <w:pStyle w:val="Cuerpodeltexto90"/>
        <w:shd w:val="clear" w:color="auto" w:fill="auto"/>
        <w:spacing w:after="0" w:line="245" w:lineRule="exact"/>
        <w:ind w:left="20"/>
      </w:pPr>
      <w:r>
        <w:rPr>
          <w:rStyle w:val="Cuerpodeltexto910ptoNegrita0"/>
          <w:i/>
          <w:iCs/>
        </w:rPr>
        <w:t>Medroso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Nosotros también estamos muy tranquilos en Lisboa,</w:t>
      </w:r>
      <w:r>
        <w:rPr>
          <w:rStyle w:val="Cuerpodeltexto10pto1"/>
        </w:rPr>
        <w:br/>
        <w:t>donde nadie puede dar la suya.</w:t>
      </w:r>
      <w:r>
        <w:br w:type="page"/>
      </w:r>
    </w:p>
    <w:p w:rsidR="00EB345F" w:rsidRDefault="0002303A">
      <w:pPr>
        <w:pStyle w:val="Cuerpodeltexto90"/>
        <w:shd w:val="clear" w:color="auto" w:fill="auto"/>
        <w:spacing w:after="0" w:line="245" w:lineRule="exact"/>
        <w:ind w:left="20"/>
        <w:jc w:val="left"/>
      </w:pPr>
      <w:r>
        <w:rPr>
          <w:rStyle w:val="Cuerpodeltexto910ptoNegrita0"/>
          <w:i/>
          <w:iCs/>
        </w:rPr>
        <w:lastRenderedPageBreak/>
        <w:t>Boldmind</w:t>
      </w:r>
    </w:p>
    <w:p w:rsidR="00EB345F" w:rsidRDefault="0002303A">
      <w:pPr>
        <w:pStyle w:val="Cuerpodeltexto0"/>
        <w:shd w:val="clear" w:color="auto" w:fill="auto"/>
        <w:spacing w:before="0" w:after="216"/>
        <w:ind w:left="20" w:right="220" w:firstLine="320"/>
      </w:pPr>
      <w:r>
        <w:rPr>
          <w:rStyle w:val="Cuerpodeltexto10pto1"/>
        </w:rPr>
        <w:t>Estáis tranquilos pero no sois felices; es la tranquilidad</w:t>
      </w:r>
      <w:r>
        <w:rPr>
          <w:rStyle w:val="Cuerpodeltexto10pto1"/>
        </w:rPr>
        <w:br/>
        <w:t>de los presos de galeras que reman cadenciosamente en</w:t>
      </w:r>
      <w:r>
        <w:rPr>
          <w:rStyle w:val="Cuerpodeltexto10pto1"/>
        </w:rPr>
        <w:br/>
        <w:t>silencio.</w:t>
      </w:r>
    </w:p>
    <w:p w:rsidR="00EB345F" w:rsidRDefault="0002303A">
      <w:pPr>
        <w:pStyle w:val="Cuerpodeltexto90"/>
        <w:shd w:val="clear" w:color="auto" w:fill="auto"/>
        <w:spacing w:after="28" w:line="200" w:lineRule="exact"/>
        <w:ind w:left="20"/>
        <w:jc w:val="left"/>
      </w:pPr>
      <w:r>
        <w:rPr>
          <w:rStyle w:val="Cuerpodeltexto910ptoNegrita0"/>
          <w:i/>
          <w:iCs/>
        </w:rPr>
        <w:t>Medroso</w:t>
      </w:r>
    </w:p>
    <w:p w:rsidR="00EB345F" w:rsidRDefault="0002303A">
      <w:pPr>
        <w:pStyle w:val="Cuerpodeltexto0"/>
        <w:shd w:val="clear" w:color="auto" w:fill="auto"/>
        <w:spacing w:before="0" w:after="268" w:line="200" w:lineRule="exact"/>
        <w:ind w:left="20" w:firstLine="320"/>
      </w:pPr>
      <w:r>
        <w:rPr>
          <w:rStyle w:val="Cuerpodeltexto10pto1"/>
        </w:rPr>
        <w:t>¿Creéis que mi alma está en las galeras?</w:t>
      </w:r>
    </w:p>
    <w:p w:rsidR="00EB345F" w:rsidRDefault="0002303A">
      <w:pPr>
        <w:pStyle w:val="Cuerpodeltexto90"/>
        <w:shd w:val="clear" w:color="auto" w:fill="auto"/>
        <w:spacing w:after="23" w:line="200" w:lineRule="exact"/>
        <w:ind w:left="20"/>
        <w:jc w:val="left"/>
      </w:pPr>
      <w:r>
        <w:rPr>
          <w:rStyle w:val="Cuerpodeltexto910ptoNegrita0"/>
          <w:i/>
          <w:iCs/>
        </w:rPr>
        <w:t>Boldmind</w:t>
      </w:r>
    </w:p>
    <w:p w:rsidR="00EB345F" w:rsidRDefault="0002303A">
      <w:pPr>
        <w:pStyle w:val="Cuerpodeltexto0"/>
        <w:shd w:val="clear" w:color="auto" w:fill="auto"/>
        <w:spacing w:before="0" w:after="263" w:line="200" w:lineRule="exact"/>
        <w:ind w:left="20" w:firstLine="320"/>
      </w:pPr>
      <w:r>
        <w:rPr>
          <w:rStyle w:val="Cuerpodeltexto10pto1"/>
        </w:rPr>
        <w:t>Sí, y querría liberarla.</w:t>
      </w:r>
    </w:p>
    <w:p w:rsidR="00EB345F" w:rsidRDefault="0002303A">
      <w:pPr>
        <w:pStyle w:val="Cuerpodeltexto90"/>
        <w:shd w:val="clear" w:color="auto" w:fill="auto"/>
        <w:spacing w:after="33" w:line="200" w:lineRule="exact"/>
        <w:ind w:left="20"/>
        <w:jc w:val="left"/>
      </w:pPr>
      <w:r>
        <w:rPr>
          <w:rStyle w:val="Cuerpodeltexto910ptoNegrita0"/>
          <w:i/>
          <w:iCs/>
        </w:rPr>
        <w:t>Medroso</w:t>
      </w:r>
    </w:p>
    <w:p w:rsidR="00EB345F" w:rsidRDefault="0002303A">
      <w:pPr>
        <w:pStyle w:val="Cuerpodeltexto0"/>
        <w:shd w:val="clear" w:color="auto" w:fill="auto"/>
        <w:spacing w:before="0" w:after="263" w:line="200" w:lineRule="exact"/>
        <w:ind w:left="20" w:firstLine="320"/>
      </w:pPr>
      <w:r>
        <w:rPr>
          <w:rStyle w:val="Cuerpodeltexto10pto1"/>
        </w:rPr>
        <w:t>Pero ¿si me encuentro bien en las galeras?</w:t>
      </w:r>
    </w:p>
    <w:p w:rsidR="00EB345F" w:rsidRDefault="0002303A">
      <w:pPr>
        <w:pStyle w:val="Cuerpodeltexto90"/>
        <w:shd w:val="clear" w:color="auto" w:fill="auto"/>
        <w:spacing w:after="28" w:line="200" w:lineRule="exact"/>
        <w:ind w:left="20"/>
        <w:jc w:val="left"/>
      </w:pPr>
      <w:r>
        <w:rPr>
          <w:rStyle w:val="Cuerpodeltexto910ptoNegrita0"/>
          <w:i/>
          <w:iCs/>
        </w:rPr>
        <w:t>Boldmind</w:t>
      </w:r>
    </w:p>
    <w:p w:rsidR="00EB345F" w:rsidRDefault="0002303A" w:rsidP="00B65EAD">
      <w:pPr>
        <w:pStyle w:val="Cuerpodeltexto0"/>
        <w:shd w:val="clear" w:color="auto" w:fill="auto"/>
        <w:spacing w:before="0" w:line="200" w:lineRule="exact"/>
        <w:ind w:left="20" w:firstLine="320"/>
        <w:jc w:val="left"/>
        <w:sectPr w:rsidR="00EB345F" w:rsidSect="00B65EAD">
          <w:footerReference w:type="even" r:id="rId44"/>
          <w:footerReference w:type="default" r:id="rId45"/>
          <w:footerReference w:type="first" r:id="rId46"/>
          <w:pgSz w:w="8391" w:h="11909"/>
          <w:pgMar w:top="1005" w:right="1282" w:bottom="1456" w:left="1306" w:header="0" w:footer="353" w:gutter="0"/>
          <w:cols w:space="720"/>
          <w:noEndnote/>
          <w:titlePg/>
          <w:docGrid w:linePitch="360"/>
        </w:sectPr>
      </w:pPr>
      <w:r>
        <w:rPr>
          <w:rStyle w:val="Cuerpodeltexto10pto1"/>
        </w:rPr>
        <w:t>En ese caso merecéis estar en ellas.</w:t>
      </w:r>
    </w:p>
    <w:p w:rsidR="00EB345F" w:rsidRDefault="0002303A">
      <w:pPr>
        <w:pStyle w:val="Ttulo30"/>
        <w:keepNext/>
        <w:keepLines/>
        <w:shd w:val="clear" w:color="auto" w:fill="auto"/>
        <w:spacing w:before="0" w:after="4352" w:line="300" w:lineRule="exact"/>
        <w:ind w:left="640"/>
        <w:jc w:val="left"/>
      </w:pPr>
      <w:bookmarkStart w:id="25" w:name="bookmark25"/>
      <w:r>
        <w:rPr>
          <w:rStyle w:val="Ttulo315ptoEspaciado0pto"/>
        </w:rPr>
        <w:lastRenderedPageBreak/>
        <w:t>EL BUEN SALVAJE</w:t>
      </w:r>
      <w:bookmarkEnd w:id="25"/>
    </w:p>
    <w:p w:rsidR="00EB345F" w:rsidRPr="00B65EAD" w:rsidRDefault="0002303A" w:rsidP="00B65EAD">
      <w:pPr>
        <w:pStyle w:val="Cuerpodeltexto100"/>
        <w:shd w:val="clear" w:color="auto" w:fill="auto"/>
        <w:spacing w:before="100" w:beforeAutospacing="1" w:after="100" w:afterAutospacing="1" w:line="240" w:lineRule="auto"/>
        <w:ind w:right="20" w:firstLine="320"/>
        <w:rPr>
          <w:sz w:val="20"/>
          <w:szCs w:val="20"/>
        </w:rPr>
      </w:pPr>
      <w:r w:rsidRPr="00B65EAD">
        <w:rPr>
          <w:rStyle w:val="Cuerpodeltexto1085ptoNegritaEspaciado0pto"/>
          <w:i/>
          <w:iCs/>
          <w:spacing w:val="0"/>
          <w:sz w:val="20"/>
          <w:szCs w:val="20"/>
        </w:rPr>
        <w:t>Los pueblos de América y de Africa son libres mien-</w:t>
      </w:r>
      <w:r w:rsidRPr="00B65EAD">
        <w:rPr>
          <w:rStyle w:val="Cuerpodeltexto1085ptoNegritaEspaciado0pto"/>
          <w:i/>
          <w:iCs/>
          <w:spacing w:val="0"/>
          <w:sz w:val="20"/>
          <w:szCs w:val="20"/>
        </w:rPr>
        <w:br/>
        <w:t>tras que nuestros salvajes no tienen siquiera la idea de</w:t>
      </w:r>
      <w:r w:rsidRPr="00B65EAD">
        <w:rPr>
          <w:rStyle w:val="Cuerpodeltexto1085ptoNegritaEspaciado0pto"/>
          <w:i/>
          <w:iCs/>
          <w:spacing w:val="0"/>
          <w:sz w:val="20"/>
          <w:szCs w:val="20"/>
        </w:rPr>
        <w:br/>
        <w:t>libertad.</w:t>
      </w:r>
    </w:p>
    <w:p w:rsidR="00EB345F" w:rsidRPr="00B65EAD" w:rsidRDefault="0002303A" w:rsidP="00B65EAD">
      <w:pPr>
        <w:pStyle w:val="Cuerpodeltexto110"/>
        <w:shd w:val="clear" w:color="auto" w:fill="auto"/>
        <w:spacing w:before="100" w:beforeAutospacing="1" w:after="100" w:afterAutospacing="1" w:line="240" w:lineRule="auto"/>
        <w:ind w:left="3780"/>
        <w:rPr>
          <w:sz w:val="20"/>
          <w:szCs w:val="20"/>
        </w:rPr>
      </w:pPr>
      <w:r w:rsidRPr="00B65EAD">
        <w:rPr>
          <w:rStyle w:val="Cuerpodeltexto11Versales0"/>
          <w:sz w:val="20"/>
          <w:szCs w:val="20"/>
        </w:rPr>
        <w:t>Voltaire</w:t>
      </w:r>
    </w:p>
    <w:p w:rsidR="00EB345F" w:rsidRPr="00B65EAD" w:rsidRDefault="0002303A" w:rsidP="00B65EAD">
      <w:pPr>
        <w:pStyle w:val="Cuerpodeltexto100"/>
        <w:shd w:val="clear" w:color="auto" w:fill="auto"/>
        <w:spacing w:before="100" w:beforeAutospacing="1" w:after="100" w:afterAutospacing="1" w:line="240" w:lineRule="auto"/>
        <w:ind w:right="20" w:firstLine="320"/>
        <w:rPr>
          <w:sz w:val="20"/>
          <w:szCs w:val="20"/>
        </w:rPr>
      </w:pPr>
      <w:r w:rsidRPr="00B65EAD">
        <w:rPr>
          <w:rStyle w:val="Cuerpodeltexto1085ptoNegritaEspaciado0pto"/>
          <w:i/>
          <w:iCs/>
          <w:spacing w:val="0"/>
          <w:sz w:val="20"/>
          <w:szCs w:val="20"/>
        </w:rPr>
        <w:t>El hombre, al convertirse en sociable y esclavo, se</w:t>
      </w:r>
      <w:r w:rsidRPr="00B65EAD">
        <w:rPr>
          <w:rStyle w:val="Cuerpodeltexto1085ptoNegritaEspaciado0pto"/>
          <w:i/>
          <w:iCs/>
          <w:spacing w:val="0"/>
          <w:sz w:val="20"/>
          <w:szCs w:val="20"/>
        </w:rPr>
        <w:br/>
        <w:t>debilita, se vuelve temeroso, rastrero; y su manera de</w:t>
      </w:r>
      <w:r w:rsidRPr="00B65EAD">
        <w:rPr>
          <w:rStyle w:val="Cuerpodeltexto1085ptoNegritaEspaciado0pto"/>
          <w:i/>
          <w:iCs/>
          <w:spacing w:val="0"/>
          <w:sz w:val="20"/>
          <w:szCs w:val="20"/>
        </w:rPr>
        <w:br/>
        <w:t>vivir falta de energía y afeminada termina de debilitar</w:t>
      </w:r>
      <w:r w:rsidRPr="00B65EAD">
        <w:rPr>
          <w:rStyle w:val="Cuerpodeltexto1085ptoNegritaEspaciado0pto"/>
          <w:i/>
          <w:iCs/>
          <w:spacing w:val="0"/>
          <w:sz w:val="20"/>
          <w:szCs w:val="20"/>
        </w:rPr>
        <w:br/>
        <w:t>su fuerza y su coraje.</w:t>
      </w:r>
    </w:p>
    <w:p w:rsidR="00B65EAD" w:rsidRDefault="0002303A" w:rsidP="00B65EAD">
      <w:pPr>
        <w:pStyle w:val="Cuerpodeltexto110"/>
        <w:shd w:val="clear" w:color="auto" w:fill="auto"/>
        <w:spacing w:before="100" w:beforeAutospacing="1" w:after="100" w:afterAutospacing="1" w:line="240" w:lineRule="auto"/>
        <w:ind w:left="3780"/>
        <w:rPr>
          <w:rStyle w:val="Cuerpodeltexto11Versales0"/>
          <w:sz w:val="20"/>
          <w:szCs w:val="20"/>
        </w:rPr>
      </w:pPr>
      <w:r w:rsidRPr="00B65EAD">
        <w:rPr>
          <w:rStyle w:val="Cuerpodeltexto11Versales0"/>
          <w:sz w:val="20"/>
          <w:szCs w:val="20"/>
        </w:rPr>
        <w:t>Rousseau</w:t>
      </w:r>
    </w:p>
    <w:p w:rsidR="00B65EAD" w:rsidRDefault="00B65EAD" w:rsidP="00B65EAD">
      <w:pPr>
        <w:pStyle w:val="Cuerpodeltexto110"/>
        <w:shd w:val="clear" w:color="auto" w:fill="auto"/>
        <w:spacing w:before="100" w:beforeAutospacing="1" w:after="100" w:afterAutospacing="1" w:line="240" w:lineRule="auto"/>
        <w:ind w:left="3780"/>
        <w:rPr>
          <w:rStyle w:val="Cuerpodeltexto11Versales0"/>
          <w:sz w:val="20"/>
          <w:szCs w:val="20"/>
        </w:rPr>
      </w:pPr>
    </w:p>
    <w:p w:rsidR="00EB345F" w:rsidRDefault="0002303A" w:rsidP="00B65EAD">
      <w:pPr>
        <w:pStyle w:val="Cuerpodeltexto110"/>
        <w:shd w:val="clear" w:color="auto" w:fill="auto"/>
        <w:spacing w:before="100" w:beforeAutospacing="1" w:after="100" w:afterAutospacing="1" w:line="240" w:lineRule="auto"/>
        <w:ind w:left="3780"/>
        <w:sectPr w:rsidR="00EB345F">
          <w:pgSz w:w="8391" w:h="11909"/>
          <w:pgMar w:top="1805" w:right="1769" w:bottom="1805" w:left="1769" w:header="0" w:footer="3" w:gutter="0"/>
          <w:cols w:space="720"/>
          <w:noEndnote/>
          <w:docGrid w:linePitch="360"/>
        </w:sectPr>
      </w:pPr>
      <w:r>
        <w:lastRenderedPageBreak/>
        <w:br w:type="page"/>
      </w:r>
    </w:p>
    <w:p w:rsidR="00EB345F" w:rsidRPr="00B65EAD" w:rsidRDefault="0002303A" w:rsidP="00B65EAD">
      <w:pPr>
        <w:pStyle w:val="Ttulo320"/>
        <w:keepNext/>
        <w:keepLines/>
        <w:shd w:val="clear" w:color="auto" w:fill="auto"/>
        <w:spacing w:after="179" w:line="274" w:lineRule="exact"/>
        <w:ind w:left="380" w:right="20"/>
        <w:rPr>
          <w:spacing w:val="0"/>
          <w:w w:val="100"/>
          <w:sz w:val="24"/>
        </w:rPr>
      </w:pPr>
      <w:bookmarkStart w:id="26" w:name="bookmark26"/>
      <w:r w:rsidRPr="00B65EAD">
        <w:rPr>
          <w:rStyle w:val="Cdigodebarras"/>
          <w:bCs w:val="0"/>
          <w:spacing w:val="0"/>
          <w:w w:val="100"/>
          <w:sz w:val="24"/>
        </w:rPr>
        <w:lastRenderedPageBreak/>
        <w:t>CARTA A LA SEÑORA MARQUESA DE ***</w:t>
      </w:r>
      <w:r w:rsidRPr="00B65EAD">
        <w:rPr>
          <w:rStyle w:val="Cdigodebarras"/>
          <w:bCs w:val="0"/>
          <w:spacing w:val="0"/>
          <w:w w:val="100"/>
          <w:sz w:val="24"/>
        </w:rPr>
        <w:br/>
        <w:t>SOBRE LA DESNUDEZ DE LOS SALVAJES</w:t>
      </w:r>
      <w:bookmarkEnd w:id="26"/>
    </w:p>
    <w:p w:rsidR="00EB345F" w:rsidRDefault="0002303A">
      <w:pPr>
        <w:pStyle w:val="Cdigodebarras0"/>
        <w:shd w:val="clear" w:color="auto" w:fill="auto"/>
        <w:spacing w:after="738" w:line="200" w:lineRule="exact"/>
        <w:ind w:right="20"/>
        <w:jc w:val="right"/>
      </w:pPr>
      <w:r>
        <w:t>De Fontenelle</w:t>
      </w:r>
    </w:p>
    <w:p w:rsidR="00EB345F" w:rsidRDefault="0002303A">
      <w:pPr>
        <w:pStyle w:val="Cdigodebarras0"/>
        <w:shd w:val="clear" w:color="auto" w:fill="auto"/>
        <w:spacing w:after="236" w:line="200" w:lineRule="exact"/>
        <w:ind w:left="20"/>
      </w:pPr>
      <w:r>
        <w:t>Señora,</w:t>
      </w:r>
    </w:p>
    <w:p w:rsidR="00EB345F" w:rsidRDefault="0002303A">
      <w:pPr>
        <w:pStyle w:val="Cdigodebarras0"/>
        <w:shd w:val="clear" w:color="auto" w:fill="auto"/>
        <w:spacing w:line="240" w:lineRule="exact"/>
        <w:ind w:left="20" w:right="20" w:firstLine="360"/>
        <w:jc w:val="both"/>
      </w:pPr>
      <w:r>
        <w:t>No sé cómo responder a la carta con la que me habéis</w:t>
      </w:r>
      <w:r>
        <w:br/>
        <w:t>honrado ni cómo tratar este tema de la desnudez de los</w:t>
      </w:r>
      <w:r>
        <w:br/>
        <w:t>Salvajes sin herir vuestra modestia, sin ofender vuestro</w:t>
      </w:r>
      <w:r>
        <w:br/>
        <w:t>pudor: el tema es muy delicado; evitaré las obscenidades,</w:t>
      </w:r>
      <w:r>
        <w:br/>
        <w:t>pero no sé si podré garantizar que no tengáis pensamien-</w:t>
      </w:r>
      <w:r>
        <w:br/>
        <w:t>tos obscenos.</w:t>
      </w:r>
    </w:p>
    <w:p w:rsidR="00EB345F" w:rsidRDefault="0002303A">
      <w:pPr>
        <w:pStyle w:val="Cdigodebarras0"/>
        <w:shd w:val="clear" w:color="auto" w:fill="auto"/>
        <w:spacing w:line="240" w:lineRule="exact"/>
        <w:ind w:left="20" w:right="20" w:firstLine="360"/>
        <w:jc w:val="both"/>
      </w:pPr>
      <w:r>
        <w:t>Me preguntáis cómo se puede soportar sin ponerse</w:t>
      </w:r>
      <w:r>
        <w:br/>
        <w:t>rojo de vergüenza la presencia de hombres y mujeres des-</w:t>
      </w:r>
      <w:r>
        <w:br/>
        <w:t>nudos, cómo, sin distraerse, se puede ver en las iglesias</w:t>
      </w:r>
      <w:r>
        <w:br/>
        <w:t>semejantes cosas y cómo los ministros del Señor que no</w:t>
      </w:r>
      <w:r>
        <w:br/>
        <w:t>nos dejan entrar en la iglesia sin tener el pecho e incluso</w:t>
      </w:r>
      <w:r>
        <w:br/>
        <w:t>los brazos cubiertos pueden permitir que esa gente entre</w:t>
      </w:r>
      <w:r>
        <w:br/>
        <w:t>en los templos y muestre allí los senos que en las jóvenes</w:t>
      </w:r>
      <w:r>
        <w:br/>
        <w:t>saltan como corderos en la pradera, y haya hombres cuya</w:t>
      </w:r>
      <w:r>
        <w:br/>
        <w:t>carne y la expresión natural de los músculos del cuerpo</w:t>
      </w:r>
      <w:r>
        <w:br/>
        <w:t>anuncian y prometen los felices efectos del vigor masculi-</w:t>
      </w:r>
      <w:r>
        <w:br/>
        <w:t>no; todo ello sin que el bello sexo se conmueva ni los hom-</w:t>
      </w:r>
      <w:r>
        <w:br/>
        <w:t>bres se exalten, sin herir el pudor que poseemos al nacer</w:t>
      </w:r>
      <w:r>
        <w:br/>
        <w:t>y que nos es tan natural. Aseguráis, Señora, que es impo-</w:t>
      </w:r>
      <w:r>
        <w:br/>
        <w:t>sible que esto suceda de otra manera. La experiencia, no</w:t>
      </w:r>
      <w:r>
        <w:br/>
        <w:t>obstante, destruye vuestros razonamientos y muestra que</w:t>
      </w:r>
      <w:r>
        <w:br/>
        <w:t>lo que llamamos pudor no puede ser incluido entre las</w:t>
      </w:r>
      <w:r>
        <w:br/>
        <w:t>ideas que llamamos innatas, que sólo es un efecto de la</w:t>
      </w:r>
      <w:r>
        <w:br/>
        <w:t>educación, la costumbre y los usos (</w:t>
      </w:r>
      <w:proofErr w:type="gramStart"/>
      <w:r>
        <w:t>... )</w:t>
      </w:r>
      <w:proofErr w:type="gramEnd"/>
      <w:r>
        <w:t>.</w:t>
      </w:r>
    </w:p>
    <w:p w:rsidR="00EB345F" w:rsidRDefault="0002303A">
      <w:pPr>
        <w:pStyle w:val="Cdigodebarras0"/>
        <w:shd w:val="clear" w:color="auto" w:fill="auto"/>
        <w:spacing w:line="240" w:lineRule="exact"/>
        <w:ind w:left="20" w:right="20" w:firstLine="360"/>
        <w:jc w:val="both"/>
      </w:pPr>
      <w:r>
        <w:t>No sólo los Caribes van así desnudos, sino todos los</w:t>
      </w:r>
      <w:r>
        <w:br/>
        <w:t>pueblos que se encuentran en este vasto continente: el frío</w:t>
      </w:r>
      <w:r>
        <w:br/>
        <w:t>de las zonas glaciales, la variedad de las templadas, los ar-</w:t>
      </w:r>
      <w:r>
        <w:br/>
        <w:t>dores de las tórridas no han sido capaces de hacer que se</w:t>
      </w:r>
      <w:r>
        <w:br/>
        <w:t>cubran con ropa. Apenas los Salvajes del Norte del Canadá</w:t>
      </w:r>
      <w:r>
        <w:br w:type="page"/>
      </w:r>
      <w:r>
        <w:rPr>
          <w:rStyle w:val="Cuerpodeltexto10pto1"/>
        </w:rPr>
        <w:lastRenderedPageBreak/>
        <w:t>se visten con algunas pieles cuando el país está lleno de</w:t>
      </w:r>
      <w:r>
        <w:rPr>
          <w:rStyle w:val="Cuerpodeltexto10pto1"/>
        </w:rPr>
        <w:br/>
        <w:t>hielo y nieve, su cuerpo endurecido por la intemperie los</w:t>
      </w:r>
      <w:r>
        <w:rPr>
          <w:rStyle w:val="Cuerpodeltexto10pto1"/>
        </w:rPr>
        <w:br/>
        <w:t>hace casi insensibles a los rigores del invierno; y el mismo</w:t>
      </w:r>
      <w:r>
        <w:rPr>
          <w:rStyle w:val="Cuerpodeltexto10pto1"/>
        </w:rPr>
        <w:br/>
        <w:t>cuerpo acostumbrado a los grandes calores les impide sen-</w:t>
      </w:r>
      <w:r>
        <w:rPr>
          <w:rStyle w:val="Cuerpodeltexto10pto1"/>
        </w:rPr>
        <w:br/>
        <w:t>tir los dardos ardientes da los rayos del sol (</w:t>
      </w:r>
      <w:proofErr w:type="gramStart"/>
      <w:r>
        <w:rPr>
          <w:rStyle w:val="Cuerpodeltexto10pto1"/>
        </w:rPr>
        <w:t>... )</w:t>
      </w:r>
      <w:proofErr w:type="gramEnd"/>
      <w:r>
        <w:rPr>
          <w:rStyle w:val="Cuerpodeltexto10pto1"/>
        </w:rPr>
        <w:t xml:space="preserve"> Todos los</w:t>
      </w:r>
      <w:r>
        <w:rPr>
          <w:rStyle w:val="Cuerpodeltexto10pto1"/>
        </w:rPr>
        <w:br/>
        <w:t>Africanos van igualmente desnudos (</w:t>
      </w:r>
      <w:proofErr w:type="gramStart"/>
      <w:r>
        <w:rPr>
          <w:rStyle w:val="Cuerpodeltexto10pto1"/>
        </w:rPr>
        <w:t>... )</w:t>
      </w:r>
      <w:proofErr w:type="gramEnd"/>
      <w:r>
        <w:rPr>
          <w:rStyle w:val="Cuerpodeltexto10pto1"/>
        </w:rPr>
        <w:t xml:space="preserve"> Si investigamos</w:t>
      </w:r>
      <w:r>
        <w:rPr>
          <w:rStyle w:val="Cuerpodeltexto10pto1"/>
        </w:rPr>
        <w:br/>
        <w:t>con más exactitud, encontraremos también gran número</w:t>
      </w:r>
      <w:r>
        <w:rPr>
          <w:rStyle w:val="Cuerpodeltexto10pto1"/>
        </w:rPr>
        <w:br/>
        <w:t>de Asiáticos desnudos. Podemos concluir, entonces, que</w:t>
      </w:r>
      <w:r>
        <w:rPr>
          <w:rStyle w:val="Cuerpodeltexto10pto1"/>
        </w:rPr>
        <w:br/>
        <w:t>casi la mitad de los hombres que habitan la tierra van des-</w:t>
      </w:r>
      <w:r>
        <w:rPr>
          <w:rStyle w:val="Cuerpodeltexto10pto1"/>
        </w:rPr>
        <w:br/>
        <w:t>nudos sin sonrojarse por su desnudez. Por lo tanto, eso</w:t>
      </w:r>
      <w:r>
        <w:rPr>
          <w:rStyle w:val="Cuerpodeltexto10pto1"/>
        </w:rPr>
        <w:br/>
        <w:t>que llamamos «pudor» no es algo innato en nosotros (</w:t>
      </w:r>
      <w:proofErr w:type="gramStart"/>
      <w:r>
        <w:rPr>
          <w:rStyle w:val="Cuerpodeltexto10pto1"/>
        </w:rPr>
        <w:t>... )</w:t>
      </w:r>
      <w:proofErr w:type="gramEnd"/>
      <w:r>
        <w:rPr>
          <w:rStyle w:val="Cuerpodeltexto10pto1"/>
        </w:rPr>
        <w:t>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00"/>
      </w:pPr>
      <w:r>
        <w:rPr>
          <w:rStyle w:val="Cuerpodeltexto10pto1"/>
        </w:rPr>
        <w:t>Cada uno en su región, los hombres se dieron leyes e</w:t>
      </w:r>
      <w:r>
        <w:rPr>
          <w:rStyle w:val="Cuerpodeltexto10pto1"/>
        </w:rPr>
        <w:br/>
        <w:t>impusieron castigo y desprecio a quienes las violaran, de</w:t>
      </w:r>
      <w:r>
        <w:rPr>
          <w:rStyle w:val="Cuerpodeltexto10pto1"/>
        </w:rPr>
        <w:br/>
        <w:t>manera que es muy molesto no acatarlas. En los países</w:t>
      </w:r>
      <w:r>
        <w:rPr>
          <w:rStyle w:val="Cuerpodeltexto10pto1"/>
        </w:rPr>
        <w:br/>
        <w:t>donde es obligatorio vestirse, donde es costumbre y regla</w:t>
      </w:r>
      <w:r>
        <w:rPr>
          <w:rStyle w:val="Cuerpodeltexto10pto1"/>
        </w:rPr>
        <w:br/>
        <w:t>el cubrirse el cuerpo, se tiene vergüenza de mostrar las</w:t>
      </w:r>
      <w:r>
        <w:rPr>
          <w:rStyle w:val="Cuerpodeltexto10pto1"/>
        </w:rPr>
        <w:br/>
        <w:t>partes que se ha convenido en ocultar. Aún más, en cier-</w:t>
      </w:r>
      <w:r>
        <w:rPr>
          <w:rStyle w:val="Cuerpodeltexto10pto1"/>
        </w:rPr>
        <w:br/>
        <w:t>tos países sólo se puede aparecer en público con la ropa</w:t>
      </w:r>
      <w:r>
        <w:rPr>
          <w:rStyle w:val="Cuerpodeltexto10pto1"/>
        </w:rPr>
        <w:br/>
        <w:t>asignada a cada condición: un sacerdote, un magistrado,</w:t>
      </w:r>
      <w:r>
        <w:rPr>
          <w:rStyle w:val="Cuerpodeltexto10pto1"/>
        </w:rPr>
        <w:br/>
        <w:t>se ruborizarían de aparecer en público con ropa de cam-</w:t>
      </w:r>
      <w:r>
        <w:rPr>
          <w:rStyle w:val="Cuerpodeltexto10pto1"/>
        </w:rPr>
        <w:br/>
        <w:t>pesinos o de caballeros; un caballero, vestido y peinado</w:t>
      </w:r>
      <w:r>
        <w:rPr>
          <w:rStyle w:val="Cuerpodeltexto10pto1"/>
        </w:rPr>
        <w:br/>
        <w:t>como una mujer; el monje que sería deshonrado si llevara</w:t>
      </w:r>
      <w:r>
        <w:rPr>
          <w:rStyle w:val="Cuerpodeltexto10pto1"/>
        </w:rPr>
        <w:br/>
        <w:t>la espada y el penacho de plumas en Francia o Italia apa-</w:t>
      </w:r>
      <w:r>
        <w:rPr>
          <w:rStyle w:val="Cuerpodeltexto10pto1"/>
        </w:rPr>
        <w:br/>
        <w:t>rece audazmente vestido de guerrero en Inglaterra u Ho-</w:t>
      </w:r>
      <w:r>
        <w:rPr>
          <w:rStyle w:val="Cuerpodeltexto10pto1"/>
        </w:rPr>
        <w:br/>
        <w:t>landa. Las Mahometanas, Arabes, Beduinas serían mira-</w:t>
      </w:r>
      <w:r>
        <w:rPr>
          <w:rStyle w:val="Cuerpodeltexto10pto1"/>
        </w:rPr>
        <w:br/>
        <w:t>das como unas infames en una ciudad de Turquía si apa-</w:t>
      </w:r>
      <w:r>
        <w:rPr>
          <w:rStyle w:val="Cuerpodeltexto10pto1"/>
        </w:rPr>
        <w:br/>
        <w:t>recieran con el rostro descubierto y son mujeres honestas</w:t>
      </w:r>
      <w:r>
        <w:rPr>
          <w:rStyle w:val="Cuerpodeltexto10pto1"/>
        </w:rPr>
        <w:br/>
        <w:t>en sus Duar (1) cuando muestran la cara, los brazos y una</w:t>
      </w:r>
      <w:r>
        <w:rPr>
          <w:rStyle w:val="Cuerpodeltexto10pto1"/>
        </w:rPr>
        <w:br/>
        <w:t>parte de su cuerpo desnudos.</w:t>
      </w:r>
    </w:p>
    <w:p w:rsidR="00EB345F" w:rsidRDefault="0002303A">
      <w:pPr>
        <w:pStyle w:val="Cuerpodeltexto0"/>
        <w:shd w:val="clear" w:color="auto" w:fill="auto"/>
        <w:spacing w:before="0" w:after="292"/>
        <w:ind w:left="20" w:right="20" w:firstLine="300"/>
      </w:pPr>
      <w:r>
        <w:rPr>
          <w:rStyle w:val="Cuerpodeltexto10pto1"/>
        </w:rPr>
        <w:t>La vergüenza no consiste, pues, en aparecer desnudo o</w:t>
      </w:r>
      <w:r>
        <w:rPr>
          <w:rStyle w:val="Cuerpodeltexto10pto1"/>
        </w:rPr>
        <w:br/>
        <w:t>vestido, sino en violar las leyes particulares de cada país.</w:t>
      </w:r>
      <w:r>
        <w:rPr>
          <w:rStyle w:val="Cuerpodeltexto10pto1"/>
        </w:rPr>
        <w:br/>
        <w:t>En consecuencia, los Salvajes y otros pueblos en los que la</w:t>
      </w:r>
      <w:r>
        <w:rPr>
          <w:rStyle w:val="Cuerpodeltexto10pto1"/>
        </w:rPr>
        <w:br/>
        <w:t>desnudez está establecida pueden ir desnudos sin rubori-</w:t>
      </w:r>
      <w:r>
        <w:rPr>
          <w:rStyle w:val="Cuerpodeltexto10pto1"/>
        </w:rPr>
        <w:br/>
        <w:t>zarse, sin tener vergüenza, sin ofender el pudor, puesto</w:t>
      </w:r>
      <w:r>
        <w:rPr>
          <w:rStyle w:val="Cuerpodeltexto10pto1"/>
        </w:rPr>
        <w:br/>
        <w:t>que no contravienen ninguna ley y siguen las costumbres</w:t>
      </w:r>
      <w:r>
        <w:rPr>
          <w:rStyle w:val="Cuerpodeltexto10pto1"/>
        </w:rPr>
        <w:br/>
        <w:t>establecidas. (... )</w:t>
      </w:r>
    </w:p>
    <w:p w:rsidR="00EB345F" w:rsidRDefault="0002303A">
      <w:pPr>
        <w:pStyle w:val="Cuerpodeltexto50"/>
        <w:numPr>
          <w:ilvl w:val="0"/>
          <w:numId w:val="10"/>
        </w:numPr>
        <w:shd w:val="clear" w:color="auto" w:fill="auto"/>
        <w:tabs>
          <w:tab w:val="left" w:pos="632"/>
        </w:tabs>
        <w:spacing w:before="0" w:line="180" w:lineRule="exact"/>
        <w:ind w:left="20" w:firstLine="300"/>
        <w:jc w:val="both"/>
      </w:pPr>
      <w:r>
        <w:rPr>
          <w:rStyle w:val="Cuerpodeltexto55"/>
        </w:rPr>
        <w:t xml:space="preserve">De </w:t>
      </w:r>
      <w:r>
        <w:rPr>
          <w:rStyle w:val="Cuerpodeltexto585ptoNegritaCursivaEspaciado0pto"/>
        </w:rPr>
        <w:t>dwar,</w:t>
      </w:r>
      <w:r>
        <w:rPr>
          <w:rStyle w:val="Cuerpodeltexto55"/>
        </w:rPr>
        <w:t xml:space="preserve"> círculo de tiendas en Africa del Norte (N. de la T</w:t>
      </w:r>
      <w:proofErr w:type="gramStart"/>
      <w:r>
        <w:rPr>
          <w:rStyle w:val="Cuerpodeltexto55"/>
        </w:rPr>
        <w:t>. )</w:t>
      </w:r>
      <w:proofErr w:type="gramEnd"/>
      <w:r>
        <w:rPr>
          <w:rStyle w:val="Cuerpodeltexto55"/>
        </w:rPr>
        <w:t>.</w:t>
      </w:r>
      <w:r>
        <w:br w:type="page"/>
      </w:r>
    </w:p>
    <w:p w:rsidR="00B65EAD" w:rsidRDefault="0002303A">
      <w:pPr>
        <w:pStyle w:val="Cdigodebarras0"/>
        <w:shd w:val="clear" w:color="auto" w:fill="auto"/>
        <w:spacing w:line="250" w:lineRule="exact"/>
        <w:ind w:left="20" w:firstLine="320"/>
        <w:jc w:val="both"/>
      </w:pPr>
      <w:r>
        <w:lastRenderedPageBreak/>
        <w:t>Para terminar esta carta, os diré, Señora, que es evi-</w:t>
      </w:r>
      <w:r>
        <w:br/>
        <w:t>dente que nacemos todos desnudos, que nuestros prime-</w:t>
      </w:r>
      <w:r>
        <w:br/>
        <w:t>ros padres, en la infancia del mundo, debieron quedarse</w:t>
      </w:r>
      <w:r>
        <w:br/>
        <w:t>en ese estado de desnudez y, por consiguiente, acostum-</w:t>
      </w:r>
      <w:r>
        <w:br/>
        <w:t>brar sus ojos a esos objetos que les parecían tan indiferen-</w:t>
      </w:r>
      <w:r>
        <w:br/>
        <w:t>tes como les parecen a los niños y a los pueblos que están</w:t>
      </w:r>
      <w:r>
        <w:br/>
        <w:t>acostumbrados a verlos; sólo mucho tiempo después co-</w:t>
      </w:r>
      <w:r>
        <w:br/>
        <w:t>menzamos a vestirnos (</w:t>
      </w:r>
      <w:proofErr w:type="gramStart"/>
      <w:r>
        <w:t>... )</w:t>
      </w:r>
      <w:proofErr w:type="gramEnd"/>
      <w:r>
        <w:t>.</w:t>
      </w:r>
    </w:p>
    <w:p w:rsidR="00EB345F" w:rsidRDefault="0002303A">
      <w:pPr>
        <w:pStyle w:val="Cdigodebarras0"/>
        <w:shd w:val="clear" w:color="auto" w:fill="auto"/>
        <w:spacing w:line="250" w:lineRule="exact"/>
        <w:ind w:left="20" w:firstLine="320"/>
        <w:jc w:val="both"/>
      </w:pPr>
      <w:r>
        <w:br w:type="page"/>
      </w:r>
    </w:p>
    <w:p w:rsidR="00B65EAD" w:rsidRDefault="00B65EAD">
      <w:pPr>
        <w:pStyle w:val="Cdigodebarras0"/>
        <w:shd w:val="clear" w:color="auto" w:fill="auto"/>
        <w:spacing w:line="250" w:lineRule="exact"/>
        <w:ind w:left="20" w:firstLine="320"/>
        <w:jc w:val="both"/>
      </w:pPr>
    </w:p>
    <w:p w:rsidR="00B65EAD" w:rsidRDefault="00B65EAD">
      <w:pPr>
        <w:pStyle w:val="Cdigodebarras0"/>
        <w:shd w:val="clear" w:color="auto" w:fill="auto"/>
        <w:spacing w:line="250" w:lineRule="exact"/>
        <w:ind w:left="20" w:firstLine="320"/>
        <w:jc w:val="both"/>
        <w:sectPr w:rsidR="00B65EAD">
          <w:footerReference w:type="even" r:id="rId47"/>
          <w:footerReference w:type="default" r:id="rId48"/>
          <w:footerReference w:type="first" r:id="rId49"/>
          <w:pgSz w:w="8391" w:h="11909"/>
          <w:pgMar w:top="1060" w:right="1368" w:bottom="1487" w:left="1387" w:header="0" w:footer="3" w:gutter="0"/>
          <w:cols w:space="720"/>
          <w:noEndnote/>
          <w:docGrid w:linePitch="360"/>
        </w:sectPr>
      </w:pPr>
    </w:p>
    <w:p w:rsidR="00EB345F" w:rsidRDefault="0002303A">
      <w:pPr>
        <w:pStyle w:val="Ttulo40"/>
        <w:keepNext/>
        <w:keepLines/>
        <w:shd w:val="clear" w:color="auto" w:fill="auto"/>
        <w:spacing w:after="179" w:line="274" w:lineRule="exact"/>
        <w:ind w:left="1700" w:right="20"/>
        <w:jc w:val="both"/>
      </w:pPr>
      <w:bookmarkStart w:id="27" w:name="bookmark27"/>
      <w:r>
        <w:rPr>
          <w:rStyle w:val="Ttulo42"/>
          <w:b/>
          <w:bCs/>
        </w:rPr>
        <w:lastRenderedPageBreak/>
        <w:t>ARTICULO «ANTROPOFAGOS»</w:t>
      </w:r>
      <w:r>
        <w:rPr>
          <w:rStyle w:val="Ttulo42"/>
          <w:b/>
          <w:bCs/>
        </w:rPr>
        <w:br/>
        <w:t xml:space="preserve">DEL </w:t>
      </w:r>
      <w:r>
        <w:rPr>
          <w:rStyle w:val="Ttulo4Cursiva0"/>
          <w:b/>
          <w:bCs/>
        </w:rPr>
        <w:t>DICCIONARIO FILOSOFICO</w:t>
      </w:r>
      <w:bookmarkEnd w:id="27"/>
    </w:p>
    <w:p w:rsidR="00EB345F" w:rsidRDefault="0002303A">
      <w:pPr>
        <w:pStyle w:val="Cuerpodeltexto50"/>
        <w:shd w:val="clear" w:color="auto" w:fill="auto"/>
        <w:spacing w:before="0" w:after="716" w:line="200" w:lineRule="exact"/>
        <w:ind w:right="20" w:firstLine="0"/>
        <w:jc w:val="right"/>
      </w:pPr>
      <w:r>
        <w:rPr>
          <w:rStyle w:val="Cuerpodeltexto510pto0"/>
        </w:rPr>
        <w:t xml:space="preserve">De </w:t>
      </w:r>
      <w:r>
        <w:rPr>
          <w:rStyle w:val="Cuerpodeltexto55"/>
          <w:lang w:val="de-DE"/>
        </w:rPr>
        <w:t>Voltaire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right="20" w:firstLine="320"/>
      </w:pPr>
      <w:r>
        <w:rPr>
          <w:rStyle w:val="Cuerpodeltexto10pto1"/>
        </w:rPr>
        <w:t>Hemos hablado del amor. Es duro pasar de gente que</w:t>
      </w:r>
      <w:r>
        <w:rPr>
          <w:rStyle w:val="Cuerpodeltexto10pto1"/>
        </w:rPr>
        <w:br/>
        <w:t>se besa a gente que se come. Es verdad que ha habido an-</w:t>
      </w:r>
      <w:r>
        <w:rPr>
          <w:rStyle w:val="Cuerpodeltexto10pto1"/>
        </w:rPr>
        <w:br/>
        <w:t>tropófagos; los hemos encontrado en América; quizás to-</w:t>
      </w:r>
      <w:r>
        <w:rPr>
          <w:rStyle w:val="Cuerpodeltexto10pto1"/>
        </w:rPr>
        <w:br/>
        <w:t>davía haya, y los cíclopes no eran los únicos que en la An-</w:t>
      </w:r>
      <w:r>
        <w:rPr>
          <w:rStyle w:val="Cuerpodeltexto10pto1"/>
        </w:rPr>
        <w:br/>
        <w:t>tigüedad se alimentabn a veces de carne humana. Juvenal</w:t>
      </w:r>
      <w:r>
        <w:rPr>
          <w:rStyle w:val="Cuerpodeltexto10pto1"/>
        </w:rPr>
        <w:br/>
        <w:t>cuenta que entre los Egipcios, ese pueblo tan sabio, tan</w:t>
      </w:r>
      <w:r>
        <w:rPr>
          <w:rStyle w:val="Cuerpodeltexto10pto1"/>
        </w:rPr>
        <w:br/>
        <w:t>célebre por sus leyes, ese pueblo tan piadoso que adoraba</w:t>
      </w:r>
      <w:r>
        <w:rPr>
          <w:rStyle w:val="Cuerpodeltexto10pto1"/>
        </w:rPr>
        <w:br/>
        <w:t>cocodrilos y cebollas, los Tintiritas comieron a uno de los</w:t>
      </w:r>
      <w:r>
        <w:rPr>
          <w:rStyle w:val="Cuerpodeltexto10pto1"/>
        </w:rPr>
        <w:br/>
        <w:t>enemigos que había caído entre sus manos; y no cuenta</w:t>
      </w:r>
      <w:r>
        <w:rPr>
          <w:rStyle w:val="Cuerpodeltexto10pto1"/>
        </w:rPr>
        <w:br/>
        <w:t>esto a partir de un rumor, ese crimen fue cometido bajo</w:t>
      </w:r>
      <w:r>
        <w:rPr>
          <w:rStyle w:val="Cuerpodeltexto10pto1"/>
        </w:rPr>
        <w:br/>
        <w:t>sus ojos; en ese momento estaba en Egipto y a poca dis-</w:t>
      </w:r>
      <w:r>
        <w:rPr>
          <w:rStyle w:val="Cuerpodeltexto10pto1"/>
        </w:rPr>
        <w:br/>
        <w:t>tancia de Tintira. En esta ocasión, cita a los Gascones y a</w:t>
      </w:r>
      <w:r>
        <w:rPr>
          <w:rStyle w:val="Cuerpodeltexto10pto1"/>
        </w:rPr>
        <w:br/>
        <w:t>los Saguntinos que se alimentaron en otra época con la</w:t>
      </w:r>
      <w:r>
        <w:rPr>
          <w:rStyle w:val="Cuerpodeltexto10pto1"/>
        </w:rPr>
        <w:br/>
        <w:t>carne de sus compatriotas.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right="20" w:firstLine="320"/>
      </w:pPr>
      <w:r>
        <w:rPr>
          <w:rStyle w:val="Cuerpodeltexto10pto1"/>
        </w:rPr>
        <w:t>En 1725 trajeron cuatro salvajes del Mississipi a Fon-</w:t>
      </w:r>
      <w:r>
        <w:rPr>
          <w:rStyle w:val="Cuerpodeltexto10pto1"/>
        </w:rPr>
        <w:br/>
        <w:t>tainebleau. Tuve el honor de hablar con ellos. Había entre</w:t>
      </w:r>
      <w:r>
        <w:rPr>
          <w:rStyle w:val="Cuerpodeltexto10pto1"/>
        </w:rPr>
        <w:br/>
        <w:t>ellos una dama de aquel lugar a quien le pregunté si había</w:t>
      </w:r>
      <w:r>
        <w:rPr>
          <w:rStyle w:val="Cuerpodeltexto10pto1"/>
        </w:rPr>
        <w:br/>
        <w:t>comido hombres; me respondió muy inocentemente que</w:t>
      </w:r>
      <w:r>
        <w:rPr>
          <w:rStyle w:val="Cuerpodeltexto10pto1"/>
        </w:rPr>
        <w:br/>
        <w:t>los había comido. Yo parecí un poco escandalizado; ella se</w:t>
      </w:r>
      <w:r>
        <w:rPr>
          <w:rStyle w:val="Cuerpodeltexto10pto1"/>
        </w:rPr>
        <w:br/>
        <w:t>excusó diciendo que más valía comer al enemigo muerto</w:t>
      </w:r>
      <w:r>
        <w:rPr>
          <w:rStyle w:val="Cuerpodeltexto10pto1"/>
        </w:rPr>
        <w:br/>
        <w:t>que dejar que lo devoraran las fieras y que los vencedores</w:t>
      </w:r>
      <w:r>
        <w:rPr>
          <w:rStyle w:val="Cuerpodeltexto10pto1"/>
        </w:rPr>
        <w:br/>
        <w:t>merecían tener preferencia. Nosotros matamos en batalla</w:t>
      </w:r>
      <w:r>
        <w:rPr>
          <w:rStyle w:val="Cuerpodeltexto10pto1"/>
        </w:rPr>
        <w:br/>
        <w:t>campal o no campal a nuestros vecinos y por la más vil re-</w:t>
      </w:r>
      <w:r>
        <w:rPr>
          <w:rStyle w:val="Cuerpodeltexto10pto1"/>
        </w:rPr>
        <w:br/>
        <w:t>compensa trabajamos en la cocina de los cuervos y los gu-</w:t>
      </w:r>
      <w:r>
        <w:rPr>
          <w:rStyle w:val="Cuerpodeltexto10pto1"/>
        </w:rPr>
        <w:br/>
        <w:t>sanos. Ese es el horror, ése es el crimen; ¿qué importa que</w:t>
      </w:r>
      <w:r>
        <w:rPr>
          <w:rStyle w:val="Cuerpodeltexto10pto1"/>
        </w:rPr>
        <w:br/>
        <w:t>cuando uno esté muerto sea comido por un soldado o por</w:t>
      </w:r>
      <w:r>
        <w:rPr>
          <w:rStyle w:val="Cuerpodeltexto10pto1"/>
        </w:rPr>
        <w:br/>
        <w:t>un cuervo o un perro?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right="20" w:firstLine="320"/>
      </w:pPr>
      <w:r>
        <w:rPr>
          <w:rStyle w:val="Cuerpodeltexto10pto1"/>
        </w:rPr>
        <w:t>Respetamos más a los muertos que a los vivos. Habría</w:t>
      </w:r>
      <w:r>
        <w:rPr>
          <w:rStyle w:val="Cuerpodeltexto10pto1"/>
        </w:rPr>
        <w:br/>
        <w:t>que haber respetado a unos y a otros. Las naciones que</w:t>
      </w:r>
      <w:r>
        <w:rPr>
          <w:rStyle w:val="Cuerpodeltexto10pto1"/>
        </w:rPr>
        <w:br/>
        <w:t>llamamos civilizadas han tenido razón de no poner a sus</w:t>
      </w:r>
      <w:r>
        <w:rPr>
          <w:rStyle w:val="Cuerpodeltexto10pto1"/>
        </w:rPr>
        <w:br/>
        <w:t>enemigos vencidos en una brocheta, ya que si se permitie-</w:t>
      </w:r>
      <w:r>
        <w:rPr>
          <w:rStyle w:val="Cuerpodeltexto10pto1"/>
        </w:rPr>
        <w:br w:type="page"/>
      </w:r>
      <w:r>
        <w:rPr>
          <w:rStyle w:val="Cuerpodeltexto10pto1"/>
        </w:rPr>
        <w:lastRenderedPageBreak/>
        <w:t>ra comer a los vecinos, pronto se comería a los compatrio-</w:t>
      </w:r>
      <w:r>
        <w:rPr>
          <w:rStyle w:val="Cuerpodeltexto10pto1"/>
        </w:rPr>
        <w:br/>
        <w:t>tas, lo cual sería un gran inconveniente para las virtudes</w:t>
      </w:r>
      <w:r>
        <w:rPr>
          <w:rStyle w:val="Cuerpodeltexto10pto1"/>
        </w:rPr>
        <w:br/>
        <w:t>sociales. Pero las naciones civilizadas no siempre lo han</w:t>
      </w:r>
      <w:r>
        <w:rPr>
          <w:rStyle w:val="Cuerpodeltexto10pto1"/>
        </w:rPr>
        <w:br/>
        <w:t>sido; todas han sido salvajes durante largo tiempo; y en el</w:t>
      </w:r>
      <w:r>
        <w:rPr>
          <w:rStyle w:val="Cuerpodeltexto10pto1"/>
        </w:rPr>
        <w:br/>
        <w:t>número infinito de revoluciones que este globo ha sufrido,</w:t>
      </w:r>
      <w:r>
        <w:rPr>
          <w:rStyle w:val="Cuerpodeltexto10pto1"/>
        </w:rPr>
        <w:br/>
        <w:t xml:space="preserve">el género humano ha sido </w:t>
      </w:r>
      <w:proofErr w:type="gramStart"/>
      <w:r>
        <w:rPr>
          <w:rStyle w:val="Cuerpodeltexto10pto1"/>
        </w:rPr>
        <w:t>ora</w:t>
      </w:r>
      <w:proofErr w:type="gramEnd"/>
      <w:r>
        <w:rPr>
          <w:rStyle w:val="Cuerpodeltexto10pto1"/>
        </w:rPr>
        <w:t xml:space="preserve"> numeroso, ora muy escaso.</w:t>
      </w:r>
      <w:r>
        <w:rPr>
          <w:rStyle w:val="Cuerpodeltexto10pto1"/>
        </w:rPr>
        <w:br/>
        <w:t>Pasó con los hombres lo que hoy pasa con los elefantes,</w:t>
      </w:r>
      <w:r>
        <w:rPr>
          <w:rStyle w:val="Cuerpodeltexto10pto1"/>
        </w:rPr>
        <w:br/>
        <w:t>los leones y los tigres, cuyas especies han disminuido mu-</w:t>
      </w:r>
      <w:r>
        <w:rPr>
          <w:rStyle w:val="Cuerpodeltexto10pto1"/>
        </w:rPr>
        <w:br/>
        <w:t>cho. En los tiempos en que una región estaba poco pobla-</w:t>
      </w:r>
      <w:r>
        <w:rPr>
          <w:rStyle w:val="Cuerpodeltexto10pto1"/>
        </w:rPr>
        <w:br/>
        <w:t>da de hombres, éstos tenían pocos conocimientos, eran</w:t>
      </w:r>
      <w:r>
        <w:rPr>
          <w:rStyle w:val="Cuerpodeltexto10pto1"/>
        </w:rPr>
        <w:br/>
        <w:t>cazadores. La costumbre de alimentarse de lo que habían</w:t>
      </w:r>
      <w:r>
        <w:rPr>
          <w:rStyle w:val="Cuerpodeltexto10pto1"/>
        </w:rPr>
        <w:br/>
        <w:t>matado hizo que fácilmente trataran a sus enemigos como</w:t>
      </w:r>
      <w:r>
        <w:rPr>
          <w:rStyle w:val="Cuerpodeltexto10pto1"/>
        </w:rPr>
        <w:br/>
        <w:t>a sus ciervos y jabalíes. La superstición ha hecho inmolar</w:t>
      </w:r>
      <w:r>
        <w:rPr>
          <w:rStyle w:val="Cuerpodeltexto10pto1"/>
        </w:rPr>
        <w:br/>
        <w:t>víctimas humanas, la necesidad ha hecho que fueran co-</w:t>
      </w:r>
      <w:r>
        <w:rPr>
          <w:rStyle w:val="Cuerpodeltexto10pto1"/>
        </w:rPr>
        <w:br/>
        <w:t>midas.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 w:firstLine="320"/>
        <w:rPr>
          <w:rStyle w:val="Cuerpodeltexto10pto1"/>
        </w:rPr>
      </w:pPr>
      <w:r>
        <w:rPr>
          <w:rStyle w:val="Cuerpodeltexto10pto1"/>
        </w:rPr>
        <w:t>¿Cuál es el mayor crimen, reunirse piadosamente para</w:t>
      </w:r>
      <w:r>
        <w:rPr>
          <w:rStyle w:val="Cuerpodeltexto10pto1"/>
        </w:rPr>
        <w:br/>
        <w:t>hundir un cuchillo en el corazón de la joven adornada con</w:t>
      </w:r>
      <w:r>
        <w:rPr>
          <w:rStyle w:val="Cuerpodeltexto10pto1"/>
        </w:rPr>
        <w:br/>
        <w:t>cintas en honor a la Divinidad o comer a un hombre feo al</w:t>
      </w:r>
      <w:r>
        <w:rPr>
          <w:rStyle w:val="Cuerpodeltexto10pto1"/>
        </w:rPr>
        <w:br/>
        <w:t>que se ha matado en defensa propia? (...)</w:t>
      </w:r>
    </w:p>
    <w:p w:rsidR="00B65EAD" w:rsidRDefault="00B65EAD">
      <w:pPr>
        <w:pStyle w:val="Cuerpodeltexto0"/>
        <w:shd w:val="clear" w:color="auto" w:fill="auto"/>
        <w:spacing w:before="0" w:line="250" w:lineRule="exact"/>
        <w:ind w:left="20" w:right="20" w:firstLine="320"/>
        <w:rPr>
          <w:rStyle w:val="Cuerpodeltexto10pto1"/>
        </w:rPr>
      </w:pPr>
    </w:p>
    <w:p w:rsidR="00B65EAD" w:rsidRDefault="00B65EAD">
      <w:pPr>
        <w:pStyle w:val="Cuerpodeltexto0"/>
        <w:shd w:val="clear" w:color="auto" w:fill="auto"/>
        <w:spacing w:before="0" w:line="250" w:lineRule="exact"/>
        <w:ind w:left="20" w:right="20" w:firstLine="320"/>
        <w:sectPr w:rsidR="00B65EAD">
          <w:footerReference w:type="even" r:id="rId50"/>
          <w:footerReference w:type="default" r:id="rId51"/>
          <w:pgSz w:w="8391" w:h="11909"/>
          <w:pgMar w:top="1005" w:right="1382" w:bottom="1461" w:left="1392" w:header="0" w:footer="3" w:gutter="0"/>
          <w:cols w:space="720"/>
          <w:noEndnote/>
          <w:docGrid w:linePitch="360"/>
        </w:sectPr>
      </w:pPr>
    </w:p>
    <w:p w:rsidR="00EB345F" w:rsidRDefault="0002303A">
      <w:pPr>
        <w:pStyle w:val="Ttulo40"/>
        <w:keepNext/>
        <w:keepLines/>
        <w:shd w:val="clear" w:color="auto" w:fill="auto"/>
        <w:spacing w:after="179" w:line="274" w:lineRule="exact"/>
        <w:ind w:left="1120" w:right="20"/>
      </w:pPr>
      <w:bookmarkStart w:id="28" w:name="bookmark28"/>
      <w:r>
        <w:rPr>
          <w:rStyle w:val="Ttulo42"/>
          <w:b/>
          <w:bCs/>
        </w:rPr>
        <w:lastRenderedPageBreak/>
        <w:t>ENSAYO SOBRE LAS COSTUMBRES</w:t>
      </w:r>
      <w:r>
        <w:rPr>
          <w:rStyle w:val="Ttulo42"/>
          <w:b/>
          <w:bCs/>
        </w:rPr>
        <w:br/>
        <w:t>Y EL ESPIRITU DE LAS NACIONES</w:t>
      </w:r>
      <w:bookmarkEnd w:id="28"/>
    </w:p>
    <w:p w:rsidR="00EB345F" w:rsidRDefault="0002303A">
      <w:pPr>
        <w:pStyle w:val="Cuerpodeltexto50"/>
        <w:shd w:val="clear" w:color="auto" w:fill="auto"/>
        <w:spacing w:before="0" w:after="743" w:line="200" w:lineRule="exact"/>
        <w:ind w:right="20" w:firstLine="0"/>
        <w:jc w:val="right"/>
      </w:pPr>
      <w:r>
        <w:rPr>
          <w:rStyle w:val="Cuerpodeltexto510pto0"/>
        </w:rPr>
        <w:t xml:space="preserve">De </w:t>
      </w:r>
      <w:r>
        <w:rPr>
          <w:rStyle w:val="Cuerpodeltexto55"/>
          <w:lang w:val="de-DE"/>
        </w:rPr>
        <w:t>Voltaire</w:t>
      </w:r>
    </w:p>
    <w:p w:rsidR="00EB345F" w:rsidRDefault="0002303A">
      <w:pPr>
        <w:pStyle w:val="Ttulo520"/>
        <w:keepNext/>
        <w:keepLines/>
        <w:shd w:val="clear" w:color="auto" w:fill="auto"/>
        <w:spacing w:before="0" w:after="232" w:line="200" w:lineRule="exact"/>
        <w:ind w:left="20"/>
      </w:pPr>
      <w:bookmarkStart w:id="29" w:name="bookmark29"/>
      <w:r>
        <w:t>Sobre los salvajes</w:t>
      </w:r>
      <w:bookmarkEnd w:id="29"/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 xml:space="preserve">Entendéis por </w:t>
      </w:r>
      <w:r>
        <w:rPr>
          <w:rStyle w:val="Cuerpodeltexto10ptoNegritaCursiva0"/>
        </w:rPr>
        <w:t>Salvajes</w:t>
      </w:r>
      <w:r>
        <w:rPr>
          <w:rStyle w:val="Cuerpodeltexto10pto1"/>
        </w:rPr>
        <w:t xml:space="preserve"> a unos zafios que viven en cho-</w:t>
      </w:r>
      <w:r>
        <w:rPr>
          <w:rStyle w:val="Cuerpodeltexto10pto1"/>
        </w:rPr>
        <w:br/>
        <w:t>zas con sus mujeres y algunos animales, expuestos siem-</w:t>
      </w:r>
      <w:r>
        <w:rPr>
          <w:rStyle w:val="Cuerpodeltexto10pto1"/>
        </w:rPr>
        <w:br/>
        <w:t>pre a los rigores de las estaciones, desconocedores de la</w:t>
      </w:r>
      <w:r>
        <w:rPr>
          <w:rStyle w:val="Cuerpodeltexto10pto1"/>
        </w:rPr>
        <w:br/>
        <w:t>tierra que los alimenta y del mercado en el que a veces</w:t>
      </w:r>
      <w:r>
        <w:rPr>
          <w:rStyle w:val="Cuerpodeltexto10pto1"/>
        </w:rPr>
        <w:br/>
        <w:t>venden sus productos para comprar algunas ropas grose-</w:t>
      </w:r>
      <w:r>
        <w:rPr>
          <w:rStyle w:val="Cuerpodeltexto10pto1"/>
        </w:rPr>
        <w:br/>
        <w:t>ras; que hablan una jerga que no se oye en las ciudades;</w:t>
      </w:r>
      <w:r>
        <w:rPr>
          <w:rStyle w:val="Cuerpodeltexto10pto1"/>
        </w:rPr>
        <w:br/>
        <w:t>que tienen pocas ideas y, en consecuencia, pocas expresio-</w:t>
      </w:r>
      <w:r>
        <w:rPr>
          <w:rStyle w:val="Cuerpodeltexto10pto1"/>
        </w:rPr>
        <w:br/>
        <w:t>nes; sometidos, sin que sepan por qué, a un letrado al que</w:t>
      </w:r>
      <w:r>
        <w:rPr>
          <w:rStyle w:val="Cuerpodeltexto10pto1"/>
        </w:rPr>
        <w:br/>
        <w:t>llevan todos los años la mitad de lo que han ganado con el</w:t>
      </w:r>
      <w:r>
        <w:rPr>
          <w:rStyle w:val="Cuerpodeltexto10pto1"/>
        </w:rPr>
        <w:br/>
        <w:t>sudor de su frente; se reúnen, algunos días, en una espe-</w:t>
      </w:r>
      <w:r>
        <w:rPr>
          <w:rStyle w:val="Cuerpodeltexto10pto1"/>
        </w:rPr>
        <w:br/>
        <w:t>cie de granero para celebrar ceremonias que no entien-</w:t>
      </w:r>
      <w:r>
        <w:rPr>
          <w:rStyle w:val="Cuerpodeltexto10pto1"/>
        </w:rPr>
        <w:br/>
        <w:t>den; escuchar a un hombre vestido de manera diferente a</w:t>
      </w:r>
      <w:r>
        <w:rPr>
          <w:rStyle w:val="Cuerpodeltexto10pto1"/>
        </w:rPr>
        <w:br/>
        <w:t>la de ellos y a quien no comprenden en absoluto; abando-</w:t>
      </w:r>
      <w:r>
        <w:rPr>
          <w:rStyle w:val="Cuerpodeltexto10pto1"/>
        </w:rPr>
        <w:br/>
        <w:t>nar a veces su choza cuando tocan el tambor, enrolarse</w:t>
      </w:r>
      <w:r>
        <w:rPr>
          <w:rStyle w:val="Cuerpodeltexto10pto1"/>
        </w:rPr>
        <w:br/>
        <w:t>para hacerse matar y matar a sus semejantes en alguna</w:t>
      </w:r>
      <w:r>
        <w:rPr>
          <w:rStyle w:val="Cuerpodeltexto10pto1"/>
        </w:rPr>
        <w:br/>
        <w:t>tierra extranjera por la cuarta parte de lo que pueden ga-</w:t>
      </w:r>
      <w:r>
        <w:rPr>
          <w:rStyle w:val="Cuerpodeltexto10pto1"/>
        </w:rPr>
        <w:br/>
        <w:t>nar en la suya? Estos salvajes existen en toda Europa. Hay</w:t>
      </w:r>
      <w:r>
        <w:rPr>
          <w:rStyle w:val="Cuerpodeltexto10pto1"/>
        </w:rPr>
        <w:br/>
        <w:t>que reconocer que los pueblos del Canadá y los Cafres,</w:t>
      </w:r>
      <w:r>
        <w:rPr>
          <w:rStyle w:val="Cuerpodeltexto10pto1"/>
        </w:rPr>
        <w:br/>
        <w:t>que tanto nos ha gustado llamar «salvajes», son infinita-</w:t>
      </w:r>
      <w:r>
        <w:rPr>
          <w:rStyle w:val="Cuerpodeltexto10pto1"/>
        </w:rPr>
        <w:br/>
        <w:t xml:space="preserve">mente superiores a los nuestros. El Hurón, el </w:t>
      </w:r>
      <w:r w:rsidRPr="0002303A">
        <w:rPr>
          <w:rStyle w:val="Cuerpodeltexto10pto1"/>
        </w:rPr>
        <w:t>Algonquin,</w:t>
      </w:r>
      <w:r w:rsidRPr="0002303A">
        <w:rPr>
          <w:rStyle w:val="Cuerpodeltexto10pto1"/>
        </w:rPr>
        <w:br/>
      </w:r>
      <w:r>
        <w:rPr>
          <w:rStyle w:val="Cuerpodeltexto10pto1"/>
        </w:rPr>
        <w:t>el Illinois, el Cafre, el Hotentote saben cómo hacer ellos</w:t>
      </w:r>
      <w:r>
        <w:rPr>
          <w:rStyle w:val="Cuerpodeltexto10pto1"/>
        </w:rPr>
        <w:br/>
        <w:t>mismos todo lo que necesitan; este conocimiento les falta</w:t>
      </w:r>
      <w:r>
        <w:rPr>
          <w:rStyle w:val="Cuerpodeltexto10pto1"/>
        </w:rPr>
        <w:br/>
        <w:t>a nuestros zafios. Los pueblos de América y de Africa son</w:t>
      </w:r>
      <w:r>
        <w:rPr>
          <w:rStyle w:val="Cuerpodeltexto10pto1"/>
        </w:rPr>
        <w:br/>
        <w:t>libres mientras que nuestros salvajes no tienen siquiera la</w:t>
      </w:r>
      <w:r>
        <w:rPr>
          <w:rStyle w:val="Cuerpodeltexto10pto1"/>
        </w:rPr>
        <w:br/>
        <w:t>idea de libertad.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Los pretendidos salvajes de América son soberanos</w:t>
      </w:r>
      <w:r>
        <w:rPr>
          <w:rStyle w:val="Cuerpodeltexto10pto1"/>
        </w:rPr>
        <w:br/>
        <w:t>que reciben embajadores de nuestras colonias trasplanta-</w:t>
      </w:r>
      <w:r>
        <w:rPr>
          <w:rStyle w:val="Cuerpodeltexto10pto1"/>
        </w:rPr>
        <w:br/>
        <w:t>das a su territorio por avaricia y superficialidad. Conocen</w:t>
      </w:r>
      <w:r>
        <w:rPr>
          <w:rStyle w:val="Cuerpodeltexto10pto1"/>
        </w:rPr>
        <w:br/>
        <w:t>el honor del que nuestros salvajes de Europa jamás han</w:t>
      </w:r>
      <w:r>
        <w:rPr>
          <w:rStyle w:val="Cuerpodeltexto10pto1"/>
        </w:rPr>
        <w:br w:type="page"/>
      </w:r>
      <w:r>
        <w:rPr>
          <w:rStyle w:val="Cuerpodeltexto10pto1"/>
        </w:rPr>
        <w:lastRenderedPageBreak/>
        <w:t>oído hablar. Tienen una patria, la aman y la defienden;</w:t>
      </w:r>
      <w:r>
        <w:rPr>
          <w:rStyle w:val="Cuerpodeltexto10pto1"/>
        </w:rPr>
        <w:br/>
        <w:t>hacen tratados; combaten con coraje y a menudo hablan</w:t>
      </w:r>
      <w:r>
        <w:rPr>
          <w:rStyle w:val="Cuerpodeltexto10pto1"/>
        </w:rPr>
        <w:br/>
        <w:t>con energía heroica. ¿Acaso hay una respuesta más bella</w:t>
      </w:r>
      <w:r>
        <w:rPr>
          <w:rStyle w:val="Cuerpodeltexto10pto1"/>
        </w:rPr>
        <w:br/>
        <w:t>en los grandes hombres de Plutarco que la del jefe de los</w:t>
      </w:r>
      <w:r>
        <w:rPr>
          <w:rStyle w:val="Cuerpodeltexto10pto1"/>
        </w:rPr>
        <w:br/>
        <w:t>Canadienses, a quien una nación europea le proponía que</w:t>
      </w:r>
      <w:r>
        <w:rPr>
          <w:rStyle w:val="Cuerpodeltexto10pto1"/>
        </w:rPr>
        <w:br/>
        <w:t>cediera su patrimonio? «Hemos nacido en esta tierra,</w:t>
      </w:r>
      <w:r>
        <w:rPr>
          <w:rStyle w:val="Cuerpodeltexto10pto1"/>
        </w:rPr>
        <w:br/>
        <w:t>nuestros padres están sepultados en ella: ¿podríamos de-</w:t>
      </w:r>
      <w:r>
        <w:rPr>
          <w:rStyle w:val="Cuerpodeltexto10pto1"/>
        </w:rPr>
        <w:br/>
        <w:t>cir a los huesos de nuestros padres: levantaos y venid con</w:t>
      </w:r>
      <w:r>
        <w:rPr>
          <w:rStyle w:val="Cuerpodeltexto10pto1"/>
        </w:rPr>
        <w:br/>
        <w:t>nosotros a una tierra extraña? »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right="20" w:firstLine="320"/>
        <w:sectPr w:rsidR="00EB345F">
          <w:pgSz w:w="8391" w:h="11909"/>
          <w:pgMar w:top="971" w:right="1358" w:bottom="1432" w:left="1401" w:header="0" w:footer="3" w:gutter="0"/>
          <w:cols w:space="720"/>
          <w:noEndnote/>
          <w:docGrid w:linePitch="360"/>
        </w:sectPr>
      </w:pPr>
      <w:r>
        <w:rPr>
          <w:rStyle w:val="Cuerpodeltexto10pto1"/>
        </w:rPr>
        <w:t>Estos Canadienses eran Espartanos en comparación</w:t>
      </w:r>
      <w:r>
        <w:rPr>
          <w:rStyle w:val="Cuerpodeltexto10pto1"/>
        </w:rPr>
        <w:br/>
        <w:t>con nuestros zafios que vegetan en los pueblos y con los</w:t>
      </w:r>
      <w:r>
        <w:rPr>
          <w:rStyle w:val="Cuerpodeltexto10pto1"/>
        </w:rPr>
        <w:br/>
        <w:t>Sibaritas que se debilitan en nuestras ciudades.</w:t>
      </w:r>
    </w:p>
    <w:p w:rsidR="00EB345F" w:rsidRDefault="0002303A">
      <w:pPr>
        <w:pStyle w:val="Ttulo40"/>
        <w:keepNext/>
        <w:keepLines/>
        <w:shd w:val="clear" w:color="auto" w:fill="auto"/>
        <w:spacing w:after="175" w:line="269" w:lineRule="exact"/>
        <w:ind w:left="2820" w:right="20" w:hanging="980"/>
        <w:jc w:val="both"/>
      </w:pPr>
      <w:bookmarkStart w:id="30" w:name="bookmark30"/>
      <w:r>
        <w:rPr>
          <w:rStyle w:val="Ttulo42"/>
          <w:b/>
          <w:bCs/>
        </w:rPr>
        <w:lastRenderedPageBreak/>
        <w:t>DISCURSO SOBRE EL ORIGEN</w:t>
      </w:r>
      <w:r>
        <w:rPr>
          <w:rStyle w:val="Ttulo42"/>
          <w:b/>
          <w:bCs/>
        </w:rPr>
        <w:br/>
        <w:t>DE LA DESIGUALDAD</w:t>
      </w:r>
      <w:r>
        <w:rPr>
          <w:rStyle w:val="Ttulo42"/>
          <w:b/>
          <w:bCs/>
        </w:rPr>
        <w:br/>
        <w:t>ENTRE LOS HOMBRES</w:t>
      </w:r>
      <w:bookmarkEnd w:id="30"/>
    </w:p>
    <w:p w:rsidR="00EB345F" w:rsidRDefault="0002303A">
      <w:pPr>
        <w:pStyle w:val="Cuerpodeltexto50"/>
        <w:shd w:val="clear" w:color="auto" w:fill="auto"/>
        <w:spacing w:before="0" w:after="707" w:line="200" w:lineRule="exact"/>
        <w:ind w:right="20" w:firstLine="0"/>
        <w:jc w:val="right"/>
      </w:pPr>
      <w:r>
        <w:rPr>
          <w:rStyle w:val="Cuerpodeltexto510pto0"/>
          <w:lang w:val="es-ES"/>
        </w:rPr>
        <w:t xml:space="preserve">De </w:t>
      </w:r>
      <w:r>
        <w:rPr>
          <w:rStyle w:val="Cuerpodeltexto55"/>
        </w:rPr>
        <w:t>Jean-Jacques Rousseau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(... ) La tierra, abandonada a su fertilidad natural y cu-</w:t>
      </w:r>
      <w:r>
        <w:rPr>
          <w:rStyle w:val="Cuerpodeltexto10pto1"/>
        </w:rPr>
        <w:br/>
        <w:t>bierta de inmensos bosques que el hacha nunca destruyó,</w:t>
      </w:r>
      <w:r>
        <w:rPr>
          <w:rStyle w:val="Cuerpodeltexto10pto1"/>
        </w:rPr>
        <w:br/>
        <w:t>ofrece a cada paso provisiones y refugio a los animales de</w:t>
      </w:r>
      <w:r>
        <w:rPr>
          <w:rStyle w:val="Cuerpodeltexto10pto1"/>
        </w:rPr>
        <w:br/>
        <w:t>toda especie. Los hombres, dispersos entre aquéllos, ob-</w:t>
      </w:r>
      <w:r>
        <w:rPr>
          <w:rStyle w:val="Cuerpodeltexto10pto1"/>
        </w:rPr>
        <w:br/>
        <w:t>servan, imitan su quehacer y se elevan así hasta el instinto</w:t>
      </w:r>
      <w:r>
        <w:rPr>
          <w:rStyle w:val="Cuerpodeltexto10pto1"/>
        </w:rPr>
        <w:br/>
        <w:t>de las bestias; con la ventaja de que cada especie sólo tie-</w:t>
      </w:r>
      <w:r>
        <w:rPr>
          <w:rStyle w:val="Cuerpodeltexto10pto1"/>
        </w:rPr>
        <w:br/>
        <w:t>ne el suyo propio y el hombre, al no tener quizás ninguno,</w:t>
      </w:r>
      <w:r>
        <w:rPr>
          <w:rStyle w:val="Cuerpodeltexto10pto1"/>
        </w:rPr>
        <w:br/>
        <w:t>se apropia de todos ellos, se nutre por igual de la mayor</w:t>
      </w:r>
      <w:r>
        <w:rPr>
          <w:rStyle w:val="Cuerpodeltexto10pto1"/>
        </w:rPr>
        <w:br/>
        <w:t>parte de los diversos alimentos que se reparten los demás</w:t>
      </w:r>
      <w:r>
        <w:rPr>
          <w:rStyle w:val="Cuerpodeltexto10pto1"/>
        </w:rPr>
        <w:br/>
        <w:t>animales y encuentra así su sustento más fácilmente que</w:t>
      </w:r>
      <w:r>
        <w:rPr>
          <w:rStyle w:val="Cuerpodeltexto10pto1"/>
        </w:rPr>
        <w:br/>
        <w:t>ninguno de ellos.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Acostumbrados desde la infancia a la intemperie y al</w:t>
      </w:r>
      <w:r>
        <w:rPr>
          <w:rStyle w:val="Cuerpodeltexto10pto1"/>
        </w:rPr>
        <w:br/>
        <w:t>rigor de las estaciones, ejercitados en el esfuerzo y obliga-</w:t>
      </w:r>
      <w:r>
        <w:rPr>
          <w:rStyle w:val="Cuerpodeltexto10pto1"/>
        </w:rPr>
        <w:br/>
        <w:t>dos a defender desnudos y sin armas su vida y su presa</w:t>
      </w:r>
      <w:r>
        <w:rPr>
          <w:rStyle w:val="Cuerpodeltexto10pto1"/>
        </w:rPr>
        <w:br/>
        <w:t>contra las demás bestias feroces o escapar de ellas a la ca-</w:t>
      </w:r>
      <w:r>
        <w:rPr>
          <w:rStyle w:val="Cuerpodeltexto10pto1"/>
        </w:rPr>
        <w:br/>
        <w:t>rrera, estos hombres se forman un temperamento robusto</w:t>
      </w:r>
      <w:r>
        <w:rPr>
          <w:rStyle w:val="Cuerpodeltexto10pto1"/>
        </w:rPr>
        <w:br/>
        <w:t>y casi inalterable: los niños, al traer al mundo la excelente</w:t>
      </w:r>
      <w:r>
        <w:rPr>
          <w:rStyle w:val="Cuerpodeltexto10pto1"/>
        </w:rPr>
        <w:br/>
        <w:t>constitución de sus padres y al fortificarla por los mismos</w:t>
      </w:r>
      <w:r>
        <w:rPr>
          <w:rStyle w:val="Cuerpodeltexto10pto1"/>
        </w:rPr>
        <w:br/>
        <w:t>ejercicios que la produjeron, adquieren así todo el vigor de</w:t>
      </w:r>
      <w:r>
        <w:rPr>
          <w:rStyle w:val="Cuerpodeltexto10pto1"/>
        </w:rPr>
        <w:br/>
        <w:t>que la especie humana es capaz. La naturaleza los trata</w:t>
      </w:r>
      <w:r>
        <w:rPr>
          <w:rStyle w:val="Cuerpodeltexto10pto1"/>
        </w:rPr>
        <w:br/>
        <w:t>como la ley de Esparta hacía con los niños de los ciudada-</w:t>
      </w:r>
      <w:r>
        <w:rPr>
          <w:rStyle w:val="Cuerpodeltexto10pto1"/>
        </w:rPr>
        <w:br/>
        <w:t>nos: forma fuertes y robustos a los que están bien consti-</w:t>
      </w:r>
      <w:r>
        <w:rPr>
          <w:rStyle w:val="Cuerpodeltexto10pto1"/>
        </w:rPr>
        <w:br/>
        <w:t>tuidos y deja morir a los otros; difieren en eso de nuestras</w:t>
      </w:r>
      <w:r>
        <w:rPr>
          <w:rStyle w:val="Cuerpodeltexto10pto1"/>
        </w:rPr>
        <w:br/>
        <w:t>sociedades, donde el Estado, al hacer que los niños cues-</w:t>
      </w:r>
      <w:r>
        <w:rPr>
          <w:rStyle w:val="Cuerpodeltexto10pto1"/>
        </w:rPr>
        <w:br/>
        <w:t>ten tan caros a sus padres, los mata indistintamente antes</w:t>
      </w:r>
      <w:r>
        <w:rPr>
          <w:rStyle w:val="Cuerpodeltexto10pto1"/>
        </w:rPr>
        <w:br/>
        <w:t>del nacimiento.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Como su propio cuerpo es el único instrumento que co-</w:t>
      </w:r>
      <w:r>
        <w:rPr>
          <w:rStyle w:val="Cuerpodeltexto10pto1"/>
        </w:rPr>
        <w:br/>
        <w:t>noce el hombre salvaje, lo emplea en diversos usos de los</w:t>
      </w:r>
      <w:r>
        <w:rPr>
          <w:rStyle w:val="Cuerpodeltexto10pto1"/>
        </w:rPr>
        <w:br/>
        <w:t>que, por falta de ejercicio, nuestros cuerpos son incapaces;</w:t>
      </w:r>
      <w:r>
        <w:rPr>
          <w:rStyle w:val="Cuerpodeltexto10pto1"/>
        </w:rPr>
        <w:br/>
        <w:t>nuestra técnica nos quita la fuerza y la agilidad que la ne-</w:t>
      </w:r>
      <w:r>
        <w:rPr>
          <w:rStyle w:val="Cuerpodeltexto10pto1"/>
        </w:rPr>
        <w:br w:type="page"/>
      </w:r>
      <w:r>
        <w:rPr>
          <w:rStyle w:val="Cuerpodeltexto10pto1"/>
        </w:rPr>
        <w:lastRenderedPageBreak/>
        <w:t>cesidad le obliga a adquirir. Si hubiera tenido un hacha,</w:t>
      </w:r>
      <w:r>
        <w:rPr>
          <w:rStyle w:val="Cuerpodeltexto10pto1"/>
        </w:rPr>
        <w:br/>
        <w:t>¿su puño rompería tan fuertes ramas? Si hubiera tenido</w:t>
      </w:r>
      <w:r>
        <w:rPr>
          <w:rStyle w:val="Cuerpodeltexto10pto1"/>
        </w:rPr>
        <w:br/>
        <w:t>una honda, ¿lanzaría con la mano una piedra con tanta</w:t>
      </w:r>
      <w:r>
        <w:rPr>
          <w:rStyle w:val="Cuerpodeltexto10pto1"/>
        </w:rPr>
        <w:br/>
        <w:t>fuerza? Si hubiera tenido una escalera, ¿treparía tan fácil-</w:t>
      </w:r>
      <w:r>
        <w:rPr>
          <w:rStyle w:val="Cuerpodeltexto10pto1"/>
        </w:rPr>
        <w:br/>
        <w:t>mente a un árbol? Si hubiese tenido un caballo, ¿sería tan</w:t>
      </w:r>
      <w:r>
        <w:rPr>
          <w:rStyle w:val="Cuerpodeltexto10pto1"/>
        </w:rPr>
        <w:br/>
        <w:t>ligero en la carrera? Dejad al hombre civilizado el tiempo</w:t>
      </w:r>
      <w:r>
        <w:rPr>
          <w:rStyle w:val="Cuerpodeltexto10pto1"/>
        </w:rPr>
        <w:br/>
        <w:t>necesario para reunir todos estos instrumentos alrededor</w:t>
      </w:r>
      <w:r>
        <w:rPr>
          <w:rStyle w:val="Cuerpodeltexto10pto1"/>
        </w:rPr>
        <w:br/>
        <w:t>de él, no podemos dudar de que superaría con facilidad al</w:t>
      </w:r>
      <w:r>
        <w:rPr>
          <w:rStyle w:val="Cuerpodeltexto10pto1"/>
        </w:rPr>
        <w:br/>
        <w:t>hombre salvaje: pero si queréis ver un combate todavía</w:t>
      </w:r>
      <w:r>
        <w:rPr>
          <w:rStyle w:val="Cuerpodeltexto10pto1"/>
        </w:rPr>
        <w:br/>
        <w:t>más desigual, ponedlos desnudos y desarmados uno frente</w:t>
      </w:r>
      <w:r>
        <w:rPr>
          <w:rStyle w:val="Cuerpodeltexto10pto1"/>
        </w:rPr>
        <w:br/>
        <w:t>al otro, y reconoceréis muy pronto cuál es la ventaja de te-</w:t>
      </w:r>
      <w:r>
        <w:rPr>
          <w:rStyle w:val="Cuerpodeltexto10pto1"/>
        </w:rPr>
        <w:br/>
        <w:t>ner siempre todas las fuerzas a su disposición, de estar</w:t>
      </w:r>
      <w:r>
        <w:rPr>
          <w:rStyle w:val="Cuerpodeltexto10pto1"/>
        </w:rPr>
        <w:br/>
        <w:t>siempre listo para todo acontecimiento y llevar, por así de-</w:t>
      </w:r>
      <w:r>
        <w:rPr>
          <w:rStyle w:val="Cuerpodeltexto10pto1"/>
        </w:rPr>
        <w:br/>
        <w:t>cir, todo consigo mismo. (... )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La extrema desigualdad en la manera de vivir, el exce-</w:t>
      </w:r>
      <w:r>
        <w:rPr>
          <w:rStyle w:val="Cuerpodeltexto10pto1"/>
        </w:rPr>
        <w:br/>
        <w:t>so de ocio en unos, el exceso de trabajo en otros, la facili-</w:t>
      </w:r>
      <w:r>
        <w:rPr>
          <w:rStyle w:val="Cuerpodeltexto10pto1"/>
        </w:rPr>
        <w:br/>
        <w:t>dad con que se excitan nuestros apetitos y nuestra sensua-</w:t>
      </w:r>
      <w:r>
        <w:rPr>
          <w:rStyle w:val="Cuerpodeltexto10pto1"/>
        </w:rPr>
        <w:br/>
        <w:t>lidad, los alimentos demasiado sofisticados de los ricos que</w:t>
      </w:r>
      <w:r>
        <w:rPr>
          <w:rStyle w:val="Cuerpodeltexto10pto1"/>
        </w:rPr>
        <w:br/>
        <w:t>los nutren de sustancias irritantes y los dejan postrados</w:t>
      </w:r>
      <w:r>
        <w:rPr>
          <w:rStyle w:val="Cuerpodeltexto10pto1"/>
        </w:rPr>
        <w:br/>
        <w:t>por indigestión, la mala comida de los pobres que a menu-</w:t>
      </w:r>
      <w:r>
        <w:rPr>
          <w:rStyle w:val="Cuerpodeltexto10pto1"/>
        </w:rPr>
        <w:br/>
        <w:t>do incluso les falta y cuya carencia les lleva a sobrecargar</w:t>
      </w:r>
      <w:r>
        <w:rPr>
          <w:rStyle w:val="Cuerpodeltexto10pto1"/>
        </w:rPr>
        <w:br/>
        <w:t>ávidamente su estómago cuando pueden, pasarse la noche</w:t>
      </w:r>
      <w:r>
        <w:rPr>
          <w:rStyle w:val="Cuerpodeltexto10pto1"/>
        </w:rPr>
        <w:br/>
        <w:t>sin dormir, los excesos de todo tipo, la embriaguez carente</w:t>
      </w:r>
      <w:r>
        <w:rPr>
          <w:rStyle w:val="Cuerpodeltexto10pto1"/>
        </w:rPr>
        <w:br/>
        <w:t>de moderación de todas las pasiones, la fatiga y el agota-</w:t>
      </w:r>
      <w:r>
        <w:rPr>
          <w:rStyle w:val="Cuerpodeltexto10pto1"/>
        </w:rPr>
        <w:br/>
        <w:t>miento del intelecto, la tristeza y las innumerables penas</w:t>
      </w:r>
      <w:r>
        <w:rPr>
          <w:rStyle w:val="Cuerpodeltexto10pto1"/>
        </w:rPr>
        <w:br/>
        <w:t>que se experimentan en todas las condiciones y que consu-</w:t>
      </w:r>
      <w:r>
        <w:rPr>
          <w:rStyle w:val="Cuerpodeltexto10pto1"/>
        </w:rPr>
        <w:br/>
        <w:t>men perpetuamente las almas: éstos son los funestos ga-</w:t>
      </w:r>
      <w:r>
        <w:rPr>
          <w:rStyle w:val="Cuerpodeltexto10pto1"/>
        </w:rPr>
        <w:br/>
        <w:t>rantes de que la mayor parte de nuestros males vienen de</w:t>
      </w:r>
      <w:r>
        <w:rPr>
          <w:rStyle w:val="Cuerpodeltexto10pto1"/>
        </w:rPr>
        <w:br/>
        <w:t>nuestro propio obrar y que los habríamos evitado casi to-</w:t>
      </w:r>
      <w:r>
        <w:rPr>
          <w:rStyle w:val="Cuerpodeltexto10pto1"/>
        </w:rPr>
        <w:br/>
        <w:t>dos si hubiéramos conservado la manera de vivir simple,</w:t>
      </w:r>
      <w:r>
        <w:rPr>
          <w:rStyle w:val="Cuerpodeltexto10pto1"/>
        </w:rPr>
        <w:br/>
        <w:t>uniforme y solitaria que nos había prescrito la naturaleza.</w:t>
      </w:r>
      <w:r>
        <w:rPr>
          <w:rStyle w:val="Cuerpodeltexto10pto1"/>
        </w:rPr>
        <w:br/>
        <w:t>Si ella nos destinó a ser sanos, me atrevo casi a asegurar</w:t>
      </w:r>
      <w:r>
        <w:rPr>
          <w:rStyle w:val="Cuerpodeltexto10pto1"/>
        </w:rPr>
        <w:br/>
        <w:t xml:space="preserve">que el estado de reflexión es un estado </w:t>
      </w:r>
      <w:r>
        <w:rPr>
          <w:rStyle w:val="Cuerpodeltexto10ptoNegritaCursiva0"/>
        </w:rPr>
        <w:t>contra natura</w:t>
      </w:r>
      <w:r>
        <w:rPr>
          <w:rStyle w:val="Cuerpodeltexto10pto1"/>
        </w:rPr>
        <w:t xml:space="preserve"> y</w:t>
      </w:r>
      <w:r>
        <w:rPr>
          <w:rStyle w:val="Cuerpodeltexto10pto1"/>
        </w:rPr>
        <w:br/>
        <w:t>que el hombre que medita es un animal depravado. Cuan-</w:t>
      </w:r>
      <w:r>
        <w:rPr>
          <w:rStyle w:val="Cuerpodeltexto10pto1"/>
        </w:rPr>
        <w:br/>
        <w:t>do pensamos en la buena constitución de los salvajes, al</w:t>
      </w:r>
      <w:r>
        <w:rPr>
          <w:rStyle w:val="Cuerpodeltexto10pto1"/>
        </w:rPr>
        <w:br/>
        <w:t>menos de aquellos a los que no hemos perdido con nues-</w:t>
      </w:r>
      <w:r>
        <w:rPr>
          <w:rStyle w:val="Cuerpodeltexto10pto1"/>
        </w:rPr>
        <w:br/>
        <w:t>tros fuertes licores; cuando sabemos que apenas conocen</w:t>
      </w:r>
      <w:r>
        <w:rPr>
          <w:rStyle w:val="Cuerpodeltexto10pto1"/>
        </w:rPr>
        <w:br/>
        <w:t>otra enfermedad que las heridas y la vejez, nos vemos im-</w:t>
      </w:r>
      <w:r>
        <w:rPr>
          <w:rStyle w:val="Cuerpodeltexto10pto1"/>
        </w:rPr>
        <w:br w:type="page"/>
      </w:r>
      <w:r>
        <w:rPr>
          <w:rStyle w:val="Cuerpodeltexto10pto1"/>
        </w:rPr>
        <w:lastRenderedPageBreak/>
        <w:t>pelidos a creer que se trazaría fácilmente la historia de las</w:t>
      </w:r>
      <w:r>
        <w:rPr>
          <w:rStyle w:val="Cuerpodeltexto10pto1"/>
        </w:rPr>
        <w:br/>
        <w:t>enfermedades humanas siguiendo la de las sociedades ci-</w:t>
      </w:r>
      <w:r>
        <w:rPr>
          <w:rStyle w:val="Cuerpodeltexto10pto1"/>
        </w:rPr>
        <w:br/>
        <w:t>viles. (... ) Con tan pocas fuentes de males, el hombre en es-</w:t>
      </w:r>
      <w:r>
        <w:rPr>
          <w:rStyle w:val="Cuerpodeltexto10pto1"/>
        </w:rPr>
        <w:br/>
        <w:t>tado de naturaleza no tiene, pues, apenas necesidad de re-</w:t>
      </w:r>
      <w:r>
        <w:rPr>
          <w:rStyle w:val="Cuerpodeltexto10pto1"/>
        </w:rPr>
        <w:br/>
        <w:t>medios, menos todavía de médicos. (... )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left="40" w:right="20" w:firstLine="320"/>
      </w:pPr>
      <w:r>
        <w:rPr>
          <w:rStyle w:val="Cuerpodeltexto10pto1"/>
        </w:rPr>
        <w:t>Guardémonos, entonces, de confundir al hombre salva-</w:t>
      </w:r>
      <w:r>
        <w:rPr>
          <w:rStyle w:val="Cuerpodeltexto10pto1"/>
        </w:rPr>
        <w:br/>
        <w:t>je con los hombres que vemos. La naturaleza trata a todos</w:t>
      </w:r>
      <w:r>
        <w:rPr>
          <w:rStyle w:val="Cuerpodeltexto10pto1"/>
        </w:rPr>
        <w:br/>
        <w:t>los animales abandonados a sus propios cuidados con una</w:t>
      </w:r>
      <w:r>
        <w:rPr>
          <w:rStyle w:val="Cuerpodeltexto10pto1"/>
        </w:rPr>
        <w:br/>
        <w:t>predilección que parece mostrar cuán celosa es de este de-</w:t>
      </w:r>
      <w:r>
        <w:rPr>
          <w:rStyle w:val="Cuerpodeltexto10pto1"/>
        </w:rPr>
        <w:br/>
        <w:t>recho. El caballo, el gato, el toro, incluso el asno, tienen en</w:t>
      </w:r>
      <w:r>
        <w:rPr>
          <w:rStyle w:val="Cuerpodeltexto10pto1"/>
        </w:rPr>
        <w:br/>
        <w:t>su mayor parte una talla más grande, todos muestran una</w:t>
      </w:r>
      <w:r>
        <w:rPr>
          <w:rStyle w:val="Cuerpodeltexto10pto1"/>
        </w:rPr>
        <w:br/>
        <w:t>constitución más robusta, más vigor, fuerza y coraje en los</w:t>
      </w:r>
      <w:r>
        <w:rPr>
          <w:rStyle w:val="Cuerpodeltexto10pto1"/>
        </w:rPr>
        <w:br/>
        <w:t>bosques que en nuestras casas; al convertirse en animales</w:t>
      </w:r>
      <w:r>
        <w:rPr>
          <w:rStyle w:val="Cuerpodeltexto10pto1"/>
        </w:rPr>
        <w:br/>
        <w:t>domésticos pierden la mitad de estas ventajas, y parecería</w:t>
      </w:r>
      <w:r>
        <w:rPr>
          <w:rStyle w:val="Cuerpodeltexto10pto1"/>
        </w:rPr>
        <w:br/>
        <w:t>que todos nuestros cuidados para tratarlos bien y alimen-</w:t>
      </w:r>
      <w:r>
        <w:rPr>
          <w:rStyle w:val="Cuerpodeltexto10pto1"/>
        </w:rPr>
        <w:br/>
        <w:t>tarlos sólo nos llevan a degenerarlos. Pasa lo mismo con el</w:t>
      </w:r>
      <w:r>
        <w:rPr>
          <w:rStyle w:val="Cuerpodeltexto10pto1"/>
        </w:rPr>
        <w:br/>
        <w:t>hombre: al convertirse en sociable y esclavo, se debilita,</w:t>
      </w:r>
      <w:r>
        <w:rPr>
          <w:rStyle w:val="Cuerpodeltexto10pto1"/>
        </w:rPr>
        <w:br/>
        <w:t>se vuelve temeroso, rastrero; y su manera de vivir falta de</w:t>
      </w:r>
      <w:r>
        <w:rPr>
          <w:rStyle w:val="Cuerpodeltexto10pto1"/>
        </w:rPr>
        <w:br/>
        <w:t>energía y afeminada termina de debilitar su fuerza y su</w:t>
      </w:r>
      <w:r>
        <w:rPr>
          <w:rStyle w:val="Cuerpodeltexto10pto1"/>
        </w:rPr>
        <w:br/>
        <w:t>coraje. Agreguemos que entre las condiciones salvaje y do-</w:t>
      </w:r>
      <w:r>
        <w:rPr>
          <w:rStyle w:val="Cuerpodeltexto10pto1"/>
        </w:rPr>
        <w:br/>
        <w:t>méstica, la diferencia de hombre a hombre debe ser más</w:t>
      </w:r>
      <w:r>
        <w:rPr>
          <w:rStyle w:val="Cuerpodeltexto10pto1"/>
        </w:rPr>
        <w:br/>
        <w:t>grande aún que la de animal a animal, pues aunque la</w:t>
      </w:r>
      <w:r>
        <w:rPr>
          <w:rStyle w:val="Cuerpodeltexto10pto1"/>
        </w:rPr>
        <w:br/>
        <w:t>bestia y el hombre hayan sido tratados por igual por la na-</w:t>
      </w:r>
      <w:r>
        <w:rPr>
          <w:rStyle w:val="Cuerpodeltexto10pto1"/>
        </w:rPr>
        <w:br/>
        <w:t>turaleza, las comodidades que se reserva el hombre para</w:t>
      </w:r>
      <w:r>
        <w:rPr>
          <w:rStyle w:val="Cuerpodeltexto10pto1"/>
        </w:rPr>
        <w:br/>
        <w:t>sí mismo son más que las que da a los animales que do-</w:t>
      </w:r>
      <w:r>
        <w:rPr>
          <w:rStyle w:val="Cuerpodeltexto10pto1"/>
        </w:rPr>
        <w:br/>
        <w:t>mestica y ellas constituyen tantas más causas particulares</w:t>
      </w:r>
      <w:r>
        <w:rPr>
          <w:rStyle w:val="Cuerpodeltexto10pto1"/>
        </w:rPr>
        <w:br/>
        <w:t>que lo hacen degenerar sensiblemente.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left="40" w:right="20" w:firstLine="320"/>
      </w:pPr>
      <w:r>
        <w:rPr>
          <w:rStyle w:val="Cuerpodeltexto10pto1"/>
        </w:rPr>
        <w:t>Por lo tanto, no es tan gran desdicha para estos prime-</w:t>
      </w:r>
      <w:r>
        <w:rPr>
          <w:rStyle w:val="Cuerpodeltexto10pto1"/>
        </w:rPr>
        <w:br/>
        <w:t>ros hombres, ni sobre todo tan gran obstáculo para su</w:t>
      </w:r>
      <w:r>
        <w:rPr>
          <w:rStyle w:val="Cuerpodeltexto10pto1"/>
        </w:rPr>
        <w:br/>
        <w:t>conservación, la desnudez, la falta de un techo y la priva-</w:t>
      </w:r>
      <w:r>
        <w:rPr>
          <w:rStyle w:val="Cuerpodeltexto10pto1"/>
        </w:rPr>
        <w:br/>
        <w:t>ción de todas esas inutilidades que creemos tan necesa-</w:t>
      </w:r>
      <w:r>
        <w:rPr>
          <w:rStyle w:val="Cuerpodeltexto10pto1"/>
        </w:rPr>
        <w:br/>
        <w:t>rias. (... )</w:t>
      </w:r>
    </w:p>
    <w:p w:rsidR="00EB345F" w:rsidRDefault="0002303A">
      <w:pPr>
        <w:pStyle w:val="Cuerpodeltexto0"/>
        <w:shd w:val="clear" w:color="auto" w:fill="auto"/>
        <w:spacing w:before="0" w:after="218" w:line="240" w:lineRule="exact"/>
        <w:ind w:left="40" w:right="20" w:firstLine="320"/>
      </w:pPr>
      <w:r>
        <w:rPr>
          <w:rStyle w:val="Cuerpodeltexto10pto1"/>
        </w:rPr>
        <w:t>Sobre todo, no vayamos a concluir con Hobbes que,</w:t>
      </w:r>
      <w:r>
        <w:rPr>
          <w:rStyle w:val="Cuerpodeltexto10pto1"/>
        </w:rPr>
        <w:br/>
        <w:t>por no tener ninguna idea de la bondad, el hombre sea</w:t>
      </w:r>
      <w:r>
        <w:rPr>
          <w:rStyle w:val="Cuerpodeltexto10pto1"/>
        </w:rPr>
        <w:br/>
        <w:t>naturalmente malo; que sea vicioso porque no conoce la</w:t>
      </w:r>
      <w:r>
        <w:rPr>
          <w:rStyle w:val="Cuerpodeltexto10pto1"/>
        </w:rPr>
        <w:br/>
        <w:t>virtud; que niegue siempre a sus semejantes los servicios</w:t>
      </w:r>
      <w:r>
        <w:rPr>
          <w:rStyle w:val="Cuerpodeltexto10pto1"/>
        </w:rPr>
        <w:br/>
        <w:t>que no cree deberles; ni que en virtud del derecho que se</w:t>
      </w:r>
      <w:r>
        <w:rPr>
          <w:rStyle w:val="Cuerpodeltexto10pto1"/>
        </w:rPr>
        <w:br/>
        <w:t>atribuye con razón sobre las cosas que necesita, se imagi-</w:t>
      </w:r>
      <w:r>
        <w:rPr>
          <w:rStyle w:val="Cuerpodeltexto10pto1"/>
        </w:rPr>
        <w:br/>
        <w:t>ne de manera insensata ser el único propietario de todo el</w:t>
      </w:r>
      <w:r>
        <w:rPr>
          <w:rStyle w:val="Cuerpodeltexto10pto1"/>
        </w:rPr>
        <w:br w:type="page"/>
      </w:r>
      <w:r>
        <w:rPr>
          <w:rStyle w:val="Cuerpodeltexto10pto1"/>
        </w:rPr>
        <w:lastRenderedPageBreak/>
        <w:t>universo. Hobbes ha visto muy bien el defecto de todas las</w:t>
      </w:r>
      <w:r>
        <w:rPr>
          <w:rStyle w:val="Cuerpodeltexto10pto1"/>
        </w:rPr>
        <w:br/>
        <w:t>definiciones modernas del derecho natural: pero las con-</w:t>
      </w:r>
      <w:r>
        <w:rPr>
          <w:rStyle w:val="Cuerpodeltexto10pto1"/>
        </w:rPr>
        <w:br/>
        <w:t>secuencias que extrae de la suya muestran que la toma en</w:t>
      </w:r>
      <w:r>
        <w:rPr>
          <w:rStyle w:val="Cuerpodeltexto10pto1"/>
        </w:rPr>
        <w:br/>
        <w:t>un sentido que no es menos falso. Al razonar sobre los</w:t>
      </w:r>
      <w:r>
        <w:rPr>
          <w:rStyle w:val="Cuerpodeltexto10pto1"/>
        </w:rPr>
        <w:br/>
        <w:t>principios que establece, este autor debía decir que, dado</w:t>
      </w:r>
      <w:r>
        <w:rPr>
          <w:rStyle w:val="Cuerpodeltexto10pto1"/>
        </w:rPr>
        <w:br/>
        <w:t>que el estado de naturaleza es aquel en que el cuidado de</w:t>
      </w:r>
      <w:r>
        <w:rPr>
          <w:rStyle w:val="Cuerpodeltexto10pto1"/>
        </w:rPr>
        <w:br/>
        <w:t>nuestra conservación es el menos perjudicial para la de</w:t>
      </w:r>
      <w:r>
        <w:rPr>
          <w:rStyle w:val="Cuerpodeltexto10pto1"/>
        </w:rPr>
        <w:br/>
        <w:t>otro, este estado era, en consecuencia, el más apropiado</w:t>
      </w:r>
      <w:r>
        <w:rPr>
          <w:rStyle w:val="Cuerpodeltexto10pto1"/>
        </w:rPr>
        <w:br/>
        <w:t>para la paz y el más conveniente para el género humano.</w:t>
      </w:r>
      <w:r>
        <w:rPr>
          <w:rStyle w:val="Cuerpodeltexto10pto1"/>
        </w:rPr>
        <w:br/>
        <w:t>Dice precisamente lo contrario, por haber hecho entrar</w:t>
      </w:r>
      <w:r>
        <w:rPr>
          <w:rStyle w:val="Cuerpodeltexto10pto1"/>
        </w:rPr>
        <w:br/>
        <w:t>inoportunamente en el cuidado de la conservación del</w:t>
      </w:r>
      <w:r>
        <w:rPr>
          <w:rStyle w:val="Cuerpodeltexto10pto1"/>
        </w:rPr>
        <w:br/>
        <w:t>hombre salvaje la necesidad de satisfacer una multitud de</w:t>
      </w:r>
      <w:r>
        <w:rPr>
          <w:rStyle w:val="Cuerpodeltexto10pto1"/>
        </w:rPr>
        <w:br/>
        <w:t>pasiones que son obra de la sociedad y que han hecho im-</w:t>
      </w:r>
      <w:r>
        <w:rPr>
          <w:rStyle w:val="Cuerpodeltexto10pto1"/>
        </w:rPr>
        <w:br/>
        <w:t>prescindibles las leyes. El malo, dice, es un niño robusto.</w:t>
      </w:r>
      <w:r>
        <w:rPr>
          <w:rStyle w:val="Cuerpodeltexto10pto1"/>
        </w:rPr>
        <w:br/>
        <w:t>Queda por saber si el hombre salvaje es un niño robusto.</w:t>
      </w:r>
      <w:r>
        <w:rPr>
          <w:rStyle w:val="Cuerpodeltexto10pto1"/>
        </w:rPr>
        <w:br/>
        <w:t>Si lo aceptáramos, ¿qué conclusión sacaríamos? Que si,</w:t>
      </w:r>
      <w:r>
        <w:rPr>
          <w:rStyle w:val="Cuerpodeltexto10pto1"/>
        </w:rPr>
        <w:br/>
        <w:t>siendo robusto, ese hombre fuera tan dependiente de los</w:t>
      </w:r>
      <w:r>
        <w:rPr>
          <w:rStyle w:val="Cuerpodeltexto10pto1"/>
        </w:rPr>
        <w:br/>
        <w:t>otros como cuando es débil, sus excesos no tendrían lími-</w:t>
      </w:r>
      <w:r>
        <w:rPr>
          <w:rStyle w:val="Cuerpodeltexto10pto1"/>
        </w:rPr>
        <w:br/>
        <w:t>te: le pegaría a su madre cuando ésta tardara demasiado</w:t>
      </w:r>
      <w:r>
        <w:rPr>
          <w:rStyle w:val="Cuerpodeltexto10pto1"/>
        </w:rPr>
        <w:br/>
        <w:t>en amamantarlo, estrangularía a uno de sus pequeños</w:t>
      </w:r>
      <w:r>
        <w:rPr>
          <w:rStyle w:val="Cuerpodeltexto10pto1"/>
        </w:rPr>
        <w:br/>
        <w:t>hermanos cuando le molestara, le mordería la pierna a</w:t>
      </w:r>
      <w:r>
        <w:rPr>
          <w:rStyle w:val="Cuerpodeltexto10pto1"/>
        </w:rPr>
        <w:br/>
        <w:t>otro cuando éste se tropezara con él o le incomodara: pero</w:t>
      </w:r>
      <w:r>
        <w:rPr>
          <w:rStyle w:val="Cuerpodeltexto10pto1"/>
        </w:rPr>
        <w:br/>
        <w:t>ser robusto y dependiente son dos suposiciones contradic-</w:t>
      </w:r>
      <w:r>
        <w:rPr>
          <w:rStyle w:val="Cuerpodeltexto10pto1"/>
        </w:rPr>
        <w:br/>
        <w:t>torias en el estado de naturaleza. El hombre es débil cuan-</w:t>
      </w:r>
      <w:r>
        <w:rPr>
          <w:rStyle w:val="Cuerpodeltexto10pto1"/>
        </w:rPr>
        <w:br/>
        <w:t>do es dependiente y está emancipado antes de ser robus-</w:t>
      </w:r>
      <w:r>
        <w:rPr>
          <w:rStyle w:val="Cuerpodeltexto10pto1"/>
        </w:rPr>
        <w:br/>
        <w:t>to. Hobbes no vio que la misma causa que impide a los</w:t>
      </w:r>
      <w:r>
        <w:rPr>
          <w:rStyle w:val="Cuerpodeltexto10pto1"/>
        </w:rPr>
        <w:br/>
        <w:t>salvajes utilizar su razón, como pretenden nuestros juris-</w:t>
      </w:r>
      <w:r>
        <w:rPr>
          <w:rStyle w:val="Cuerpodeltexto10pto1"/>
        </w:rPr>
        <w:br/>
        <w:t>consultos, les impide al mismo tiempo abusar de sus facul-</w:t>
      </w:r>
      <w:r>
        <w:rPr>
          <w:rStyle w:val="Cuerpodeltexto10pto1"/>
        </w:rPr>
        <w:br/>
        <w:t>tades, como lo pretende él mismo; de manera que pode-</w:t>
      </w:r>
      <w:r>
        <w:rPr>
          <w:rStyle w:val="Cuerpodeltexto10pto1"/>
        </w:rPr>
        <w:br/>
        <w:t>mos decir que los salvajes no son malvados, precisamente</w:t>
      </w:r>
      <w:r>
        <w:rPr>
          <w:rStyle w:val="Cuerpodeltexto10pto1"/>
        </w:rPr>
        <w:br/>
        <w:t>porque no saben lo que es ser bueno; ya que no es el desa-</w:t>
      </w:r>
      <w:r>
        <w:rPr>
          <w:rStyle w:val="Cuerpodeltexto10pto1"/>
        </w:rPr>
        <w:br/>
        <w:t>rrollo de los conocimientos ni el freno de la ley, sino la cal-</w:t>
      </w:r>
      <w:r>
        <w:rPr>
          <w:rStyle w:val="Cuerpodeltexto10pto1"/>
        </w:rPr>
        <w:br/>
        <w:t>ma de las pasiones y la ignorancia del vicio, lo que les im-</w:t>
      </w:r>
      <w:r>
        <w:rPr>
          <w:rStyle w:val="Cuerpodeltexto10pto1"/>
        </w:rPr>
        <w:br/>
        <w:t xml:space="preserve">pide actuar mal: </w:t>
      </w:r>
      <w:r>
        <w:rPr>
          <w:rStyle w:val="Cuerpodeltexto10ptoNegritaCursiva0"/>
        </w:rPr>
        <w:t>Tanto plus in illis proficit vitiorum igno-</w:t>
      </w:r>
      <w:r>
        <w:rPr>
          <w:rStyle w:val="Cuerpodeltexto10ptoNegritaCursiva0"/>
        </w:rPr>
        <w:br/>
        <w:t>ratio quam in his cognitio virtulis</w:t>
      </w:r>
      <w:r>
        <w:rPr>
          <w:rStyle w:val="Cuerpodeltexto10pto1"/>
        </w:rPr>
        <w:t xml:space="preserve"> (2). Además, hay otro</w:t>
      </w:r>
    </w:p>
    <w:p w:rsidR="00EB345F" w:rsidRDefault="0002303A">
      <w:pPr>
        <w:pStyle w:val="Cuerpodeltexto50"/>
        <w:numPr>
          <w:ilvl w:val="0"/>
          <w:numId w:val="10"/>
        </w:numPr>
        <w:shd w:val="clear" w:color="auto" w:fill="auto"/>
        <w:tabs>
          <w:tab w:val="left" w:pos="586"/>
        </w:tabs>
        <w:spacing w:before="0" w:line="192" w:lineRule="exact"/>
        <w:ind w:left="20" w:right="20" w:firstLine="240"/>
        <w:jc w:val="both"/>
      </w:pPr>
      <w:r>
        <w:rPr>
          <w:rStyle w:val="Cuerpodeltexto55"/>
        </w:rPr>
        <w:t>«En ellos, la ignorancia de los vicios es más provechosa que en</w:t>
      </w:r>
      <w:r>
        <w:rPr>
          <w:rStyle w:val="Cuerpodeltexto55"/>
        </w:rPr>
        <w:br/>
        <w:t xml:space="preserve">otros el conocimiento de la virtud», </w:t>
      </w:r>
      <w:r>
        <w:rPr>
          <w:rStyle w:val="Cuerpodeltexto565ptoVersales2"/>
        </w:rPr>
        <w:t xml:space="preserve">Justino: </w:t>
      </w:r>
      <w:r>
        <w:rPr>
          <w:rStyle w:val="Cuerpodeltexto585ptoNegritaCursivaEspaciado0pto"/>
        </w:rPr>
        <w:t>Historia Universal,</w:t>
      </w:r>
      <w:r>
        <w:rPr>
          <w:rStyle w:val="Cuerpodeltexto55"/>
        </w:rPr>
        <w:t xml:space="preserve"> libro</w:t>
      </w:r>
      <w:r>
        <w:rPr>
          <w:rStyle w:val="Cuerpodeltexto55"/>
        </w:rPr>
        <w:br/>
        <w:t>II, cap. II.</w:t>
      </w:r>
      <w:r>
        <w:br w:type="page"/>
      </w:r>
    </w:p>
    <w:p w:rsidR="00EB345F" w:rsidRDefault="0002303A">
      <w:pPr>
        <w:pStyle w:val="Cuerpodeltexto0"/>
        <w:shd w:val="clear" w:color="auto" w:fill="auto"/>
        <w:spacing w:before="0" w:after="218" w:line="240" w:lineRule="exact"/>
        <w:ind w:left="20" w:right="20"/>
      </w:pPr>
      <w:r>
        <w:rPr>
          <w:rStyle w:val="Cuerpodeltexto10pto1"/>
        </w:rPr>
        <w:lastRenderedPageBreak/>
        <w:t>principio que Hobbes no percibió y que, habiendo sido</w:t>
      </w:r>
      <w:r>
        <w:rPr>
          <w:rStyle w:val="Cuerpodeltexto10pto1"/>
        </w:rPr>
        <w:br/>
        <w:t>dado al hombre para suavizar en ciertas circunstancias la</w:t>
      </w:r>
      <w:r>
        <w:rPr>
          <w:rStyle w:val="Cuerpodeltexto10pto1"/>
        </w:rPr>
        <w:br/>
        <w:t>ferocidad de su amor propio o el deseo de conservarse an-</w:t>
      </w:r>
      <w:r>
        <w:rPr>
          <w:rStyle w:val="Cuerpodeltexto10pto1"/>
        </w:rPr>
        <w:br/>
        <w:t>tes del surgimiento de este amor, modera el ardor que tie-</w:t>
      </w:r>
      <w:r>
        <w:rPr>
          <w:rStyle w:val="Cuerpodeltexto10pto1"/>
        </w:rPr>
        <w:br/>
        <w:t>ne por su bienestar con una repugnancia innata a ver su-</w:t>
      </w:r>
      <w:r>
        <w:rPr>
          <w:rStyle w:val="Cuerpodeltexto10pto1"/>
        </w:rPr>
        <w:br/>
        <w:t>frir a su semejante. No creo caer en ninguna contradicción</w:t>
      </w:r>
      <w:r>
        <w:rPr>
          <w:rStyle w:val="Cuerpodeltexto10pto1"/>
        </w:rPr>
        <w:br/>
        <w:t>si concedo al hombre la única virtud natural que ha tenido</w:t>
      </w:r>
      <w:r>
        <w:rPr>
          <w:rStyle w:val="Cuerpodeltexto10pto1"/>
        </w:rPr>
        <w:br/>
        <w:t>que reconocer el detractor más extremo de las virtudes</w:t>
      </w:r>
      <w:r>
        <w:rPr>
          <w:rStyle w:val="Cuerpodeltexto10pto1"/>
        </w:rPr>
        <w:br/>
        <w:t>humanas. Hablo de la compasión, disposición conveniente</w:t>
      </w:r>
      <w:r>
        <w:rPr>
          <w:rStyle w:val="Cuerpodeltexto10pto1"/>
        </w:rPr>
        <w:br/>
        <w:t>a seres tan débiles y sujetos a tantos males como somos</w:t>
      </w:r>
      <w:r>
        <w:rPr>
          <w:rStyle w:val="Cuerpodeltexto10pto1"/>
        </w:rPr>
        <w:br/>
        <w:t>nosotros; virtud tanto más universal y tanto más útil al</w:t>
      </w:r>
      <w:r>
        <w:rPr>
          <w:rStyle w:val="Cuerpodeltexto10pto1"/>
        </w:rPr>
        <w:br/>
        <w:t>hombre cuanto que precede en él al uso de toda reflexión,</w:t>
      </w:r>
      <w:r>
        <w:rPr>
          <w:rStyle w:val="Cuerpodeltexto10pto1"/>
        </w:rPr>
        <w:br/>
        <w:t>y tan natural que los mismos animales a veces la manifies-</w:t>
      </w:r>
      <w:r>
        <w:rPr>
          <w:rStyle w:val="Cuerpodeltexto10pto1"/>
        </w:rPr>
        <w:br/>
        <w:t>tan. Sin hablar de la ternura de las madres hacia sus pe-</w:t>
      </w:r>
      <w:r>
        <w:rPr>
          <w:rStyle w:val="Cuerpodeltexto10pto1"/>
        </w:rPr>
        <w:br/>
        <w:t>queños y de los peligros que afrontan para defenderlos,</w:t>
      </w:r>
      <w:r>
        <w:rPr>
          <w:rStyle w:val="Cuerpodeltexto10pto1"/>
        </w:rPr>
        <w:br/>
        <w:t>podemos observar todos los días la aversión que tienen los</w:t>
      </w:r>
      <w:r>
        <w:rPr>
          <w:rStyle w:val="Cuerpodeltexto10pto1"/>
        </w:rPr>
        <w:br/>
        <w:t>caballos de pisar un cuerpo vivo. Un animal no pasa sin</w:t>
      </w:r>
      <w:r>
        <w:rPr>
          <w:rStyle w:val="Cuerpodeltexto10pto1"/>
        </w:rPr>
        <w:br/>
        <w:t>sentir inquietud cerca de un animal muerto de su misma</w:t>
      </w:r>
      <w:r>
        <w:rPr>
          <w:rStyle w:val="Cuerpodeltexto10pto1"/>
        </w:rPr>
        <w:br/>
        <w:t>especie: incluso hay algunos que les dan algo así como</w:t>
      </w:r>
      <w:r>
        <w:rPr>
          <w:rStyle w:val="Cuerpodeltexto10pto1"/>
        </w:rPr>
        <w:br/>
        <w:t>una sepultura; y los tristes mugidos del ganado cuando</w:t>
      </w:r>
      <w:r>
        <w:rPr>
          <w:rStyle w:val="Cuerpodeltexto10pto1"/>
        </w:rPr>
        <w:br/>
        <w:t>entra en un matadero manifiestan la impresión que recibe</w:t>
      </w:r>
      <w:r>
        <w:rPr>
          <w:rStyle w:val="Cuerpodeltexto10pto1"/>
        </w:rPr>
        <w:br/>
        <w:t>del horrible espectáculo. Vemos con placer al autor de la</w:t>
      </w:r>
      <w:r>
        <w:rPr>
          <w:rStyle w:val="Cuerpodeltexto10pto1"/>
        </w:rPr>
        <w:br/>
        <w:t xml:space="preserve">fábula de las </w:t>
      </w:r>
      <w:r>
        <w:rPr>
          <w:rStyle w:val="Cuerpodeltexto10ptoNegritaCursiva0"/>
        </w:rPr>
        <w:t>Abejas</w:t>
      </w:r>
      <w:r>
        <w:rPr>
          <w:rStyle w:val="Cuerpodeltexto10pto1"/>
        </w:rPr>
        <w:t xml:space="preserve"> (3) forzado a reconocer al hombre</w:t>
      </w:r>
      <w:r>
        <w:rPr>
          <w:rStyle w:val="Cuerpodeltexto10pto1"/>
        </w:rPr>
        <w:br/>
        <w:t>como un ser compasivo y sensible, y abandonar, en el</w:t>
      </w:r>
      <w:r>
        <w:rPr>
          <w:rStyle w:val="Cuerpodeltexto10pto1"/>
        </w:rPr>
        <w:br/>
        <w:t>ejemplo que da de ello, su estilo frío y sutil para ofrecer-</w:t>
      </w:r>
      <w:r>
        <w:rPr>
          <w:rStyle w:val="Cuerpodeltexto10pto1"/>
        </w:rPr>
        <w:br/>
        <w:t>nos la patética imagen de un hombre encerrado que ve</w:t>
      </w:r>
      <w:r>
        <w:rPr>
          <w:rStyle w:val="Cuerpodeltexto10pto1"/>
        </w:rPr>
        <w:br/>
        <w:t>fuera a una bestia feroz que arranca a un niño de los bra-</w:t>
      </w:r>
      <w:r>
        <w:rPr>
          <w:rStyle w:val="Cuerpodeltexto10pto1"/>
        </w:rPr>
        <w:br/>
        <w:t>zos de su madre, corta sus débiles miembros con sus dien-</w:t>
      </w:r>
      <w:r>
        <w:rPr>
          <w:rStyle w:val="Cuerpodeltexto10pto1"/>
        </w:rPr>
        <w:br/>
        <w:t>tes asesinos y destroza con las garras sus entrañas palpi-</w:t>
      </w:r>
      <w:r>
        <w:rPr>
          <w:rStyle w:val="Cuerpodeltexto10pto1"/>
        </w:rPr>
        <w:br/>
        <w:t xml:space="preserve">tantes. </w:t>
      </w:r>
      <w:proofErr w:type="gramStart"/>
      <w:r>
        <w:rPr>
          <w:rStyle w:val="Cuerpodeltexto10pto1"/>
        </w:rPr>
        <w:t>¡</w:t>
      </w:r>
      <w:proofErr w:type="gramEnd"/>
      <w:r>
        <w:rPr>
          <w:rStyle w:val="Cuerpodeltexto10pto1"/>
        </w:rPr>
        <w:t>Qué horrible agitación experimenta este testigo de</w:t>
      </w:r>
      <w:r>
        <w:rPr>
          <w:rStyle w:val="Cuerpodeltexto10pto1"/>
        </w:rPr>
        <w:br/>
        <w:t>un acontecimiento en el que no está en juego ningún inte-</w:t>
      </w:r>
    </w:p>
    <w:p w:rsidR="00EB345F" w:rsidRDefault="0002303A">
      <w:pPr>
        <w:pStyle w:val="Cuerpodeltexto50"/>
        <w:numPr>
          <w:ilvl w:val="0"/>
          <w:numId w:val="10"/>
        </w:numPr>
        <w:shd w:val="clear" w:color="auto" w:fill="auto"/>
        <w:tabs>
          <w:tab w:val="left" w:pos="596"/>
        </w:tabs>
        <w:spacing w:before="0" w:line="192" w:lineRule="exact"/>
        <w:ind w:left="20" w:right="20" w:firstLine="260"/>
        <w:jc w:val="both"/>
      </w:pPr>
      <w:r>
        <w:rPr>
          <w:rStyle w:val="Cuerpodeltexto565ptoVersales2"/>
        </w:rPr>
        <w:t xml:space="preserve">Mandeville </w:t>
      </w:r>
      <w:r>
        <w:rPr>
          <w:rStyle w:val="Cuerpodeltexto55"/>
        </w:rPr>
        <w:t xml:space="preserve">(1670-1733), en su </w:t>
      </w:r>
      <w:r>
        <w:rPr>
          <w:rStyle w:val="Cuerpodeltexto585ptoNegritaCursivaEspaciado0pto"/>
        </w:rPr>
        <w:t>Fábula de las abejas</w:t>
      </w:r>
      <w:r>
        <w:rPr>
          <w:rStyle w:val="Cuerpodeltexto55"/>
        </w:rPr>
        <w:t xml:space="preserve"> (1729),</w:t>
      </w:r>
      <w:r>
        <w:rPr>
          <w:rStyle w:val="Cuerpodeltexto55"/>
        </w:rPr>
        <w:br/>
        <w:t>sostiene que los vicios humanos (orgullo, amor al lujo, falta de hones-</w:t>
      </w:r>
      <w:r>
        <w:rPr>
          <w:rStyle w:val="Cuerpodeltexto55"/>
        </w:rPr>
        <w:br/>
        <w:t>tidad) contribuyen a la prosperidad general. El ser humano, natural-</w:t>
      </w:r>
      <w:r>
        <w:rPr>
          <w:rStyle w:val="Cuerpodeltexto55"/>
        </w:rPr>
        <w:br/>
        <w:t>mente agresivo y competitivo, progresa hacia formas menos cruentas</w:t>
      </w:r>
      <w:r>
        <w:rPr>
          <w:rStyle w:val="Cuerpodeltexto55"/>
        </w:rPr>
        <w:br/>
        <w:t>que la guerra para expresar el afán de dominio y superioridad: el lujo,</w:t>
      </w:r>
      <w:r>
        <w:rPr>
          <w:rStyle w:val="Cuerpodeltexto55"/>
        </w:rPr>
        <w:br/>
        <w:t>el refinamiento, etc. Esto permite el desarrollo económico y el bienes-</w:t>
      </w:r>
      <w:r>
        <w:rPr>
          <w:rStyle w:val="Cuerpodeltexto55"/>
        </w:rPr>
        <w:br/>
        <w:t>tar general de la nación. Mandeville es considerado un precursor del</w:t>
      </w:r>
      <w:r>
        <w:rPr>
          <w:rStyle w:val="Cuerpodeltexto55"/>
        </w:rPr>
        <w:br/>
        <w:t>liberalismo económico de Adam Smith.</w:t>
      </w:r>
      <w:r>
        <w:br w:type="page"/>
      </w:r>
    </w:p>
    <w:p w:rsidR="00EB345F" w:rsidRDefault="0002303A">
      <w:pPr>
        <w:pStyle w:val="Cuerpodeltexto0"/>
        <w:shd w:val="clear" w:color="auto" w:fill="auto"/>
        <w:spacing w:before="0"/>
        <w:ind w:left="20" w:right="20"/>
      </w:pPr>
      <w:r>
        <w:rPr>
          <w:rStyle w:val="Cuerpodeltexto10pto1"/>
        </w:rPr>
        <w:lastRenderedPageBreak/>
        <w:t>rés personal</w:t>
      </w:r>
      <w:proofErr w:type="gramStart"/>
      <w:r>
        <w:rPr>
          <w:rStyle w:val="Cuerpodeltexto10pto1"/>
        </w:rPr>
        <w:t>!</w:t>
      </w:r>
      <w:proofErr w:type="gramEnd"/>
      <w:r>
        <w:rPr>
          <w:rStyle w:val="Cuerpodeltexto10pto1"/>
        </w:rPr>
        <w:t xml:space="preserve"> ¡Qué angustia sufre al ver que no puede ayu-</w:t>
      </w:r>
      <w:r>
        <w:rPr>
          <w:rStyle w:val="Cuerpodeltexto10pto1"/>
        </w:rPr>
        <w:br/>
        <w:t>dar a la madre desvanecida ni al niño agonizante!</w:t>
      </w:r>
    </w:p>
    <w:p w:rsidR="00EB345F" w:rsidRDefault="0002303A">
      <w:pPr>
        <w:pStyle w:val="Cuerpodeltexto0"/>
        <w:shd w:val="clear" w:color="auto" w:fill="auto"/>
        <w:spacing w:before="0" w:after="276"/>
        <w:ind w:left="20" w:right="20" w:firstLine="280"/>
      </w:pPr>
      <w:r>
        <w:rPr>
          <w:rStyle w:val="Cuerpodeltexto10pto1"/>
        </w:rPr>
        <w:t>Tal es la reacción pura de la naturaleza, anterior a</w:t>
      </w:r>
      <w:r>
        <w:rPr>
          <w:rStyle w:val="Cuerpodeltexto10pto1"/>
        </w:rPr>
        <w:br/>
        <w:t>toda reflexión; tal es la fuerza de la compasión natural que</w:t>
      </w:r>
      <w:r>
        <w:rPr>
          <w:rStyle w:val="Cuerpodeltexto10pto1"/>
        </w:rPr>
        <w:br/>
        <w:t>incluso las costumbres más depravadas la destruyen con</w:t>
      </w:r>
      <w:r>
        <w:rPr>
          <w:rStyle w:val="Cuerpodeltexto10pto1"/>
        </w:rPr>
        <w:br/>
        <w:t>dificultad, puesto que vemos todos los días en nuestros es-</w:t>
      </w:r>
      <w:r>
        <w:rPr>
          <w:rStyle w:val="Cuerpodeltexto10pto1"/>
        </w:rPr>
        <w:br/>
        <w:t>pectáculos enternecerse y llorar con las desdichas de un</w:t>
      </w:r>
      <w:r>
        <w:rPr>
          <w:rStyle w:val="Cuerpodeltexto10pto1"/>
        </w:rPr>
        <w:br/>
        <w:t>infortunado a alguno que, si estuviera en el lugar del tira-</w:t>
      </w:r>
      <w:r>
        <w:rPr>
          <w:rStyle w:val="Cuerpodeltexto10pto1"/>
        </w:rPr>
        <w:br/>
        <w:t>no, aumentaría aún más los tormentos de su enemigo; pa-</w:t>
      </w:r>
      <w:r>
        <w:rPr>
          <w:rStyle w:val="Cuerpodeltexto10pto1"/>
        </w:rPr>
        <w:br/>
        <w:t>recido al sanguinario Sila, tan sensible a los males que no</w:t>
      </w:r>
      <w:r>
        <w:rPr>
          <w:rStyle w:val="Cuerpodeltexto10pto1"/>
        </w:rPr>
        <w:br/>
        <w:t>había causado, o a ese Alejandro de Feres (4) que no se</w:t>
      </w:r>
      <w:r>
        <w:rPr>
          <w:rStyle w:val="Cuerpodeltexto10pto1"/>
        </w:rPr>
        <w:br/>
        <w:t>atrevía a asistir a la representación de ninguna tragedia</w:t>
      </w:r>
      <w:r>
        <w:rPr>
          <w:rStyle w:val="Cuerpodeltexto10pto1"/>
        </w:rPr>
        <w:br/>
        <w:t>por miedo a que le vieran llorar con Andrómaca y Príamo,</w:t>
      </w:r>
      <w:r>
        <w:rPr>
          <w:rStyle w:val="Cuerpodeltexto10pto1"/>
        </w:rPr>
        <w:br/>
        <w:t>mientras que escuchaba sin emoción los gritos de tantos</w:t>
      </w:r>
      <w:r>
        <w:rPr>
          <w:rStyle w:val="Cuerpodeltexto10pto1"/>
        </w:rPr>
        <w:br/>
        <w:t>ciudadanos que eran degollados cotidianamente bajo sus</w:t>
      </w:r>
      <w:r>
        <w:rPr>
          <w:rStyle w:val="Cuerpodeltexto10pto1"/>
        </w:rPr>
        <w:br/>
        <w:t>órdenes.</w:t>
      </w:r>
    </w:p>
    <w:p w:rsidR="00EB345F" w:rsidRDefault="0002303A">
      <w:pPr>
        <w:pStyle w:val="Cuerpodeltexto90"/>
        <w:shd w:val="clear" w:color="auto" w:fill="auto"/>
        <w:spacing w:after="208" w:line="200" w:lineRule="exact"/>
        <w:jc w:val="center"/>
      </w:pPr>
      <w:r>
        <w:rPr>
          <w:rStyle w:val="Cuerpodeltexto910ptoNegrita0"/>
          <w:i/>
          <w:iCs/>
        </w:rPr>
        <w:t>Mollissima corda</w:t>
      </w:r>
    </w:p>
    <w:p w:rsidR="00EB345F" w:rsidRDefault="0002303A">
      <w:pPr>
        <w:pStyle w:val="Cuerpodeltexto90"/>
        <w:shd w:val="clear" w:color="auto" w:fill="auto"/>
        <w:spacing w:after="0" w:line="200" w:lineRule="exact"/>
        <w:ind w:left="900"/>
        <w:jc w:val="left"/>
      </w:pPr>
      <w:r>
        <w:rPr>
          <w:rStyle w:val="Cuerpodeltexto910ptoNegrita0"/>
          <w:i/>
          <w:iCs/>
        </w:rPr>
        <w:t>Humano generi daré se natura fatetur,</w:t>
      </w:r>
    </w:p>
    <w:p w:rsidR="00EB345F" w:rsidRDefault="0002303A">
      <w:pPr>
        <w:pStyle w:val="Cuerpodeltexto90"/>
        <w:shd w:val="clear" w:color="auto" w:fill="auto"/>
        <w:spacing w:after="198" w:line="200" w:lineRule="exact"/>
        <w:ind w:left="900"/>
        <w:jc w:val="left"/>
      </w:pPr>
      <w:r>
        <w:rPr>
          <w:rStyle w:val="Cuerpodeltexto910ptoNegrita0"/>
          <w:i/>
          <w:iCs/>
        </w:rPr>
        <w:t>Qae lacrimas dedit.</w:t>
      </w:r>
    </w:p>
    <w:p w:rsidR="00EB345F" w:rsidRDefault="0002303A">
      <w:pPr>
        <w:pStyle w:val="Cuerpodeltexto0"/>
        <w:shd w:val="clear" w:color="auto" w:fill="auto"/>
        <w:spacing w:before="0" w:after="172" w:line="200" w:lineRule="exact"/>
        <w:ind w:left="2940"/>
        <w:jc w:val="left"/>
      </w:pPr>
      <w:r>
        <w:rPr>
          <w:rStyle w:val="Cuerpodeltexto10pto1"/>
        </w:rPr>
        <w:t xml:space="preserve">Juv., </w:t>
      </w:r>
      <w:r>
        <w:rPr>
          <w:rStyle w:val="Cuerpodeltexto10ptoNegritaCursiva0"/>
        </w:rPr>
        <w:t>Sat.,</w:t>
      </w:r>
      <w:r>
        <w:rPr>
          <w:rStyle w:val="Cuerpodeltexto10pto1"/>
        </w:rPr>
        <w:t xml:space="preserve"> XV, V. 131. (5)</w:t>
      </w:r>
    </w:p>
    <w:p w:rsidR="00EB345F" w:rsidRDefault="0002303A">
      <w:pPr>
        <w:pStyle w:val="Cuerpodeltexto0"/>
        <w:shd w:val="clear" w:color="auto" w:fill="auto"/>
        <w:spacing w:before="0" w:after="275"/>
        <w:ind w:left="20" w:right="20" w:firstLine="280"/>
      </w:pPr>
      <w:r>
        <w:rPr>
          <w:rStyle w:val="Cuerpodeltexto10pto1"/>
        </w:rPr>
        <w:t>Mandeville comprendió que, a pesar de toda su moral,</w:t>
      </w:r>
      <w:r>
        <w:rPr>
          <w:rStyle w:val="Cuerpodeltexto10pto1"/>
        </w:rPr>
        <w:br/>
        <w:t>los hombres sólo habrían sido unos monstruos si la natu-</w:t>
      </w:r>
      <w:r>
        <w:rPr>
          <w:rStyle w:val="Cuerpodeltexto10pto1"/>
        </w:rPr>
        <w:br/>
        <w:t>raleza no les hubiera dado la compasión en apoyo de la</w:t>
      </w:r>
      <w:r>
        <w:rPr>
          <w:rStyle w:val="Cuerpodeltexto10pto1"/>
        </w:rPr>
        <w:br/>
        <w:t>razón: pero no vio que de esta sola cualidad se despren-</w:t>
      </w:r>
      <w:r>
        <w:rPr>
          <w:rStyle w:val="Cuerpodeltexto10pto1"/>
        </w:rPr>
        <w:br/>
        <w:t>den todas las virtudes sociales que quiere negar a los</w:t>
      </w:r>
      <w:r>
        <w:rPr>
          <w:rStyle w:val="Cuerpodeltexto10pto1"/>
        </w:rPr>
        <w:br/>
        <w:t xml:space="preserve">hombres. En efecto, </w:t>
      </w:r>
      <w:proofErr w:type="gramStart"/>
      <w:r>
        <w:rPr>
          <w:rStyle w:val="Cuerpodeltexto10pto1"/>
        </w:rPr>
        <w:t>¿</w:t>
      </w:r>
      <w:proofErr w:type="gramEnd"/>
      <w:r>
        <w:rPr>
          <w:rStyle w:val="Cuerpodeltexto10pto1"/>
        </w:rPr>
        <w:t>qué es la generosidad, la clemencia,</w:t>
      </w:r>
      <w:r>
        <w:rPr>
          <w:rStyle w:val="Cuerpodeltexto10pto1"/>
        </w:rPr>
        <w:br/>
        <w:t>la humanidad, sino la compasión aplicada a los débiles, a</w:t>
      </w:r>
    </w:p>
    <w:p w:rsidR="00EB345F" w:rsidRDefault="0002303A">
      <w:pPr>
        <w:pStyle w:val="Cuerpodeltexto50"/>
        <w:numPr>
          <w:ilvl w:val="0"/>
          <w:numId w:val="10"/>
        </w:numPr>
        <w:shd w:val="clear" w:color="auto" w:fill="auto"/>
        <w:tabs>
          <w:tab w:val="left" w:pos="577"/>
        </w:tabs>
        <w:spacing w:before="0" w:line="202" w:lineRule="exact"/>
        <w:ind w:left="20" w:right="20" w:firstLine="280"/>
        <w:jc w:val="both"/>
      </w:pPr>
      <w:r>
        <w:rPr>
          <w:rStyle w:val="Cuerpodeltexto55"/>
        </w:rPr>
        <w:t>Alejandro de Feres: Tirano de Feres, en Tesalia, célebre por</w:t>
      </w:r>
      <w:r>
        <w:rPr>
          <w:rStyle w:val="Cuerpodeltexto55"/>
        </w:rPr>
        <w:br/>
        <w:t>enterrar vivas a sus víctimas o disfrazarlas de osos y azuzar a sus pe-</w:t>
      </w:r>
      <w:r>
        <w:rPr>
          <w:rStyle w:val="Cuerpodeltexto55"/>
        </w:rPr>
        <w:br/>
        <w:t>rros de caza contra ellas para que las despedazaran. Fue asesinado</w:t>
      </w:r>
      <w:r>
        <w:rPr>
          <w:rStyle w:val="Cuerpodeltexto55"/>
        </w:rPr>
        <w:br/>
        <w:t>por su mujer en 397 A. C. (N. de la T</w:t>
      </w:r>
      <w:proofErr w:type="gramStart"/>
      <w:r>
        <w:rPr>
          <w:rStyle w:val="Cuerpodeltexto55"/>
        </w:rPr>
        <w:t>. )</w:t>
      </w:r>
      <w:proofErr w:type="gramEnd"/>
      <w:r>
        <w:rPr>
          <w:rStyle w:val="Cuerpodeltexto55"/>
        </w:rPr>
        <w:t>.</w:t>
      </w:r>
    </w:p>
    <w:p w:rsidR="00EB345F" w:rsidRDefault="0002303A">
      <w:pPr>
        <w:pStyle w:val="Cuerpodeltexto50"/>
        <w:numPr>
          <w:ilvl w:val="0"/>
          <w:numId w:val="10"/>
        </w:numPr>
        <w:shd w:val="clear" w:color="auto" w:fill="auto"/>
        <w:tabs>
          <w:tab w:val="left" w:pos="612"/>
        </w:tabs>
        <w:spacing w:before="0" w:line="202" w:lineRule="exact"/>
        <w:ind w:left="20" w:firstLine="280"/>
        <w:jc w:val="both"/>
      </w:pPr>
      <w:r>
        <w:rPr>
          <w:rStyle w:val="Cuerpodeltexto55"/>
        </w:rPr>
        <w:t>«Tierno corazón</w:t>
      </w:r>
    </w:p>
    <w:p w:rsidR="00EB345F" w:rsidRDefault="0002303A">
      <w:pPr>
        <w:pStyle w:val="Cuerpodeltexto50"/>
        <w:shd w:val="clear" w:color="auto" w:fill="auto"/>
        <w:spacing w:before="0" w:line="202" w:lineRule="exact"/>
        <w:ind w:left="560" w:right="620" w:firstLine="0"/>
      </w:pPr>
      <w:r>
        <w:rPr>
          <w:rStyle w:val="Cuerpodeltexto55"/>
        </w:rPr>
        <w:t>es el don que ha hecho la naturaleza al género humano,</w:t>
      </w:r>
      <w:r>
        <w:rPr>
          <w:rStyle w:val="Cuerpodeltexto55"/>
        </w:rPr>
        <w:br/>
        <w:t>al darle lágrimas. »</w:t>
      </w:r>
    </w:p>
    <w:p w:rsidR="00EB345F" w:rsidRDefault="0002303A">
      <w:pPr>
        <w:pStyle w:val="Cuerpodeltexto50"/>
        <w:shd w:val="clear" w:color="auto" w:fill="auto"/>
        <w:spacing w:before="0" w:line="202" w:lineRule="exact"/>
        <w:ind w:left="20" w:firstLine="280"/>
        <w:jc w:val="both"/>
      </w:pPr>
      <w:r>
        <w:rPr>
          <w:rStyle w:val="Cuerpodeltexto55"/>
        </w:rPr>
        <w:t>(N. de la T</w:t>
      </w:r>
      <w:proofErr w:type="gramStart"/>
      <w:r>
        <w:rPr>
          <w:rStyle w:val="Cuerpodeltexto55"/>
        </w:rPr>
        <w:t>. )</w:t>
      </w:r>
      <w:proofErr w:type="gramEnd"/>
      <w:r>
        <w:rPr>
          <w:rStyle w:val="Cuerpodeltexto55"/>
        </w:rPr>
        <w:t>.</w:t>
      </w:r>
      <w:r>
        <w:br w:type="page"/>
      </w:r>
    </w:p>
    <w:p w:rsidR="00EB345F" w:rsidRDefault="0002303A">
      <w:pPr>
        <w:pStyle w:val="Cuerpodeltexto0"/>
        <w:shd w:val="clear" w:color="auto" w:fill="auto"/>
        <w:spacing w:before="0"/>
        <w:ind w:left="20" w:right="20"/>
      </w:pPr>
      <w:r>
        <w:rPr>
          <w:rStyle w:val="Cuerpodeltexto10pto1"/>
        </w:rPr>
        <w:lastRenderedPageBreak/>
        <w:t>los culpables o a la especie humana en general</w:t>
      </w:r>
      <w:proofErr w:type="gramStart"/>
      <w:r>
        <w:rPr>
          <w:rStyle w:val="Cuerpodeltexto10pto1"/>
        </w:rPr>
        <w:t>?</w:t>
      </w:r>
      <w:proofErr w:type="gramEnd"/>
      <w:r>
        <w:rPr>
          <w:rStyle w:val="Cuerpodeltexto10pto1"/>
        </w:rPr>
        <w:t xml:space="preserve"> La bene-</w:t>
      </w:r>
      <w:r>
        <w:rPr>
          <w:rStyle w:val="Cuerpodeltexto10pto1"/>
        </w:rPr>
        <w:br/>
        <w:t>volencia y la amistad misma son, si las examinamos bien,</w:t>
      </w:r>
      <w:r>
        <w:rPr>
          <w:rStyle w:val="Cuerpodeltexto10pto1"/>
        </w:rPr>
        <w:br/>
        <w:t>producciones de una compasión constante fijada en un ob-</w:t>
      </w:r>
      <w:r>
        <w:rPr>
          <w:rStyle w:val="Cuerpodeltexto10pto1"/>
        </w:rPr>
        <w:br/>
        <w:t>jeto particular: pues ¿desear que alguien no sufra no es</w:t>
      </w:r>
      <w:r>
        <w:rPr>
          <w:rStyle w:val="Cuerpodeltexto10pto1"/>
        </w:rPr>
        <w:br/>
        <w:t>acaso desear que sea feliz? Aun cuando fuera verdad que</w:t>
      </w:r>
      <w:r>
        <w:rPr>
          <w:rStyle w:val="Cuerpodeltexto10pto1"/>
        </w:rPr>
        <w:br/>
        <w:t>la conmiseración sólo consistiera en un sentimiento que</w:t>
      </w:r>
      <w:r>
        <w:rPr>
          <w:rStyle w:val="Cuerpodeltexto10pto1"/>
        </w:rPr>
        <w:br/>
        <w:t>nos coloca en el lugar del que sufre, sentimiento oscuro y</w:t>
      </w:r>
      <w:r>
        <w:rPr>
          <w:rStyle w:val="Cuerpodeltexto10pto1"/>
        </w:rPr>
        <w:br/>
        <w:t>vivo en el hombre salvaje, desarrollado pero débil en el</w:t>
      </w:r>
      <w:r>
        <w:rPr>
          <w:rStyle w:val="Cuerpodeltexto10pto1"/>
        </w:rPr>
        <w:br/>
        <w:t>hombre civilizado, esta idea sólo confirmaría la verdad de</w:t>
      </w:r>
      <w:r>
        <w:rPr>
          <w:rStyle w:val="Cuerpodeltexto10pto1"/>
        </w:rPr>
        <w:br/>
        <w:t>lo que digo. En efecto, la conmiseración será tanto más</w:t>
      </w:r>
      <w:r>
        <w:rPr>
          <w:rStyle w:val="Cuerpodeltexto10pto1"/>
        </w:rPr>
        <w:br/>
        <w:t>fuerte cuanto más se identifique el animal espectador con</w:t>
      </w:r>
      <w:r>
        <w:rPr>
          <w:rStyle w:val="Cuerpodeltexto10pto1"/>
        </w:rPr>
        <w:br/>
        <w:t>el animal sufriente. Ahora bien, es evidente que esta iden-</w:t>
      </w:r>
      <w:r>
        <w:rPr>
          <w:rStyle w:val="Cuerpodeltexto10pto1"/>
        </w:rPr>
        <w:br/>
        <w:t>tificación ha debido de ser infinitamente más estrecha en</w:t>
      </w:r>
      <w:r>
        <w:rPr>
          <w:rStyle w:val="Cuerpodeltexto10pto1"/>
        </w:rPr>
        <w:br/>
        <w:t>el estado de naturaleza que en el de razonamiento. La ra-</w:t>
      </w:r>
      <w:r>
        <w:rPr>
          <w:rStyle w:val="Cuerpodeltexto10pto1"/>
        </w:rPr>
        <w:br/>
        <w:t>zón engendra el amor propio y la reflexión lo fortifica; ella</w:t>
      </w:r>
      <w:r>
        <w:rPr>
          <w:rStyle w:val="Cuerpodeltexto10pto1"/>
        </w:rPr>
        <w:br/>
        <w:t>repliega al hombre sobre sí mismo; lo separa de todo lo</w:t>
      </w:r>
      <w:r>
        <w:rPr>
          <w:rStyle w:val="Cuerpodeltexto10pto1"/>
        </w:rPr>
        <w:br/>
        <w:t>que lo molesta y aflige. La Filosofía lo aísla; por ella dice</w:t>
      </w:r>
      <w:r>
        <w:rPr>
          <w:rStyle w:val="Cuerpodeltexto10pto1"/>
        </w:rPr>
        <w:br/>
        <w:t>en secreto cuando ve sufrir a un hombre: «Muere, si lo de-</w:t>
      </w:r>
      <w:r>
        <w:rPr>
          <w:rStyle w:val="Cuerpodeltexto10pto1"/>
        </w:rPr>
        <w:br/>
        <w:t>seas, yo estoy a salvo». Sólo los peligros de la sociedad en-</w:t>
      </w:r>
      <w:r>
        <w:rPr>
          <w:rStyle w:val="Cuerpodeltexto10pto1"/>
        </w:rPr>
        <w:br/>
        <w:t>tera perturban el sueño tranquilo del Filósofo y lo arran-</w:t>
      </w:r>
      <w:r>
        <w:rPr>
          <w:rStyle w:val="Cuerpodeltexto10pto1"/>
        </w:rPr>
        <w:br/>
        <w:t>can de su lecho. Pueden degollar impunemente a su seme-</w:t>
      </w:r>
      <w:r>
        <w:rPr>
          <w:rStyle w:val="Cuerpodeltexto10pto1"/>
        </w:rPr>
        <w:br/>
        <w:t>jante bajo su ventana; no tiene más que taparse las orejas</w:t>
      </w:r>
      <w:r>
        <w:rPr>
          <w:rStyle w:val="Cuerpodeltexto10pto1"/>
        </w:rPr>
        <w:br/>
        <w:t>y argumentar un poco (6) para impedir que la naturaleza</w:t>
      </w:r>
      <w:r>
        <w:rPr>
          <w:rStyle w:val="Cuerpodeltexto10pto1"/>
        </w:rPr>
        <w:br/>
        <w:t>que se rebela en él lo identifique con el asesinado. El hom-</w:t>
      </w:r>
      <w:r>
        <w:rPr>
          <w:rStyle w:val="Cuerpodeltexto10pto1"/>
        </w:rPr>
        <w:br/>
        <w:t>bre salvaje no tiene este admirable talento; y, carente de</w:t>
      </w:r>
      <w:r>
        <w:rPr>
          <w:rStyle w:val="Cuerpodeltexto10pto1"/>
        </w:rPr>
        <w:br/>
        <w:t>sabiduría y de razón, lo vemos siempre librarse aturdida-</w:t>
      </w:r>
      <w:r>
        <w:rPr>
          <w:rStyle w:val="Cuerpodeltexto10pto1"/>
        </w:rPr>
        <w:br/>
        <w:t>mente al primer sentimiento de humanidad. En las revuel-</w:t>
      </w:r>
      <w:r>
        <w:rPr>
          <w:rStyle w:val="Cuerpodeltexto10pto1"/>
        </w:rPr>
        <w:br/>
        <w:t>tas, en las disputas callejeras, el populacho se reúne, el</w:t>
      </w:r>
      <w:r>
        <w:rPr>
          <w:rStyle w:val="Cuerpodeltexto10pto1"/>
        </w:rPr>
        <w:br/>
        <w:t>hombre prudente se aleja; la chusma separará a los que se</w:t>
      </w:r>
      <w:r>
        <w:rPr>
          <w:rStyle w:val="Cuerpodeltexto10pto1"/>
        </w:rPr>
        <w:br/>
        <w:t>pelean e impedirá que la gente honesta se degüelle mutua-</w:t>
      </w:r>
      <w:r>
        <w:rPr>
          <w:rStyle w:val="Cuerpodeltexto10pto1"/>
        </w:rPr>
        <w:br/>
        <w:t>mente.</w:t>
      </w:r>
    </w:p>
    <w:p w:rsidR="00EB345F" w:rsidRDefault="0002303A">
      <w:pPr>
        <w:pStyle w:val="Cuerpodeltexto0"/>
        <w:shd w:val="clear" w:color="auto" w:fill="auto"/>
        <w:spacing w:before="0" w:after="282"/>
        <w:ind w:left="20" w:right="20" w:firstLine="300"/>
      </w:pPr>
      <w:r>
        <w:rPr>
          <w:rStyle w:val="Cuerpodeltexto10pto1"/>
        </w:rPr>
        <w:t>Es, pues, evidente que la compasión es un sentimiento</w:t>
      </w:r>
      <w:r>
        <w:rPr>
          <w:rStyle w:val="Cuerpodeltexto10pto1"/>
        </w:rPr>
        <w:br/>
        <w:t>natural que, al moderar en cada individuo la actividad del</w:t>
      </w:r>
      <w:r>
        <w:rPr>
          <w:rStyle w:val="Cuerpodeltexto10pto1"/>
        </w:rPr>
        <w:br/>
        <w:t>amor a sí mismo, contribuye a la conservación mutua de</w:t>
      </w:r>
      <w:r>
        <w:rPr>
          <w:rStyle w:val="Cuerpodeltexto10pto1"/>
        </w:rPr>
        <w:br/>
        <w:t>toda la especie. Nos lleva sin reflexión a socorrer a los que</w:t>
      </w:r>
    </w:p>
    <w:p w:rsidR="00EB345F" w:rsidRDefault="0002303A">
      <w:pPr>
        <w:pStyle w:val="Cuerpodeltexto50"/>
        <w:numPr>
          <w:ilvl w:val="0"/>
          <w:numId w:val="10"/>
        </w:numPr>
        <w:shd w:val="clear" w:color="auto" w:fill="auto"/>
        <w:tabs>
          <w:tab w:val="left" w:pos="582"/>
        </w:tabs>
        <w:spacing w:before="0" w:line="192" w:lineRule="exact"/>
        <w:ind w:left="20" w:right="20" w:firstLine="300"/>
        <w:jc w:val="both"/>
      </w:pPr>
      <w:r>
        <w:rPr>
          <w:rStyle w:val="Cuerpodeltexto55"/>
        </w:rPr>
        <w:t xml:space="preserve">Alusión a Diderot según el libro VIII de las </w:t>
      </w:r>
      <w:r>
        <w:rPr>
          <w:rStyle w:val="Cuerpodeltexto585ptoNegritaCursivaEspaciado0pto"/>
        </w:rPr>
        <w:t>Confesiones</w:t>
      </w:r>
      <w:r>
        <w:rPr>
          <w:rStyle w:val="Cuerpodeltexto55"/>
        </w:rPr>
        <w:t xml:space="preserve"> (N. de</w:t>
      </w:r>
      <w:r>
        <w:rPr>
          <w:rStyle w:val="Cuerpodeltexto55"/>
        </w:rPr>
        <w:br/>
        <w:t>la T</w:t>
      </w:r>
      <w:proofErr w:type="gramStart"/>
      <w:r>
        <w:rPr>
          <w:rStyle w:val="Cuerpodeltexto55"/>
        </w:rPr>
        <w:t>. )</w:t>
      </w:r>
      <w:proofErr w:type="gramEnd"/>
      <w:r>
        <w:rPr>
          <w:rStyle w:val="Cuerpodeltexto55"/>
        </w:rPr>
        <w:t>.</w:t>
      </w:r>
      <w:r>
        <w:br w:type="page"/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/>
      </w:pPr>
      <w:r>
        <w:rPr>
          <w:rStyle w:val="Cuerpodeltexto10pto1"/>
        </w:rPr>
        <w:lastRenderedPageBreak/>
        <w:t>vemos sufrir; en el estado de naturaleza, ocupa el lugar de</w:t>
      </w:r>
      <w:r>
        <w:rPr>
          <w:rStyle w:val="Cuerpodeltexto10pto1"/>
        </w:rPr>
        <w:br/>
        <w:t>las leyes, de las costumbres y de la virtud, con la ventaja</w:t>
      </w:r>
      <w:r>
        <w:rPr>
          <w:rStyle w:val="Cuerpodeltexto10pto1"/>
        </w:rPr>
        <w:br/>
        <w:t>de que nadie está tentado de desobedecer a su dulce voz:</w:t>
      </w:r>
      <w:r>
        <w:rPr>
          <w:rStyle w:val="Cuerpodeltexto10pto1"/>
        </w:rPr>
        <w:br/>
        <w:t>ella impedirá que todo salvaje robusto quite a un niño dé-</w:t>
      </w:r>
      <w:r>
        <w:rPr>
          <w:rStyle w:val="Cuerpodeltexto10pto1"/>
        </w:rPr>
        <w:br/>
        <w:t>bil o a un viejo inválido el alimento penosamente conse-</w:t>
      </w:r>
      <w:r>
        <w:rPr>
          <w:rStyle w:val="Cuerpodeltexto10pto1"/>
        </w:rPr>
        <w:br/>
        <w:t>guido; ella, en vez de esa máxima sublime de justicia razo-</w:t>
      </w:r>
      <w:r>
        <w:rPr>
          <w:rStyle w:val="Cuerpodeltexto10pto1"/>
        </w:rPr>
        <w:br/>
        <w:t xml:space="preserve">nada, </w:t>
      </w:r>
      <w:r>
        <w:rPr>
          <w:rStyle w:val="Cuerpodeltexto10ptoNegritaCursiva0"/>
        </w:rPr>
        <w:t>Haz a los demás lo que quieres que hagan contigo,</w:t>
      </w:r>
      <w:r>
        <w:rPr>
          <w:rStyle w:val="Cuerpodeltexto10ptoNegritaCursiva0"/>
        </w:rPr>
        <w:br/>
      </w:r>
      <w:r>
        <w:rPr>
          <w:rStyle w:val="Cuerpodeltexto10pto1"/>
        </w:rPr>
        <w:t>inspira a todos los hombres esta otra máxima de bondad</w:t>
      </w:r>
      <w:r>
        <w:rPr>
          <w:rStyle w:val="Cuerpodeltexto10pto1"/>
        </w:rPr>
        <w:br/>
        <w:t>natural, mucho menos perfecta pero mucho más útil qui-</w:t>
      </w:r>
      <w:r>
        <w:rPr>
          <w:rStyle w:val="Cuerpodeltexto10pto1"/>
        </w:rPr>
        <w:br/>
        <w:t xml:space="preserve">zás que la precedente: </w:t>
      </w:r>
      <w:r>
        <w:rPr>
          <w:rStyle w:val="Cuerpodeltexto10ptoNegritaCursiva0"/>
        </w:rPr>
        <w:t>Haz lo que te conviene con el me-</w:t>
      </w:r>
      <w:r>
        <w:rPr>
          <w:rStyle w:val="Cuerpodeltexto10ptoNegritaCursiva0"/>
        </w:rPr>
        <w:br/>
        <w:t>nor mal posible para el otro.</w:t>
      </w:r>
      <w:r>
        <w:rPr>
          <w:rStyle w:val="Cuerpodeltexto10pto1"/>
        </w:rPr>
        <w:t xml:space="preserve"> En una palabra, en este sen-</w:t>
      </w:r>
      <w:r>
        <w:rPr>
          <w:rStyle w:val="Cuerpodeltexto10pto1"/>
        </w:rPr>
        <w:br/>
        <w:t>timiento natural, más que en argumentos sutiles, hay que</w:t>
      </w:r>
      <w:r>
        <w:rPr>
          <w:rStyle w:val="Cuerpodeltexto10pto1"/>
        </w:rPr>
        <w:br/>
        <w:t>buscar la causa de la aversión que todo hombre sentiría a</w:t>
      </w:r>
      <w:r>
        <w:rPr>
          <w:rStyle w:val="Cuerpodeltexto10pto1"/>
        </w:rPr>
        <w:br/>
        <w:t>hacer el mal, incluso independientemente de las máximas</w:t>
      </w:r>
      <w:r>
        <w:rPr>
          <w:rStyle w:val="Cuerpodeltexto10pto1"/>
        </w:rPr>
        <w:br/>
        <w:t>de la educación. Aunque corresponda a Sócrates y a los</w:t>
      </w:r>
      <w:r>
        <w:rPr>
          <w:rStyle w:val="Cuerpodeltexto10pto1"/>
        </w:rPr>
        <w:br/>
        <w:t>espíritus de su estilo adquirir la virtud por la razón, hace</w:t>
      </w:r>
      <w:r>
        <w:rPr>
          <w:rStyle w:val="Cuerpodeltexto10pto1"/>
        </w:rPr>
        <w:br/>
        <w:t>tiempo que el género humano no existiría si su conserva-</w:t>
      </w:r>
      <w:r>
        <w:rPr>
          <w:rStyle w:val="Cuerpodeltexto10pto1"/>
        </w:rPr>
        <w:br/>
        <w:t>ción hubiera dependido solamente de los razonamientos</w:t>
      </w:r>
      <w:r>
        <w:rPr>
          <w:rStyle w:val="Cuerpodeltexto10pto1"/>
        </w:rPr>
        <w:br/>
        <w:t>de los que lo componen. (... )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 w:firstLine="320"/>
      </w:pPr>
      <w:r>
        <w:rPr>
          <w:rStyle w:val="Cuerpodeltexto10pto1"/>
        </w:rPr>
        <w:t>El primero que después de haber vallado un terreno</w:t>
      </w:r>
      <w:r>
        <w:rPr>
          <w:rStyle w:val="Cuerpodeltexto10pto1"/>
        </w:rPr>
        <w:br/>
        <w:t>tuvo la idea de decir: «Esto es mío», y encontró gente lo</w:t>
      </w:r>
      <w:r>
        <w:rPr>
          <w:rStyle w:val="Cuerpodeltexto10pto1"/>
        </w:rPr>
        <w:br/>
        <w:t>bastante simple como para creerle, fue el verdadero fun-</w:t>
      </w:r>
      <w:r>
        <w:rPr>
          <w:rStyle w:val="Cuerpodeltexto10pto1"/>
        </w:rPr>
        <w:br/>
        <w:t>dador de la sociedad civil. Cuántos crímenes, guerras, ase-</w:t>
      </w:r>
      <w:r>
        <w:rPr>
          <w:rStyle w:val="Cuerpodeltexto10pto1"/>
        </w:rPr>
        <w:br/>
        <w:t>sinatos, miseria y horror hubiera ahorrado al género hu-</w:t>
      </w:r>
      <w:r>
        <w:rPr>
          <w:rStyle w:val="Cuerpodeltexto10pto1"/>
        </w:rPr>
        <w:br/>
        <w:t>mano aquel que, arrancando las estacas o llenando el</w:t>
      </w:r>
      <w:r>
        <w:rPr>
          <w:rStyle w:val="Cuerpodeltexto10pto1"/>
        </w:rPr>
        <w:br/>
        <w:t xml:space="preserve">foso, hubiera gritado a sus semejantes: </w:t>
      </w:r>
      <w:proofErr w:type="gramStart"/>
      <w:r>
        <w:rPr>
          <w:rStyle w:val="Cuerpodeltexto10pto1"/>
        </w:rPr>
        <w:t>«¡</w:t>
      </w:r>
      <w:proofErr w:type="gramEnd"/>
      <w:r>
        <w:rPr>
          <w:rStyle w:val="Cuerpodeltexto10pto1"/>
        </w:rPr>
        <w:t>No escuchéis a</w:t>
      </w:r>
      <w:r>
        <w:rPr>
          <w:rStyle w:val="Cuerpodeltexto10pto1"/>
        </w:rPr>
        <w:br/>
        <w:t>este impostor! ¡Estaréis perdidos si olvidáis que los frutos</w:t>
      </w:r>
      <w:r>
        <w:rPr>
          <w:rStyle w:val="Cuerpodeltexto10pto1"/>
        </w:rPr>
        <w:br/>
        <w:t>son de todos vosotros y que la tierra no es de nadie! » (... )</w:t>
      </w:r>
      <w:r>
        <w:br w:type="page"/>
      </w:r>
    </w:p>
    <w:p w:rsidR="00EB345F" w:rsidRPr="00B65EAD" w:rsidRDefault="0002303A" w:rsidP="00B65EAD">
      <w:pPr>
        <w:pStyle w:val="Ttulo320"/>
        <w:keepNext/>
        <w:keepLines/>
        <w:shd w:val="clear" w:color="auto" w:fill="auto"/>
        <w:spacing w:after="239" w:line="274" w:lineRule="exact"/>
        <w:ind w:left="660" w:right="20"/>
        <w:rPr>
          <w:spacing w:val="0"/>
          <w:w w:val="100"/>
          <w:sz w:val="24"/>
        </w:rPr>
      </w:pPr>
      <w:bookmarkStart w:id="31" w:name="bookmark31"/>
      <w:r w:rsidRPr="00B65EAD">
        <w:rPr>
          <w:rStyle w:val="Cdigodebarras"/>
          <w:bCs w:val="0"/>
          <w:spacing w:val="0"/>
          <w:w w:val="100"/>
          <w:sz w:val="24"/>
        </w:rPr>
        <w:lastRenderedPageBreak/>
        <w:t>«DIALOGOS ENTRE UN SALVAJE Y UN</w:t>
      </w:r>
      <w:r w:rsidRPr="00B65EAD">
        <w:rPr>
          <w:rStyle w:val="Cdigodebarras"/>
          <w:bCs w:val="0"/>
          <w:spacing w:val="0"/>
          <w:w w:val="100"/>
          <w:sz w:val="24"/>
        </w:rPr>
        <w:br/>
        <w:t>BACHILLER» (DIALOGOS FILOSOFICOS)</w:t>
      </w:r>
      <w:bookmarkEnd w:id="31"/>
    </w:p>
    <w:p w:rsidR="00EB345F" w:rsidRDefault="0002303A">
      <w:pPr>
        <w:pStyle w:val="Cdigodebarras0"/>
        <w:shd w:val="clear" w:color="auto" w:fill="auto"/>
        <w:spacing w:after="678" w:line="200" w:lineRule="exact"/>
        <w:ind w:right="20"/>
        <w:jc w:val="right"/>
      </w:pPr>
      <w:r>
        <w:t>De VOLTAIRE</w:t>
      </w:r>
    </w:p>
    <w:p w:rsidR="00EB345F" w:rsidRDefault="0002303A">
      <w:pPr>
        <w:pStyle w:val="Ttulo421"/>
        <w:keepNext/>
        <w:keepLines/>
        <w:shd w:val="clear" w:color="auto" w:fill="auto"/>
        <w:spacing w:after="227" w:line="200" w:lineRule="exact"/>
        <w:ind w:left="20"/>
      </w:pPr>
      <w:bookmarkStart w:id="32" w:name="bookmark32"/>
      <w:r>
        <w:rPr>
          <w:rStyle w:val="Cdigodebarras"/>
        </w:rPr>
        <w:t>Primer diálogo</w:t>
      </w:r>
      <w:bookmarkEnd w:id="32"/>
    </w:p>
    <w:p w:rsidR="00EB345F" w:rsidRDefault="0002303A">
      <w:pPr>
        <w:pStyle w:val="Cdigodebarras0"/>
        <w:shd w:val="clear" w:color="auto" w:fill="auto"/>
        <w:spacing w:after="180" w:line="245" w:lineRule="exact"/>
        <w:ind w:left="20" w:right="20" w:firstLine="320"/>
        <w:jc w:val="both"/>
      </w:pPr>
      <w:r>
        <w:t>Un gobernador de la Cayena trajo un día a un salvaje</w:t>
      </w:r>
      <w:r>
        <w:br/>
        <w:t>de Guiana que había nacido con muy buen sentido y que</w:t>
      </w:r>
      <w:r>
        <w:br/>
        <w:t>hablaba muy bien francés. Un bachiller (7) de París tuvo el</w:t>
      </w:r>
      <w:r>
        <w:br/>
        <w:t>honor de mantener con él esta conversación.</w:t>
      </w:r>
    </w:p>
    <w:p w:rsidR="00EB345F" w:rsidRDefault="0002303A">
      <w:pPr>
        <w:pStyle w:val="Cdigodebarras0"/>
        <w:shd w:val="clear" w:color="auto" w:fill="auto"/>
        <w:spacing w:line="245" w:lineRule="exact"/>
        <w:ind w:left="20"/>
      </w:pPr>
      <w:r>
        <w:t>El bachiller</w:t>
      </w:r>
    </w:p>
    <w:p w:rsidR="00EB345F" w:rsidRDefault="0002303A">
      <w:pPr>
        <w:pStyle w:val="Cdigodebarras0"/>
        <w:shd w:val="clear" w:color="auto" w:fill="auto"/>
        <w:spacing w:after="180" w:line="245" w:lineRule="exact"/>
        <w:ind w:left="20" w:right="20" w:firstLine="320"/>
        <w:jc w:val="both"/>
      </w:pPr>
      <w:r>
        <w:t>Señor salvaje, ¿usted ha visto, sin duda, muchos de sus</w:t>
      </w:r>
      <w:r>
        <w:br/>
        <w:t>compañeros que pasan su vida totalmente solos: ya que</w:t>
      </w:r>
      <w:r>
        <w:br/>
        <w:t>dicen que ésa es la verdadera vida del hombre y que la so-</w:t>
      </w:r>
      <w:r>
        <w:br/>
        <w:t>ciedad sólo es una depravación artificial?</w:t>
      </w:r>
    </w:p>
    <w:p w:rsidR="00EB345F" w:rsidRDefault="0002303A">
      <w:pPr>
        <w:pStyle w:val="Cdigodebarras0"/>
        <w:shd w:val="clear" w:color="auto" w:fill="auto"/>
        <w:spacing w:line="245" w:lineRule="exact"/>
        <w:ind w:left="20"/>
      </w:pPr>
      <w:r>
        <w:t>El salvaje</w:t>
      </w:r>
    </w:p>
    <w:p w:rsidR="00EB345F" w:rsidRDefault="0002303A">
      <w:pPr>
        <w:pStyle w:val="Cdigodebarras0"/>
        <w:shd w:val="clear" w:color="auto" w:fill="auto"/>
        <w:spacing w:after="184" w:line="245" w:lineRule="exact"/>
        <w:ind w:left="20" w:right="20" w:firstLine="320"/>
        <w:jc w:val="both"/>
      </w:pPr>
      <w:r>
        <w:t>Nunca he visto a esa gente: me parece que el hombre</w:t>
      </w:r>
      <w:r>
        <w:br/>
        <w:t>ha nacido para estar en sociedad, como muchas especies</w:t>
      </w:r>
      <w:r>
        <w:br/>
        <w:t>animales; cada especie sigue su instinto; en nuestra tierra,</w:t>
      </w:r>
      <w:r>
        <w:br/>
        <w:t>nosotros vivimos en sociedad.</w:t>
      </w:r>
    </w:p>
    <w:p w:rsidR="00EB345F" w:rsidRDefault="0002303A">
      <w:pPr>
        <w:pStyle w:val="Cdigodebarras0"/>
        <w:shd w:val="clear" w:color="auto" w:fill="auto"/>
        <w:spacing w:line="240" w:lineRule="exact"/>
        <w:ind w:left="20"/>
      </w:pPr>
      <w:r>
        <w:t>El bachiller</w:t>
      </w:r>
    </w:p>
    <w:p w:rsidR="00EB345F" w:rsidRDefault="0002303A">
      <w:pPr>
        <w:pStyle w:val="Cdigodebarras0"/>
        <w:shd w:val="clear" w:color="auto" w:fill="auto"/>
        <w:spacing w:after="180" w:line="240" w:lineRule="exact"/>
        <w:ind w:left="20" w:right="20" w:firstLine="320"/>
        <w:jc w:val="both"/>
      </w:pPr>
      <w:r>
        <w:t>¡Cómo!, ¡en sociedad! Entonces ¿tenéis hermosas ciu-</w:t>
      </w:r>
      <w:r>
        <w:br/>
        <w:t>dades amuralladas, reyes que mantienen una corte, espec-</w:t>
      </w:r>
      <w:r>
        <w:br/>
        <w:t>táculos, conventos, universidades, bibliotecas y tavernas?</w:t>
      </w:r>
    </w:p>
    <w:p w:rsidR="00EB345F" w:rsidRDefault="0002303A">
      <w:pPr>
        <w:pStyle w:val="Cdigodebarras0"/>
        <w:shd w:val="clear" w:color="auto" w:fill="auto"/>
        <w:spacing w:line="240" w:lineRule="exact"/>
        <w:ind w:left="20"/>
      </w:pPr>
      <w:r>
        <w:t>El salvaje</w:t>
      </w:r>
    </w:p>
    <w:p w:rsidR="00EB345F" w:rsidRDefault="0002303A">
      <w:pPr>
        <w:pStyle w:val="Cdigodebarras0"/>
        <w:shd w:val="clear" w:color="auto" w:fill="auto"/>
        <w:spacing w:after="211" w:line="240" w:lineRule="exact"/>
        <w:ind w:left="20" w:right="20" w:firstLine="320"/>
        <w:jc w:val="both"/>
      </w:pPr>
      <w:r>
        <w:t>No; ¿acaso no he oído decir que en vuestro continente</w:t>
      </w:r>
      <w:r>
        <w:br/>
        <w:t>tenéis Arabes y Escitas que no tienen nada de todo eso y</w:t>
      </w:r>
      <w:r>
        <w:br/>
        <w:t>que, sin embargo, forman naciones considerables? Vivi-</w:t>
      </w:r>
    </w:p>
    <w:p w:rsidR="00EB345F" w:rsidRPr="00B65EAD" w:rsidRDefault="0002303A">
      <w:pPr>
        <w:pStyle w:val="Cdigodebarras0"/>
        <w:numPr>
          <w:ilvl w:val="0"/>
          <w:numId w:val="11"/>
        </w:numPr>
        <w:shd w:val="clear" w:color="auto" w:fill="auto"/>
        <w:tabs>
          <w:tab w:val="left" w:pos="601"/>
        </w:tabs>
        <w:spacing w:line="202" w:lineRule="exact"/>
        <w:ind w:left="20" w:right="20" w:firstLine="320"/>
        <w:jc w:val="both"/>
        <w:rPr>
          <w:sz w:val="18"/>
          <w:szCs w:val="18"/>
        </w:rPr>
      </w:pPr>
      <w:r w:rsidRPr="00B65EAD">
        <w:rPr>
          <w:sz w:val="18"/>
          <w:szCs w:val="18"/>
        </w:rPr>
        <w:t>El título de «bachiller» no correspondía al actual. Bachiller en</w:t>
      </w:r>
      <w:r w:rsidRPr="00B65EAD">
        <w:rPr>
          <w:sz w:val="18"/>
          <w:szCs w:val="18"/>
        </w:rPr>
        <w:br/>
        <w:t>Teología era quien hubiera realizado dos años de Filosofía y tres de</w:t>
      </w:r>
      <w:r w:rsidRPr="00B65EAD">
        <w:rPr>
          <w:sz w:val="18"/>
          <w:szCs w:val="18"/>
        </w:rPr>
        <w:br/>
        <w:t>Teología en la Universidad (N. de la T</w:t>
      </w:r>
      <w:proofErr w:type="gramStart"/>
      <w:r w:rsidRPr="00B65EAD">
        <w:rPr>
          <w:sz w:val="18"/>
          <w:szCs w:val="18"/>
        </w:rPr>
        <w:t>. )</w:t>
      </w:r>
      <w:proofErr w:type="gramEnd"/>
      <w:r w:rsidRPr="00B65EAD">
        <w:rPr>
          <w:sz w:val="18"/>
          <w:szCs w:val="18"/>
        </w:rPr>
        <w:t>.</w:t>
      </w:r>
      <w:r w:rsidRPr="00B65EAD">
        <w:rPr>
          <w:sz w:val="18"/>
          <w:szCs w:val="18"/>
        </w:rPr>
        <w:br w:type="page"/>
      </w:r>
    </w:p>
    <w:p w:rsidR="00EB345F" w:rsidRDefault="0002303A">
      <w:pPr>
        <w:pStyle w:val="Cuerpodeltexto0"/>
        <w:shd w:val="clear" w:color="auto" w:fill="auto"/>
        <w:spacing w:before="0" w:after="280" w:line="250" w:lineRule="exact"/>
        <w:ind w:left="40" w:right="20"/>
      </w:pPr>
      <w:r>
        <w:rPr>
          <w:rStyle w:val="Cuerpodeltexto10pto1"/>
        </w:rPr>
        <w:lastRenderedPageBreak/>
        <w:t>mos como esa gente. Las familias vecinas se ayudan. Ha-</w:t>
      </w:r>
      <w:r>
        <w:rPr>
          <w:rStyle w:val="Cuerpodeltexto10pto1"/>
        </w:rPr>
        <w:br/>
        <w:t>bitamos un país cálido en el que tenemos pocas necesida-</w:t>
      </w:r>
      <w:r>
        <w:rPr>
          <w:rStyle w:val="Cuerpodeltexto10pto1"/>
        </w:rPr>
        <w:br/>
        <w:t>des; conseguimos fácilmente la comida; nos casamos, te-</w:t>
      </w:r>
      <w:r>
        <w:rPr>
          <w:rStyle w:val="Cuerpodeltexto10pto1"/>
        </w:rPr>
        <w:br/>
        <w:t>nemos hijos, los criamos, nos morimos. Es todo como en</w:t>
      </w:r>
      <w:r>
        <w:rPr>
          <w:rStyle w:val="Cuerpodeltexto10pto1"/>
        </w:rPr>
        <w:br/>
        <w:t>vuestro país, si exceptuamos algunas ceremonias.</w:t>
      </w:r>
    </w:p>
    <w:p w:rsidR="00EB345F" w:rsidRDefault="0002303A">
      <w:pPr>
        <w:pStyle w:val="Cuerpodeltexto90"/>
        <w:shd w:val="clear" w:color="auto" w:fill="auto"/>
        <w:spacing w:after="0" w:line="200" w:lineRule="exact"/>
        <w:ind w:left="40"/>
      </w:pPr>
      <w:r>
        <w:rPr>
          <w:rStyle w:val="Cuerpodeltexto910ptoNegrita0"/>
          <w:i/>
          <w:iCs/>
        </w:rPr>
        <w:t>El bachiller</w:t>
      </w:r>
    </w:p>
    <w:p w:rsidR="00EB345F" w:rsidRDefault="0002303A">
      <w:pPr>
        <w:pStyle w:val="Cuerpodeltexto0"/>
        <w:shd w:val="clear" w:color="auto" w:fill="auto"/>
        <w:spacing w:before="0" w:after="263" w:line="200" w:lineRule="exact"/>
        <w:ind w:left="40" w:firstLine="320"/>
      </w:pPr>
      <w:r>
        <w:rPr>
          <w:rStyle w:val="Cuerpodeltexto10pto1"/>
        </w:rPr>
        <w:t>Pero, señor, ¿entonces vos no sois salvaje?</w:t>
      </w:r>
    </w:p>
    <w:p w:rsidR="00EB345F" w:rsidRDefault="0002303A">
      <w:pPr>
        <w:pStyle w:val="Cuerpodeltexto90"/>
        <w:shd w:val="clear" w:color="auto" w:fill="auto"/>
        <w:spacing w:after="0" w:line="200" w:lineRule="exact"/>
        <w:ind w:left="40"/>
      </w:pPr>
      <w:r>
        <w:rPr>
          <w:rStyle w:val="Cuerpodeltexto910ptoNegrita0"/>
          <w:i/>
          <w:iCs/>
        </w:rPr>
        <w:t>El salvaje</w:t>
      </w:r>
    </w:p>
    <w:p w:rsidR="00EB345F" w:rsidRDefault="0002303A">
      <w:pPr>
        <w:pStyle w:val="Cuerpodeltexto0"/>
        <w:shd w:val="clear" w:color="auto" w:fill="auto"/>
        <w:spacing w:before="0" w:after="227" w:line="200" w:lineRule="exact"/>
        <w:ind w:left="40" w:firstLine="320"/>
      </w:pPr>
      <w:r>
        <w:rPr>
          <w:rStyle w:val="Cuerpodeltexto10pto1"/>
        </w:rPr>
        <w:t>No sé lo que entendéis por ese nombre.</w:t>
      </w:r>
    </w:p>
    <w:p w:rsidR="00EB345F" w:rsidRDefault="0002303A">
      <w:pPr>
        <w:pStyle w:val="Cuerpodeltexto90"/>
        <w:shd w:val="clear" w:color="auto" w:fill="auto"/>
        <w:spacing w:after="0" w:line="245" w:lineRule="exact"/>
        <w:ind w:left="40"/>
      </w:pPr>
      <w:r>
        <w:rPr>
          <w:rStyle w:val="Cuerpodeltexto910ptoNegrita0"/>
          <w:i/>
          <w:iCs/>
        </w:rPr>
        <w:t>El bachiller</w:t>
      </w:r>
    </w:p>
    <w:p w:rsidR="00EB345F" w:rsidRDefault="0002303A">
      <w:pPr>
        <w:pStyle w:val="Cuerpodeltexto0"/>
        <w:shd w:val="clear" w:color="auto" w:fill="auto"/>
        <w:spacing w:before="0" w:after="276"/>
        <w:ind w:left="40" w:right="20" w:firstLine="320"/>
      </w:pPr>
      <w:r>
        <w:rPr>
          <w:rStyle w:val="Cuerpodeltexto10pto1"/>
        </w:rPr>
        <w:t>La verdad es que yo tampoco; tengo que pensarlo. Lla-</w:t>
      </w:r>
      <w:r>
        <w:rPr>
          <w:rStyle w:val="Cuerpodeltexto10pto1"/>
        </w:rPr>
        <w:br/>
        <w:t>mamos salvaje a un hombre de mal humor que huye de la</w:t>
      </w:r>
      <w:r>
        <w:rPr>
          <w:rStyle w:val="Cuerpodeltexto10pto1"/>
        </w:rPr>
        <w:br/>
        <w:t>compañía de los demás.</w:t>
      </w:r>
    </w:p>
    <w:p w:rsidR="00EB345F" w:rsidRDefault="0002303A">
      <w:pPr>
        <w:pStyle w:val="Cuerpodeltexto90"/>
        <w:shd w:val="clear" w:color="auto" w:fill="auto"/>
        <w:spacing w:after="0" w:line="200" w:lineRule="exact"/>
        <w:ind w:left="40"/>
      </w:pPr>
      <w:r>
        <w:rPr>
          <w:rStyle w:val="Cuerpodeltexto910ptoNegrita0"/>
          <w:i/>
          <w:iCs/>
        </w:rPr>
        <w:t>El salvaje</w:t>
      </w:r>
    </w:p>
    <w:p w:rsidR="00EB345F" w:rsidRDefault="0002303A">
      <w:pPr>
        <w:pStyle w:val="Cuerpodeltexto0"/>
        <w:shd w:val="clear" w:color="auto" w:fill="auto"/>
        <w:spacing w:before="0" w:line="490" w:lineRule="exact"/>
        <w:ind w:left="40" w:right="20" w:firstLine="320"/>
      </w:pPr>
      <w:r>
        <w:rPr>
          <w:rStyle w:val="Cuerpodeltexto10pto1"/>
        </w:rPr>
        <w:t>Ya os he dicho que vivimos juntos en nuestras familias.</w:t>
      </w:r>
      <w:r>
        <w:rPr>
          <w:rStyle w:val="Cuerpodeltexto10pto1"/>
        </w:rPr>
        <w:br/>
      </w:r>
      <w:r>
        <w:rPr>
          <w:rStyle w:val="Cuerpodeltexto10ptoNegritaCursiva0"/>
        </w:rPr>
        <w:t>El bachiller</w:t>
      </w:r>
    </w:p>
    <w:p w:rsidR="00EB345F" w:rsidRDefault="0002303A">
      <w:pPr>
        <w:pStyle w:val="Cuerpodeltexto0"/>
        <w:shd w:val="clear" w:color="auto" w:fill="auto"/>
        <w:spacing w:before="0" w:after="276"/>
        <w:ind w:left="40" w:right="20" w:firstLine="320"/>
      </w:pPr>
      <w:r>
        <w:rPr>
          <w:rStyle w:val="Cuerpodeltexto10pto1"/>
        </w:rPr>
        <w:t>Llamamos también salvajes a los animales que no es-</w:t>
      </w:r>
      <w:r>
        <w:rPr>
          <w:rStyle w:val="Cuerpodeltexto10pto1"/>
        </w:rPr>
        <w:br/>
        <w:t>tán domesticados y que se esconden en los bosques; por</w:t>
      </w:r>
      <w:r>
        <w:rPr>
          <w:rStyle w:val="Cuerpodeltexto10pto1"/>
        </w:rPr>
        <w:br/>
        <w:t xml:space="preserve">eso hemos dado el nombre de </w:t>
      </w:r>
      <w:r>
        <w:rPr>
          <w:rStyle w:val="Cuerpodeltexto10ptoNegritaCursiva0"/>
        </w:rPr>
        <w:t>salvaje</w:t>
      </w:r>
      <w:r>
        <w:rPr>
          <w:rStyle w:val="Cuerpodeltexto10pto1"/>
        </w:rPr>
        <w:t xml:space="preserve"> al hombre que vive</w:t>
      </w:r>
      <w:r>
        <w:rPr>
          <w:rStyle w:val="Cuerpodeltexto10pto1"/>
        </w:rPr>
        <w:br/>
        <w:t>en los bosques.</w:t>
      </w:r>
    </w:p>
    <w:p w:rsidR="00EB345F" w:rsidRDefault="0002303A">
      <w:pPr>
        <w:pStyle w:val="Cuerpodeltexto90"/>
        <w:shd w:val="clear" w:color="auto" w:fill="auto"/>
        <w:spacing w:after="0" w:line="200" w:lineRule="exact"/>
        <w:ind w:left="40"/>
      </w:pPr>
      <w:r>
        <w:rPr>
          <w:rStyle w:val="Cuerpodeltexto910ptoNegrita0"/>
          <w:i/>
          <w:iCs/>
        </w:rPr>
        <w:t>El salvaje</w:t>
      </w:r>
    </w:p>
    <w:p w:rsidR="00EB345F" w:rsidRDefault="0002303A">
      <w:pPr>
        <w:pStyle w:val="Cuerpodeltexto0"/>
        <w:shd w:val="clear" w:color="auto" w:fill="auto"/>
        <w:spacing w:before="0" w:after="268" w:line="200" w:lineRule="exact"/>
        <w:ind w:left="40" w:firstLine="320"/>
      </w:pPr>
      <w:r>
        <w:rPr>
          <w:rStyle w:val="Cuerpodeltexto10pto1"/>
        </w:rPr>
        <w:t>Yo voy al bosque, como vosotros cuando vais a cazar.</w:t>
      </w:r>
    </w:p>
    <w:p w:rsidR="00EB345F" w:rsidRDefault="0002303A">
      <w:pPr>
        <w:pStyle w:val="Cuerpodeltexto90"/>
        <w:shd w:val="clear" w:color="auto" w:fill="auto"/>
        <w:spacing w:after="0" w:line="200" w:lineRule="exact"/>
        <w:ind w:left="40"/>
      </w:pPr>
      <w:r>
        <w:rPr>
          <w:rStyle w:val="Cuerpodeltexto910ptoNegrita0"/>
          <w:i/>
          <w:iCs/>
        </w:rPr>
        <w:t>El bachiller</w:t>
      </w:r>
    </w:p>
    <w:p w:rsidR="00EB345F" w:rsidRDefault="0002303A">
      <w:pPr>
        <w:pStyle w:val="Cuerpodeltexto0"/>
        <w:shd w:val="clear" w:color="auto" w:fill="auto"/>
        <w:spacing w:before="0" w:after="268" w:line="200" w:lineRule="exact"/>
        <w:ind w:left="40" w:firstLine="320"/>
      </w:pPr>
      <w:r>
        <w:rPr>
          <w:rStyle w:val="Cuerpodeltexto10pto1"/>
        </w:rPr>
        <w:t>¿Algunas veces pensáis?</w:t>
      </w:r>
    </w:p>
    <w:p w:rsidR="00EB345F" w:rsidRDefault="0002303A">
      <w:pPr>
        <w:pStyle w:val="Cuerpodeltexto90"/>
        <w:shd w:val="clear" w:color="auto" w:fill="auto"/>
        <w:spacing w:after="0" w:line="200" w:lineRule="exact"/>
        <w:ind w:left="40"/>
      </w:pPr>
      <w:r>
        <w:rPr>
          <w:rStyle w:val="Cuerpodeltexto910ptoNegrita0"/>
          <w:i/>
          <w:iCs/>
        </w:rPr>
        <w:t>El salvaje</w:t>
      </w:r>
    </w:p>
    <w:p w:rsidR="00EB345F" w:rsidRDefault="0002303A">
      <w:pPr>
        <w:pStyle w:val="Cuerpodeltexto0"/>
        <w:shd w:val="clear" w:color="auto" w:fill="auto"/>
        <w:spacing w:before="0" w:after="263" w:line="200" w:lineRule="exact"/>
        <w:ind w:left="40" w:firstLine="320"/>
      </w:pPr>
      <w:r>
        <w:rPr>
          <w:rStyle w:val="Cuerpodeltexto10pto1"/>
        </w:rPr>
        <w:t>No dejamos de tener algunas ideas.</w:t>
      </w:r>
    </w:p>
    <w:p w:rsidR="00EB345F" w:rsidRDefault="0002303A">
      <w:pPr>
        <w:pStyle w:val="Cuerpodeltexto90"/>
        <w:shd w:val="clear" w:color="auto" w:fill="auto"/>
        <w:spacing w:after="0" w:line="200" w:lineRule="exact"/>
        <w:ind w:left="40"/>
      </w:pPr>
      <w:r>
        <w:rPr>
          <w:rStyle w:val="Cuerpodeltexto910ptoNegrita0"/>
          <w:i/>
          <w:iCs/>
        </w:rPr>
        <w:t>El bachiller</w:t>
      </w:r>
    </w:p>
    <w:p w:rsidR="00EB345F" w:rsidRDefault="0002303A">
      <w:pPr>
        <w:pStyle w:val="Cuerpodeltexto0"/>
        <w:shd w:val="clear" w:color="auto" w:fill="auto"/>
        <w:spacing w:before="0" w:line="235" w:lineRule="exact"/>
        <w:ind w:left="40" w:right="20" w:firstLine="320"/>
      </w:pPr>
      <w:r>
        <w:rPr>
          <w:rStyle w:val="Cuerpodeltexto10pto1"/>
        </w:rPr>
        <w:t>Me gustaría saber cuáles son vuestras ideas; ¿qué pen-</w:t>
      </w:r>
      <w:r>
        <w:rPr>
          <w:rStyle w:val="Cuerpodeltexto10pto1"/>
        </w:rPr>
        <w:br/>
        <w:t>sáis del hombre?</w:t>
      </w:r>
      <w:r>
        <w:br w:type="page"/>
      </w:r>
    </w:p>
    <w:p w:rsidR="00EB345F" w:rsidRDefault="0002303A">
      <w:pPr>
        <w:pStyle w:val="Cuerpodeltexto90"/>
        <w:shd w:val="clear" w:color="auto" w:fill="auto"/>
        <w:spacing w:after="0" w:line="240" w:lineRule="exact"/>
        <w:ind w:left="20"/>
        <w:jc w:val="left"/>
      </w:pPr>
      <w:r>
        <w:rPr>
          <w:rStyle w:val="Cuerpodeltexto910ptoNegrita0"/>
          <w:i/>
          <w:iCs/>
        </w:rPr>
        <w:lastRenderedPageBreak/>
        <w:t>El salvaje</w:t>
      </w:r>
    </w:p>
    <w:p w:rsidR="00EB345F" w:rsidRDefault="0002303A">
      <w:pPr>
        <w:pStyle w:val="Cuerpodeltexto0"/>
        <w:shd w:val="clear" w:color="auto" w:fill="auto"/>
        <w:spacing w:before="0" w:after="180" w:line="240" w:lineRule="exact"/>
        <w:ind w:left="20" w:right="20" w:firstLine="320"/>
      </w:pPr>
      <w:r>
        <w:rPr>
          <w:rStyle w:val="Cuerpodeltexto10pto1"/>
        </w:rPr>
        <w:t>Pienso que es un animal con dos pies, que tiene la fa-</w:t>
      </w:r>
      <w:r>
        <w:rPr>
          <w:rStyle w:val="Cuerpodeltexto10pto1"/>
        </w:rPr>
        <w:br/>
        <w:t>cultad de razonar, de hablar y de reír, y que se sirve de sus</w:t>
      </w:r>
      <w:r>
        <w:rPr>
          <w:rStyle w:val="Cuerpodeltexto10pto1"/>
        </w:rPr>
        <w:br/>
        <w:t>manos mucho más hábilmente que el mono. He visto mu-</w:t>
      </w:r>
      <w:r>
        <w:rPr>
          <w:rStyle w:val="Cuerpodeltexto10pto1"/>
        </w:rPr>
        <w:br/>
        <w:t>chas otras especies, blancos como vos, rojos como yo, ne-</w:t>
      </w:r>
      <w:r>
        <w:rPr>
          <w:rStyle w:val="Cuerpodeltexto10pto1"/>
        </w:rPr>
        <w:br/>
        <w:t>gros como los que están en casa del gobernador de la Ca-</w:t>
      </w:r>
      <w:r>
        <w:rPr>
          <w:rStyle w:val="Cuerpodeltexto10pto1"/>
        </w:rPr>
        <w:br/>
        <w:t>yena. Vos tenéis barba, nosotros no tenemos: los negros</w:t>
      </w:r>
      <w:r>
        <w:rPr>
          <w:rStyle w:val="Cuerpodeltexto10pto1"/>
        </w:rPr>
        <w:br/>
        <w:t>tienen lana y nosotros llevamos cabello. Dicen que en</w:t>
      </w:r>
      <w:r>
        <w:rPr>
          <w:rStyle w:val="Cuerpodeltexto10pto1"/>
        </w:rPr>
        <w:br/>
        <w:t>vuestro Norte todos los cabellos son rubios; en nuestra</w:t>
      </w:r>
      <w:r>
        <w:rPr>
          <w:rStyle w:val="Cuerpodeltexto10pto1"/>
        </w:rPr>
        <w:br/>
        <w:t>América son todos negros; no sé nada más.</w:t>
      </w:r>
    </w:p>
    <w:p w:rsidR="00EB345F" w:rsidRDefault="0002303A">
      <w:pPr>
        <w:pStyle w:val="Cuerpodeltexto90"/>
        <w:shd w:val="clear" w:color="auto" w:fill="auto"/>
        <w:spacing w:after="0" w:line="240" w:lineRule="exact"/>
        <w:ind w:left="20"/>
        <w:jc w:val="left"/>
      </w:pPr>
      <w:r>
        <w:rPr>
          <w:rStyle w:val="Cuerpodeltexto910ptoNegrita0"/>
          <w:i/>
          <w:iCs/>
        </w:rPr>
        <w:t>El bachiller</w:t>
      </w:r>
    </w:p>
    <w:p w:rsidR="00EB345F" w:rsidRDefault="0002303A">
      <w:pPr>
        <w:pStyle w:val="Cuerpodeltexto0"/>
        <w:shd w:val="clear" w:color="auto" w:fill="auto"/>
        <w:spacing w:before="0" w:after="212" w:line="240" w:lineRule="exact"/>
        <w:ind w:left="20" w:right="20" w:firstLine="320"/>
      </w:pPr>
      <w:r>
        <w:rPr>
          <w:rStyle w:val="Cuerpodeltexto10pto1"/>
        </w:rPr>
        <w:t>Pero ¿vuestra alma, señor, vuestra alma? ¿Qué noción</w:t>
      </w:r>
      <w:r>
        <w:rPr>
          <w:rStyle w:val="Cuerpodeltexto10pto1"/>
        </w:rPr>
        <w:br/>
        <w:t>tenéis de ella? ¿De dónde viene? ¿Qué es? ¿Qué hace?</w:t>
      </w:r>
      <w:r>
        <w:rPr>
          <w:rStyle w:val="Cuerpodeltexto10pto1"/>
        </w:rPr>
        <w:br/>
        <w:t>¿Cómo actúa? ¿Dónde va?</w:t>
      </w:r>
    </w:p>
    <w:p w:rsidR="00EB345F" w:rsidRDefault="0002303A">
      <w:pPr>
        <w:pStyle w:val="Cuerpodeltexto90"/>
        <w:shd w:val="clear" w:color="auto" w:fill="auto"/>
        <w:spacing w:after="0" w:line="200" w:lineRule="exact"/>
        <w:ind w:left="20"/>
        <w:jc w:val="left"/>
      </w:pPr>
      <w:r>
        <w:rPr>
          <w:rStyle w:val="Cuerpodeltexto910ptoNegrita0"/>
          <w:i/>
          <w:iCs/>
        </w:rPr>
        <w:t>El salvaje</w:t>
      </w:r>
    </w:p>
    <w:p w:rsidR="00EB345F" w:rsidRDefault="0002303A">
      <w:pPr>
        <w:pStyle w:val="Cuerpodeltexto0"/>
        <w:shd w:val="clear" w:color="auto" w:fill="auto"/>
        <w:spacing w:before="0" w:after="138" w:line="200" w:lineRule="exact"/>
        <w:ind w:left="20" w:firstLine="320"/>
      </w:pPr>
      <w:r>
        <w:rPr>
          <w:rStyle w:val="Cuerpodeltexto10pto1"/>
        </w:rPr>
        <w:t>No tengo ni idea; nunca la he visto.</w:t>
      </w:r>
    </w:p>
    <w:p w:rsidR="00EB345F" w:rsidRDefault="0002303A">
      <w:pPr>
        <w:pStyle w:val="Cuerpodeltexto90"/>
        <w:shd w:val="clear" w:color="auto" w:fill="auto"/>
        <w:spacing w:after="0" w:line="200" w:lineRule="exact"/>
        <w:ind w:left="20"/>
        <w:jc w:val="left"/>
      </w:pPr>
      <w:r>
        <w:rPr>
          <w:rStyle w:val="Cuerpodeltexto910ptoNegrita0"/>
          <w:i/>
          <w:iCs/>
        </w:rPr>
        <w:t>El bachiller</w:t>
      </w:r>
    </w:p>
    <w:p w:rsidR="00EB345F" w:rsidRDefault="0002303A">
      <w:pPr>
        <w:pStyle w:val="Cuerpodeltexto0"/>
        <w:shd w:val="clear" w:color="auto" w:fill="auto"/>
        <w:spacing w:before="0" w:after="115" w:line="200" w:lineRule="exact"/>
        <w:ind w:left="20" w:firstLine="320"/>
      </w:pPr>
      <w:r>
        <w:rPr>
          <w:rStyle w:val="Cuerpodeltexto10pto1"/>
        </w:rPr>
        <w:t>A propósito, ¿creéis que los animales son máquinas?</w:t>
      </w:r>
    </w:p>
    <w:p w:rsidR="00EB345F" w:rsidRDefault="0002303A">
      <w:pPr>
        <w:pStyle w:val="Cuerpodeltexto90"/>
        <w:shd w:val="clear" w:color="auto" w:fill="auto"/>
        <w:spacing w:after="0" w:line="235" w:lineRule="exact"/>
        <w:ind w:left="20"/>
        <w:jc w:val="left"/>
      </w:pPr>
      <w:r>
        <w:rPr>
          <w:rStyle w:val="Cuerpodeltexto910ptoNegrita0"/>
          <w:i/>
          <w:iCs/>
        </w:rPr>
        <w:t>El salvaje</w:t>
      </w:r>
    </w:p>
    <w:p w:rsidR="00EB345F" w:rsidRDefault="0002303A">
      <w:pPr>
        <w:pStyle w:val="Cuerpodeltexto0"/>
        <w:shd w:val="clear" w:color="auto" w:fill="auto"/>
        <w:spacing w:before="0" w:after="180" w:line="235" w:lineRule="exact"/>
        <w:ind w:left="20" w:right="20" w:firstLine="320"/>
      </w:pPr>
      <w:r>
        <w:rPr>
          <w:rStyle w:val="Cuerpodeltexto10pto1"/>
        </w:rPr>
        <w:t>Me parecen máquinas organizadas que tienen memo-</w:t>
      </w:r>
      <w:r>
        <w:rPr>
          <w:rStyle w:val="Cuerpodeltexto10pto1"/>
        </w:rPr>
        <w:br/>
        <w:t>ria y capacidad de sentir.</w:t>
      </w:r>
    </w:p>
    <w:p w:rsidR="00EB345F" w:rsidRDefault="0002303A">
      <w:pPr>
        <w:pStyle w:val="Cuerpodeltexto90"/>
        <w:shd w:val="clear" w:color="auto" w:fill="auto"/>
        <w:spacing w:after="0" w:line="235" w:lineRule="exact"/>
        <w:ind w:left="20"/>
        <w:jc w:val="left"/>
      </w:pPr>
      <w:r>
        <w:rPr>
          <w:rStyle w:val="Cuerpodeltexto910ptoNegrita0"/>
          <w:i/>
          <w:iCs/>
        </w:rPr>
        <w:t>El bachiller</w:t>
      </w:r>
    </w:p>
    <w:p w:rsidR="00EB345F" w:rsidRDefault="0002303A">
      <w:pPr>
        <w:pStyle w:val="Cuerpodeltexto0"/>
        <w:numPr>
          <w:ilvl w:val="0"/>
          <w:numId w:val="12"/>
        </w:numPr>
        <w:shd w:val="clear" w:color="auto" w:fill="auto"/>
        <w:tabs>
          <w:tab w:val="left" w:pos="553"/>
        </w:tabs>
        <w:spacing w:before="0" w:after="180" w:line="235" w:lineRule="exact"/>
        <w:ind w:left="20" w:right="20" w:firstLine="320"/>
      </w:pPr>
      <w:r>
        <w:rPr>
          <w:rStyle w:val="Cuerpodeltexto10pto1"/>
        </w:rPr>
        <w:t>vos, y vos, señor salvaje, ¿qué imagináis tener más</w:t>
      </w:r>
      <w:r>
        <w:rPr>
          <w:rStyle w:val="Cuerpodeltexto10pto1"/>
        </w:rPr>
        <w:br/>
        <w:t>que los animales?</w:t>
      </w:r>
    </w:p>
    <w:p w:rsidR="00EB345F" w:rsidRDefault="0002303A">
      <w:pPr>
        <w:pStyle w:val="Cuerpodeltexto90"/>
        <w:shd w:val="clear" w:color="auto" w:fill="auto"/>
        <w:spacing w:after="0" w:line="235" w:lineRule="exact"/>
        <w:ind w:left="20"/>
        <w:jc w:val="left"/>
      </w:pPr>
      <w:r>
        <w:rPr>
          <w:rStyle w:val="Cuerpodeltexto910ptoNegrita0"/>
          <w:i/>
          <w:iCs/>
        </w:rPr>
        <w:t>El salvaje</w:t>
      </w:r>
    </w:p>
    <w:p w:rsidR="00EB345F" w:rsidRDefault="0002303A">
      <w:pPr>
        <w:pStyle w:val="Cuerpodeltexto0"/>
        <w:shd w:val="clear" w:color="auto" w:fill="auto"/>
        <w:spacing w:before="0" w:after="208" w:line="235" w:lineRule="exact"/>
        <w:ind w:left="20" w:right="20" w:firstLine="320"/>
      </w:pPr>
      <w:r>
        <w:rPr>
          <w:rStyle w:val="Cuerpodeltexto10pto1"/>
        </w:rPr>
        <w:t>Una memoria infinitamente superior, muchas ideas y,</w:t>
      </w:r>
      <w:r>
        <w:rPr>
          <w:rStyle w:val="Cuerpodeltexto10pto1"/>
        </w:rPr>
        <w:br/>
        <w:t>como ya os lo he dicho, una lengua que forma incompara-</w:t>
      </w:r>
      <w:r>
        <w:rPr>
          <w:rStyle w:val="Cuerpodeltexto10pto1"/>
        </w:rPr>
        <w:br/>
        <w:t>blemente muchos más sonidos que la lengua de los anima-</w:t>
      </w:r>
      <w:r>
        <w:rPr>
          <w:rStyle w:val="Cuerpodeltexto10pto1"/>
        </w:rPr>
        <w:br/>
        <w:t>les, y manos muy hábiles, con la facultad de reír que el</w:t>
      </w:r>
      <w:r>
        <w:rPr>
          <w:rStyle w:val="Cuerpodeltexto10pto1"/>
        </w:rPr>
        <w:br/>
        <w:t>que discursea me permite ejercer.</w:t>
      </w:r>
    </w:p>
    <w:p w:rsidR="00EB345F" w:rsidRDefault="0002303A">
      <w:pPr>
        <w:pStyle w:val="Cuerpodeltexto90"/>
        <w:shd w:val="clear" w:color="auto" w:fill="auto"/>
        <w:spacing w:after="0" w:line="200" w:lineRule="exact"/>
        <w:ind w:left="20"/>
        <w:jc w:val="left"/>
      </w:pPr>
      <w:r>
        <w:rPr>
          <w:rStyle w:val="Cuerpodeltexto910ptoNegrita0"/>
          <w:i/>
          <w:iCs/>
        </w:rPr>
        <w:t>El bachiller</w:t>
      </w:r>
    </w:p>
    <w:p w:rsidR="00EB345F" w:rsidRDefault="0002303A">
      <w:pPr>
        <w:pStyle w:val="Cuerpodeltexto0"/>
        <w:shd w:val="clear" w:color="auto" w:fill="auto"/>
        <w:spacing w:before="0" w:after="113" w:line="200" w:lineRule="exact"/>
        <w:ind w:left="20" w:firstLine="320"/>
      </w:pPr>
      <w:r>
        <w:rPr>
          <w:rStyle w:val="Cuerpodeltexto10pto1"/>
        </w:rPr>
        <w:t>Y, por favor, ¿cómo tenéis todo eso? ¿De qué naturale-</w:t>
      </w:r>
      <w:r>
        <w:rPr>
          <w:rStyle w:val="Cuerpodeltexto10pto1"/>
        </w:rPr>
        <w:br w:type="page"/>
      </w:r>
      <w:r>
        <w:rPr>
          <w:rStyle w:val="Cuerpodeltexto10pto1"/>
        </w:rPr>
        <w:lastRenderedPageBreak/>
        <w:t>za es vuestro espíritu? ¿Cómo vuestra alma anima vuestro</w:t>
      </w:r>
      <w:r>
        <w:rPr>
          <w:rStyle w:val="Cuerpodeltexto10pto1"/>
        </w:rPr>
        <w:br/>
        <w:t>cuerpo? ¿Pensáis siempre? ¿Vuestra voluntad es libre?</w:t>
      </w:r>
    </w:p>
    <w:p w:rsidR="00EB345F" w:rsidRDefault="0002303A">
      <w:pPr>
        <w:pStyle w:val="Cuerpodeltexto90"/>
        <w:shd w:val="clear" w:color="auto" w:fill="auto"/>
        <w:spacing w:after="0"/>
        <w:ind w:left="20"/>
      </w:pPr>
      <w:r>
        <w:rPr>
          <w:rStyle w:val="Cuerpodeltexto910ptoNegrita0"/>
          <w:i/>
          <w:iCs/>
        </w:rPr>
        <w:t>El salvaje</w:t>
      </w:r>
    </w:p>
    <w:p w:rsidR="00EB345F" w:rsidRDefault="0002303A">
      <w:pPr>
        <w:pStyle w:val="Cuerpodeltexto0"/>
        <w:shd w:val="clear" w:color="auto" w:fill="auto"/>
        <w:spacing w:before="0" w:after="184" w:line="250" w:lineRule="exact"/>
        <w:ind w:left="20" w:right="20" w:firstLine="320"/>
      </w:pPr>
      <w:r>
        <w:rPr>
          <w:rStyle w:val="Cuerpodeltexto10pto1"/>
        </w:rPr>
        <w:t>Esas son muchas preguntas. Me preguntáis cómo po-</w:t>
      </w:r>
      <w:r>
        <w:rPr>
          <w:rStyle w:val="Cuerpodeltexto10pto1"/>
        </w:rPr>
        <w:br/>
        <w:t>seo lo que Dios se ha dignado dar al hombre: es como si</w:t>
      </w:r>
      <w:r>
        <w:rPr>
          <w:rStyle w:val="Cuerpodeltexto10pto1"/>
        </w:rPr>
        <w:br/>
        <w:t>me preguntarais cómo nací. Es necesario, puesto que soy</w:t>
      </w:r>
      <w:r>
        <w:rPr>
          <w:rStyle w:val="Cuerpodeltexto10pto1"/>
        </w:rPr>
        <w:br/>
        <w:t>hombre, que tenga las cosas que constituyen al hombre,</w:t>
      </w:r>
      <w:r>
        <w:rPr>
          <w:rStyle w:val="Cuerpodeltexto10pto1"/>
        </w:rPr>
        <w:br/>
        <w:t>como un árbol tiene corteza, raíces y hojas. Queréis que</w:t>
      </w:r>
      <w:r>
        <w:rPr>
          <w:rStyle w:val="Cuerpodeltexto10pto1"/>
        </w:rPr>
        <w:br/>
        <w:t>sepa de qué naturaleza es mi espíritu: yo no me lo he</w:t>
      </w:r>
      <w:r>
        <w:rPr>
          <w:rStyle w:val="Cuerpodeltexto10pto1"/>
        </w:rPr>
        <w:br/>
        <w:t>dado, no puedo saberlo; cómo anima mi alma a mi cuer-</w:t>
      </w:r>
      <w:r>
        <w:rPr>
          <w:rStyle w:val="Cuerpodeltexto10pto1"/>
        </w:rPr>
        <w:br/>
        <w:t>po: tampoco estoy mejor informado sobre ello. Me parece</w:t>
      </w:r>
      <w:r>
        <w:rPr>
          <w:rStyle w:val="Cuerpodeltexto10pto1"/>
        </w:rPr>
        <w:br/>
        <w:t>que es necesario haber visto el primer resorte de vuestro</w:t>
      </w:r>
      <w:r>
        <w:rPr>
          <w:rStyle w:val="Cuerpodeltexto10pto1"/>
        </w:rPr>
        <w:br/>
        <w:t>reloj para juzgar cómo da la hora. Me preguntáis si pienso</w:t>
      </w:r>
      <w:r>
        <w:rPr>
          <w:rStyle w:val="Cuerpodeltexto10pto1"/>
        </w:rPr>
        <w:br/>
        <w:t>siempre: no; a veces tengo semi-ideas, como cuando veo</w:t>
      </w:r>
      <w:r>
        <w:rPr>
          <w:rStyle w:val="Cuerpodeltexto10pto1"/>
        </w:rPr>
        <w:br/>
        <w:t>objetos de lejos, confusamente; a veces tengo ideas más</w:t>
      </w:r>
      <w:r>
        <w:rPr>
          <w:rStyle w:val="Cuerpodeltexto10pto1"/>
        </w:rPr>
        <w:br/>
        <w:t>nítidas, como distingo mejor cuando veo un objeto de más</w:t>
      </w:r>
      <w:r>
        <w:rPr>
          <w:rStyle w:val="Cuerpodeltexto10pto1"/>
        </w:rPr>
        <w:br/>
        <w:t>cerca; en ocasiones no tengo ninguna idea, como cuando</w:t>
      </w:r>
      <w:r>
        <w:rPr>
          <w:rStyle w:val="Cuerpodeltexto10pto1"/>
        </w:rPr>
        <w:br/>
        <w:t>cierro los ojos y no veo nada. Después de eso me pregun-</w:t>
      </w:r>
      <w:r>
        <w:rPr>
          <w:rStyle w:val="Cuerpodeltexto10pto1"/>
        </w:rPr>
        <w:br/>
        <w:t>táis si mi voluntad es libre. No os comprendo: son cosas</w:t>
      </w:r>
      <w:r>
        <w:rPr>
          <w:rStyle w:val="Cuerpodeltexto10pto1"/>
        </w:rPr>
        <w:br/>
        <w:t>que seguramente vos sabéis, sin duda; me haréis el placer</w:t>
      </w:r>
      <w:r>
        <w:rPr>
          <w:rStyle w:val="Cuerpodeltexto10pto1"/>
        </w:rPr>
        <w:br/>
        <w:t>de explicármelas.</w:t>
      </w:r>
    </w:p>
    <w:p w:rsidR="00EB345F" w:rsidRDefault="0002303A">
      <w:pPr>
        <w:pStyle w:val="Cuerpodeltexto90"/>
        <w:shd w:val="clear" w:color="auto" w:fill="auto"/>
        <w:spacing w:after="0" w:line="245" w:lineRule="exact"/>
        <w:ind w:left="20"/>
      </w:pPr>
      <w:r>
        <w:rPr>
          <w:rStyle w:val="Cuerpodeltexto910ptoNegrita0"/>
          <w:i/>
          <w:iCs/>
        </w:rPr>
        <w:t>El bachiller</w:t>
      </w:r>
    </w:p>
    <w:p w:rsidR="00EB345F" w:rsidRDefault="0002303A">
      <w:pPr>
        <w:pStyle w:val="Cuerpodeltexto0"/>
        <w:shd w:val="clear" w:color="auto" w:fill="auto"/>
        <w:spacing w:before="0" w:after="184"/>
        <w:ind w:left="20" w:right="20" w:firstLine="320"/>
      </w:pPr>
      <w:r>
        <w:rPr>
          <w:rStyle w:val="Cuerpodeltexto10pto1"/>
        </w:rPr>
        <w:t>¡Oh!, en realidad sí, estudié todos esos temas; podría</w:t>
      </w:r>
      <w:r>
        <w:rPr>
          <w:rStyle w:val="Cuerpodeltexto10pto1"/>
        </w:rPr>
        <w:br/>
        <w:t>hablaros de ello un mes seguido sin detenerme y vos no</w:t>
      </w:r>
      <w:r>
        <w:rPr>
          <w:rStyle w:val="Cuerpodeltexto10pto1"/>
        </w:rPr>
        <w:br/>
        <w:t>entenderíais nada. Decidme, ¿conocéis lo bueno y lo malo,</w:t>
      </w:r>
      <w:r>
        <w:rPr>
          <w:rStyle w:val="Cuerpodeltexto10pto1"/>
        </w:rPr>
        <w:br/>
        <w:t>lo justo y lo injusto? ¿Sabéis cuál es el mejor de los gobier-</w:t>
      </w:r>
      <w:r>
        <w:rPr>
          <w:rStyle w:val="Cuerpodeltexto10pto1"/>
        </w:rPr>
        <w:br/>
        <w:t>nos, el mejor culto, el derecho de gentes, el derecho públi-</w:t>
      </w:r>
      <w:r>
        <w:rPr>
          <w:rStyle w:val="Cuerpodeltexto10pto1"/>
        </w:rPr>
        <w:br/>
        <w:t>co, el derecho civil, el derecho canónico? ¿Cómo se llama-</w:t>
      </w:r>
      <w:r>
        <w:rPr>
          <w:rStyle w:val="Cuerpodeltexto10pto1"/>
        </w:rPr>
        <w:br/>
        <w:t>ban el primer hombre y la primera mujer que poblaron</w:t>
      </w:r>
      <w:r>
        <w:rPr>
          <w:rStyle w:val="Cuerpodeltexto10pto1"/>
        </w:rPr>
        <w:br/>
        <w:t>América? ¿Sabéis por qué designio llueve en el mar y por</w:t>
      </w:r>
      <w:r>
        <w:rPr>
          <w:rStyle w:val="Cuerpodeltexto10pto1"/>
        </w:rPr>
        <w:br/>
        <w:t>qué no tenéis barba?</w:t>
      </w:r>
    </w:p>
    <w:p w:rsidR="00EB345F" w:rsidRDefault="0002303A">
      <w:pPr>
        <w:pStyle w:val="Cuerpodeltexto90"/>
        <w:shd w:val="clear" w:color="auto" w:fill="auto"/>
        <w:spacing w:after="0" w:line="240" w:lineRule="exact"/>
        <w:ind w:left="20"/>
      </w:pPr>
      <w:r>
        <w:rPr>
          <w:rStyle w:val="Cuerpodeltexto910ptoNegrita0"/>
          <w:i/>
          <w:iCs/>
        </w:rPr>
        <w:t>El salvaje</w:t>
      </w:r>
    </w:p>
    <w:p w:rsidR="00EB345F" w:rsidRDefault="0002303A">
      <w:pPr>
        <w:pStyle w:val="Cuerpodeltexto0"/>
        <w:shd w:val="clear" w:color="auto" w:fill="auto"/>
        <w:spacing w:before="0" w:after="272" w:line="240" w:lineRule="exact"/>
        <w:ind w:left="20" w:right="20" w:firstLine="320"/>
      </w:pPr>
      <w:r>
        <w:rPr>
          <w:rStyle w:val="Cuerpodeltexto10pto1"/>
        </w:rPr>
        <w:t>En realidad, señor, abusáis un poco de la confesión que</w:t>
      </w:r>
      <w:r>
        <w:rPr>
          <w:rStyle w:val="Cuerpodeltexto10pto1"/>
        </w:rPr>
        <w:br/>
        <w:t>os he hecho de que tenía más memoria que los animales:</w:t>
      </w:r>
      <w:r>
        <w:rPr>
          <w:rStyle w:val="Cuerpodeltexto10pto1"/>
        </w:rPr>
        <w:br/>
        <w:t>me cuesta retener las preguntas que me hacéis. Habláis de</w:t>
      </w:r>
      <w:r>
        <w:rPr>
          <w:rStyle w:val="Cuerpodeltexto10pto1"/>
        </w:rPr>
        <w:br w:type="page"/>
      </w:r>
      <w:r>
        <w:rPr>
          <w:rStyle w:val="Cuerpodeltexto10pto1"/>
        </w:rPr>
        <w:lastRenderedPageBreak/>
        <w:t>lo bueno y de lo malo, de lo justo y de lo injusto: me pare-</w:t>
      </w:r>
      <w:r>
        <w:rPr>
          <w:rStyle w:val="Cuerpodeltexto10pto1"/>
        </w:rPr>
        <w:br/>
        <w:t>ce que todo lo que nos causa placer sin hacer daño a nadie</w:t>
      </w:r>
      <w:r>
        <w:rPr>
          <w:rStyle w:val="Cuerpodeltexto10pto1"/>
        </w:rPr>
        <w:br/>
        <w:t>es muy bueno y muy justo; que lo que hace daño a los</w:t>
      </w:r>
      <w:r>
        <w:rPr>
          <w:rStyle w:val="Cuerpodeltexto10pto1"/>
        </w:rPr>
        <w:br/>
        <w:t>hombres sin darnos placer es abominable; y que lo que</w:t>
      </w:r>
      <w:r>
        <w:rPr>
          <w:rStyle w:val="Cuerpodeltexto10pto1"/>
        </w:rPr>
        <w:br/>
        <w:t>nos da placer causando daño a los demás es bueno para</w:t>
      </w:r>
      <w:r>
        <w:rPr>
          <w:rStyle w:val="Cuerpodeltexto10pto1"/>
        </w:rPr>
        <w:br/>
        <w:t>nosotros en el momento, muy peligroso para nosotros</w:t>
      </w:r>
      <w:r>
        <w:rPr>
          <w:rStyle w:val="Cuerpodeltexto10pto1"/>
        </w:rPr>
        <w:br/>
        <w:t>mismos y muy malo para los otros.</w:t>
      </w:r>
    </w:p>
    <w:p w:rsidR="00EB345F" w:rsidRDefault="0002303A">
      <w:pPr>
        <w:pStyle w:val="Cuerpodeltexto90"/>
        <w:shd w:val="clear" w:color="auto" w:fill="auto"/>
        <w:spacing w:after="0" w:line="200" w:lineRule="exact"/>
        <w:ind w:left="20"/>
      </w:pPr>
      <w:r>
        <w:rPr>
          <w:rStyle w:val="Cuerpodeltexto910ptoNegrita0"/>
          <w:i/>
          <w:iCs/>
        </w:rPr>
        <w:t>El bachiller</w:t>
      </w:r>
    </w:p>
    <w:p w:rsidR="00EB345F" w:rsidRDefault="0002303A">
      <w:pPr>
        <w:pStyle w:val="Cuerpodeltexto0"/>
        <w:shd w:val="clear" w:color="auto" w:fill="auto"/>
        <w:spacing w:before="0" w:after="223" w:line="200" w:lineRule="exact"/>
        <w:ind w:left="20" w:firstLine="320"/>
      </w:pPr>
      <w:r>
        <w:rPr>
          <w:rStyle w:val="Cuerpodeltexto10pto1"/>
        </w:rPr>
        <w:t>¿Y con esas máximas vivís en sociedad?</w:t>
      </w:r>
    </w:p>
    <w:p w:rsidR="00EB345F" w:rsidRDefault="0002303A">
      <w:pPr>
        <w:pStyle w:val="Cuerpodeltexto90"/>
        <w:shd w:val="clear" w:color="auto" w:fill="auto"/>
        <w:spacing w:after="0"/>
        <w:ind w:left="20"/>
      </w:pPr>
      <w:r>
        <w:rPr>
          <w:rStyle w:val="Cuerpodeltexto910ptoNegrita0"/>
          <w:i/>
          <w:iCs/>
        </w:rPr>
        <w:t>El salvaje</w:t>
      </w:r>
    </w:p>
    <w:p w:rsidR="00EB345F" w:rsidRDefault="0002303A">
      <w:pPr>
        <w:pStyle w:val="Cuerpodeltexto0"/>
        <w:shd w:val="clear" w:color="auto" w:fill="auto"/>
        <w:spacing w:before="0" w:after="248" w:line="250" w:lineRule="exact"/>
        <w:ind w:left="20" w:right="20" w:firstLine="320"/>
      </w:pPr>
      <w:r>
        <w:rPr>
          <w:rStyle w:val="Cuerpodeltexto10pto1"/>
        </w:rPr>
        <w:t>Sí, con nuestros parientes y vecinos. Sin demasiadas</w:t>
      </w:r>
      <w:r>
        <w:rPr>
          <w:rStyle w:val="Cuerpodeltexto10pto1"/>
        </w:rPr>
        <w:br/>
        <w:t>penas ni tristeza, llegamos tranquilamente a un centenar</w:t>
      </w:r>
      <w:r>
        <w:rPr>
          <w:rStyle w:val="Cuerpodeltexto10pto1"/>
        </w:rPr>
        <w:br/>
        <w:t>de años; muchos incluso viven hasta ciento veinte: des-</w:t>
      </w:r>
      <w:r>
        <w:rPr>
          <w:rStyle w:val="Cuerpodeltexto10pto1"/>
        </w:rPr>
        <w:br/>
        <w:t>pués de lo cual nuestro cuerpo fertiliza la tierra de la que</w:t>
      </w:r>
      <w:r>
        <w:rPr>
          <w:rStyle w:val="Cuerpodeltexto10pto1"/>
        </w:rPr>
        <w:br/>
        <w:t>ha sido alimentado.</w:t>
      </w:r>
    </w:p>
    <w:p w:rsidR="00EB345F" w:rsidRDefault="0002303A">
      <w:pPr>
        <w:pStyle w:val="Cuerpodeltexto90"/>
        <w:shd w:val="clear" w:color="auto" w:fill="auto"/>
        <w:spacing w:after="0" w:line="240" w:lineRule="exact"/>
        <w:ind w:left="20"/>
      </w:pPr>
      <w:r>
        <w:rPr>
          <w:rStyle w:val="Cuerpodeltexto910ptoNegrita0"/>
          <w:i/>
          <w:iCs/>
        </w:rPr>
        <w:t>El bachiller</w:t>
      </w:r>
    </w:p>
    <w:p w:rsidR="00EB345F" w:rsidRDefault="0002303A">
      <w:pPr>
        <w:pStyle w:val="Cuerpodeltexto0"/>
        <w:shd w:val="clear" w:color="auto" w:fill="auto"/>
        <w:spacing w:before="0" w:after="932" w:line="240" w:lineRule="exact"/>
        <w:ind w:left="20" w:right="20" w:firstLine="320"/>
      </w:pPr>
      <w:r>
        <w:rPr>
          <w:rStyle w:val="Cuerpodeltexto10pto1"/>
        </w:rPr>
        <w:t>Me parece que tenéis una cabeza muy bien puesta;</w:t>
      </w:r>
      <w:r>
        <w:rPr>
          <w:rStyle w:val="Cuerpodeltexto10pto1"/>
        </w:rPr>
        <w:br/>
        <w:t>quiero dárosla vuelta. Cenemos juntos: después de lo cual</w:t>
      </w:r>
      <w:r>
        <w:rPr>
          <w:rStyle w:val="Cuerpodeltexto10pto1"/>
        </w:rPr>
        <w:br/>
        <w:t>continuaremos filosofando con método.</w:t>
      </w:r>
    </w:p>
    <w:p w:rsidR="00EB345F" w:rsidRDefault="0002303A">
      <w:pPr>
        <w:pStyle w:val="Ttulo520"/>
        <w:keepNext/>
        <w:keepLines/>
        <w:shd w:val="clear" w:color="auto" w:fill="auto"/>
        <w:spacing w:before="0" w:after="231" w:line="200" w:lineRule="exact"/>
        <w:ind w:left="20"/>
        <w:jc w:val="both"/>
      </w:pPr>
      <w:bookmarkStart w:id="33" w:name="bookmark33"/>
      <w:r>
        <w:t>Segundo diálogo</w:t>
      </w:r>
      <w:bookmarkEnd w:id="33"/>
    </w:p>
    <w:p w:rsidR="00EB345F" w:rsidRDefault="0002303A">
      <w:pPr>
        <w:pStyle w:val="Cuerpodeltexto90"/>
        <w:shd w:val="clear" w:color="auto" w:fill="auto"/>
        <w:spacing w:after="0" w:line="240" w:lineRule="exact"/>
        <w:ind w:left="20"/>
      </w:pPr>
      <w:r>
        <w:rPr>
          <w:rStyle w:val="Cuerpodeltexto910ptoNegrita0"/>
          <w:i/>
          <w:iCs/>
        </w:rPr>
        <w:t>El salvaje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left="20" w:right="20" w:firstLine="320"/>
      </w:pPr>
      <w:r>
        <w:rPr>
          <w:rStyle w:val="Cuerpodeltexto10pto1"/>
        </w:rPr>
        <w:t>He ingerido alimentos que no me parecen hechos para</w:t>
      </w:r>
      <w:r>
        <w:rPr>
          <w:rStyle w:val="Cuerpodeltexto10pto1"/>
        </w:rPr>
        <w:br/>
        <w:t>mí, aunque tengo muy buen estómago; me habéis hecho</w:t>
      </w:r>
      <w:r>
        <w:rPr>
          <w:rStyle w:val="Cuerpodeltexto10pto1"/>
        </w:rPr>
        <w:br/>
        <w:t>comer cuando no tenía hambre y beber cuando ya no te-</w:t>
      </w:r>
      <w:r>
        <w:rPr>
          <w:rStyle w:val="Cuerpodeltexto10pto1"/>
        </w:rPr>
        <w:br/>
        <w:t>nía sed; mis piernas ya no son tan firmes como antes de</w:t>
      </w:r>
      <w:r>
        <w:rPr>
          <w:rStyle w:val="Cuerpodeltexto10pto1"/>
        </w:rPr>
        <w:br/>
        <w:t>cenar, mi cabeza está más pesada, mis ideas ya no son tan</w:t>
      </w:r>
      <w:r>
        <w:rPr>
          <w:rStyle w:val="Cuerpodeltexto10pto1"/>
        </w:rPr>
        <w:br/>
        <w:t>claras. Nunca experimenté esta disminución de mí mismo</w:t>
      </w:r>
      <w:r>
        <w:rPr>
          <w:rStyle w:val="Cuerpodeltexto10pto1"/>
        </w:rPr>
        <w:br/>
        <w:t>en mi país. Aquí, cuanto más se mete en el cuerpo, más se</w:t>
      </w:r>
      <w:r>
        <w:rPr>
          <w:rStyle w:val="Cuerpodeltexto10pto1"/>
        </w:rPr>
        <w:br/>
        <w:t>pierde la cabeza. Decidme, os lo ruego, ¿cuál es la causa</w:t>
      </w:r>
      <w:r>
        <w:rPr>
          <w:rStyle w:val="Cuerpodeltexto10pto1"/>
        </w:rPr>
        <w:br/>
        <w:t>de este deterioro?</w:t>
      </w:r>
      <w:r>
        <w:br w:type="page"/>
      </w:r>
    </w:p>
    <w:p w:rsidR="00EB345F" w:rsidRDefault="0002303A">
      <w:pPr>
        <w:pStyle w:val="Cuerpodeltexto90"/>
        <w:shd w:val="clear" w:color="auto" w:fill="auto"/>
        <w:spacing w:after="0"/>
        <w:ind w:left="20"/>
        <w:jc w:val="left"/>
      </w:pPr>
      <w:r>
        <w:rPr>
          <w:rStyle w:val="Cuerpodeltexto910ptoNegrita0"/>
          <w:i/>
          <w:iCs/>
        </w:rPr>
        <w:lastRenderedPageBreak/>
        <w:t>El bachiller</w:t>
      </w:r>
    </w:p>
    <w:p w:rsidR="00EB345F" w:rsidRDefault="0002303A">
      <w:pPr>
        <w:pStyle w:val="Cuerpodeltexto0"/>
        <w:shd w:val="clear" w:color="auto" w:fill="auto"/>
        <w:spacing w:before="0" w:after="184" w:line="250" w:lineRule="exact"/>
        <w:ind w:left="20" w:right="20" w:firstLine="320"/>
      </w:pPr>
      <w:r>
        <w:rPr>
          <w:rStyle w:val="Cuerpodeltexto10pto1"/>
        </w:rPr>
        <w:t>Os lo voy a decir. En primer lugar, con respecto a lo que</w:t>
      </w:r>
      <w:r>
        <w:rPr>
          <w:rStyle w:val="Cuerpodeltexto10pto1"/>
        </w:rPr>
        <w:br/>
        <w:t>le pasa a vuestras piernas, no tengo ni idea; pero los médi-</w:t>
      </w:r>
      <w:r>
        <w:rPr>
          <w:rStyle w:val="Cuerpodeltexto10pto1"/>
        </w:rPr>
        <w:br/>
        <w:t>cos lo saben y podéis dirigiros a ellos. Con respecto a lo que</w:t>
      </w:r>
      <w:r>
        <w:rPr>
          <w:rStyle w:val="Cuerpodeltexto10pto1"/>
        </w:rPr>
        <w:br/>
        <w:t>sucede en vuestra cabeza, lo sé muy bien; escuchad. El</w:t>
      </w:r>
      <w:r>
        <w:rPr>
          <w:rStyle w:val="Cuerpodeltexto10pto1"/>
        </w:rPr>
        <w:br/>
        <w:t>alma, como no ocupa lugar, está colocada en la glándula pi-</w:t>
      </w:r>
      <w:r>
        <w:rPr>
          <w:rStyle w:val="Cuerpodeltexto10pto1"/>
        </w:rPr>
        <w:br/>
        <w:t>neal o en el cuerpo calloso, en el medio de la cabeza. Los</w:t>
      </w:r>
      <w:r>
        <w:rPr>
          <w:rStyle w:val="Cuerpodeltexto10pto1"/>
        </w:rPr>
        <w:br/>
        <w:t>espíritus animales que se elevan del estómago suben al</w:t>
      </w:r>
      <w:r>
        <w:rPr>
          <w:rStyle w:val="Cuerpodeltexto10pto1"/>
        </w:rPr>
        <w:br/>
        <w:t>alma, a la que no pueden tocar, porque son materia y ella</w:t>
      </w:r>
      <w:r>
        <w:rPr>
          <w:rStyle w:val="Cuerpodeltexto10pto1"/>
        </w:rPr>
        <w:br/>
        <w:t>no lo es. Ahora bien, como no pueden actuar uno sobre el</w:t>
      </w:r>
      <w:r>
        <w:rPr>
          <w:rStyle w:val="Cuerpodeltexto10pto1"/>
        </w:rPr>
        <w:br/>
        <w:t>otro, eso hace que el alma reciba su impresión: y, como ella</w:t>
      </w:r>
      <w:r>
        <w:rPr>
          <w:rStyle w:val="Cuerpodeltexto10pto1"/>
        </w:rPr>
        <w:br/>
        <w:t>es simple, y que en consecuencia no puede experimentar</w:t>
      </w:r>
      <w:r>
        <w:rPr>
          <w:rStyle w:val="Cuerpodeltexto10pto1"/>
        </w:rPr>
        <w:br/>
        <w:t>ningún cambio, eso hace que ella cambie, que se vuelva pe-</w:t>
      </w:r>
      <w:r>
        <w:rPr>
          <w:rStyle w:val="Cuerpodeltexto10pto1"/>
        </w:rPr>
        <w:br/>
        <w:t>sada, abotargada, cuando hemos comido demasiado; de ahí</w:t>
      </w:r>
      <w:r>
        <w:rPr>
          <w:rStyle w:val="Cuerpodeltexto10pto1"/>
        </w:rPr>
        <w:br/>
        <w:t>que muchos grandes hombres duermen después de la cena.</w:t>
      </w:r>
    </w:p>
    <w:p w:rsidR="00EB345F" w:rsidRDefault="0002303A">
      <w:pPr>
        <w:pStyle w:val="Cuerpodeltexto90"/>
        <w:shd w:val="clear" w:color="auto" w:fill="auto"/>
        <w:spacing w:after="0" w:line="245" w:lineRule="exact"/>
        <w:ind w:left="20"/>
        <w:jc w:val="left"/>
      </w:pPr>
      <w:r>
        <w:rPr>
          <w:rStyle w:val="Cuerpodeltexto910ptoNegrita0"/>
          <w:i/>
          <w:iCs/>
        </w:rPr>
        <w:t>El salvaje</w:t>
      </w:r>
    </w:p>
    <w:p w:rsidR="00EB345F" w:rsidRDefault="0002303A">
      <w:pPr>
        <w:pStyle w:val="Cuerpodeltexto0"/>
        <w:shd w:val="clear" w:color="auto" w:fill="auto"/>
        <w:spacing w:before="0" w:after="176"/>
        <w:ind w:left="20" w:right="20" w:firstLine="320"/>
      </w:pPr>
      <w:r>
        <w:rPr>
          <w:rStyle w:val="Cuerpodeltexto10pto1"/>
        </w:rPr>
        <w:t>Lo que decís me parece muy ingenioso y profundo; ha-</w:t>
      </w:r>
      <w:r>
        <w:rPr>
          <w:rStyle w:val="Cuerpodeltexto10pto1"/>
        </w:rPr>
        <w:br/>
        <w:t>cedme el favor de darme alguna explicación que esté a mi</w:t>
      </w:r>
      <w:r>
        <w:rPr>
          <w:rStyle w:val="Cuerpodeltexto10pto1"/>
        </w:rPr>
        <w:br/>
        <w:t>alcance.</w:t>
      </w:r>
    </w:p>
    <w:p w:rsidR="00EB345F" w:rsidRDefault="0002303A">
      <w:pPr>
        <w:pStyle w:val="Cuerpodeltexto90"/>
        <w:shd w:val="clear" w:color="auto" w:fill="auto"/>
        <w:spacing w:after="0"/>
        <w:ind w:left="20"/>
        <w:jc w:val="left"/>
      </w:pPr>
      <w:r>
        <w:rPr>
          <w:rStyle w:val="Cuerpodeltexto910ptoNegrita0"/>
          <w:i/>
          <w:iCs/>
        </w:rPr>
        <w:t>El bachiller</w:t>
      </w:r>
    </w:p>
    <w:p w:rsidR="00EB345F" w:rsidRDefault="0002303A">
      <w:pPr>
        <w:pStyle w:val="Cuerpodeltexto0"/>
        <w:shd w:val="clear" w:color="auto" w:fill="auto"/>
        <w:spacing w:before="0" w:after="180" w:line="250" w:lineRule="exact"/>
        <w:ind w:left="20" w:right="20" w:firstLine="320"/>
      </w:pPr>
      <w:r>
        <w:rPr>
          <w:rStyle w:val="Cuerpodeltexto10pto1"/>
        </w:rPr>
        <w:t>Os he dicho todo lo que se puede decir sobre este gran</w:t>
      </w:r>
      <w:r>
        <w:rPr>
          <w:rStyle w:val="Cuerpodeltexto10pto1"/>
        </w:rPr>
        <w:br/>
        <w:t>asunto, pero en consideración vuestra voy a extenderme</w:t>
      </w:r>
      <w:r>
        <w:rPr>
          <w:rStyle w:val="Cuerpodeltexto10pto1"/>
        </w:rPr>
        <w:br/>
        <w:t>un poco: vayamos por grados; ¿sabéis que este mundo es</w:t>
      </w:r>
      <w:r>
        <w:rPr>
          <w:rStyle w:val="Cuerpodeltexto10pto1"/>
        </w:rPr>
        <w:br/>
        <w:t>el mejor de los mundos posibles?</w:t>
      </w:r>
    </w:p>
    <w:p w:rsidR="00EB345F" w:rsidRDefault="0002303A">
      <w:pPr>
        <w:pStyle w:val="Cuerpodeltexto90"/>
        <w:shd w:val="clear" w:color="auto" w:fill="auto"/>
        <w:spacing w:after="0"/>
        <w:ind w:left="20"/>
        <w:jc w:val="left"/>
      </w:pPr>
      <w:r>
        <w:rPr>
          <w:rStyle w:val="Cuerpodeltexto910ptoNegrita0"/>
          <w:i/>
          <w:iCs/>
        </w:rPr>
        <w:t>El salvaje</w:t>
      </w:r>
    </w:p>
    <w:p w:rsidR="00EB345F" w:rsidRDefault="0002303A">
      <w:pPr>
        <w:pStyle w:val="Cuerpodeltexto0"/>
        <w:shd w:val="clear" w:color="auto" w:fill="auto"/>
        <w:spacing w:before="0" w:after="184" w:line="250" w:lineRule="exact"/>
        <w:ind w:left="20" w:right="20" w:firstLine="320"/>
      </w:pPr>
      <w:r>
        <w:rPr>
          <w:rStyle w:val="Cuerpodeltexto10pto1"/>
        </w:rPr>
        <w:t>¡Cómo! ¿Es imposible para el Ser infinito hacer algo</w:t>
      </w:r>
      <w:r>
        <w:rPr>
          <w:rStyle w:val="Cuerpodeltexto10pto1"/>
        </w:rPr>
        <w:br/>
        <w:t>mejor que lo que vemos?</w:t>
      </w:r>
    </w:p>
    <w:p w:rsidR="00EB345F" w:rsidRDefault="0002303A">
      <w:pPr>
        <w:pStyle w:val="Cuerpodeltexto90"/>
        <w:shd w:val="clear" w:color="auto" w:fill="auto"/>
        <w:spacing w:after="0" w:line="245" w:lineRule="exact"/>
        <w:ind w:left="20"/>
        <w:jc w:val="left"/>
      </w:pPr>
      <w:r>
        <w:rPr>
          <w:rStyle w:val="Cuerpodeltexto910ptoNegrita0"/>
          <w:i/>
          <w:iCs/>
        </w:rPr>
        <w:t>El bachiller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Con toda seguridad, y lo que vemos es lo mejor que hay.</w:t>
      </w:r>
      <w:r>
        <w:rPr>
          <w:rStyle w:val="Cuerpodeltexto10pto1"/>
        </w:rPr>
        <w:br/>
        <w:t>Es verdad que los hombres se roban y se degüellan entre</w:t>
      </w:r>
      <w:r>
        <w:rPr>
          <w:rStyle w:val="Cuerpodeltexto10pto1"/>
        </w:rPr>
        <w:br/>
        <w:t>sí; pero siempre haciendo el elogio de la equidad y de la</w:t>
      </w:r>
      <w:r>
        <w:rPr>
          <w:rStyle w:val="Cuerpodeltexto10pto1"/>
        </w:rPr>
        <w:br/>
        <w:t>dulzura. En otra época, masacraron una docena de millo-</w:t>
      </w:r>
      <w:r>
        <w:rPr>
          <w:rStyle w:val="Cuerpodeltexto10pto1"/>
        </w:rPr>
        <w:br/>
        <w:t>nes de vosotros, Americanos; pero era para hacer a los</w:t>
      </w:r>
      <w:r>
        <w:rPr>
          <w:rStyle w:val="Cuerpodeltexto10pto1"/>
        </w:rPr>
        <w:br/>
        <w:t>otros más razonables. Un especialista en cálculos ha verifi-</w:t>
      </w:r>
      <w:r>
        <w:rPr>
          <w:rStyle w:val="Cuerpodeltexto10pto1"/>
        </w:rPr>
        <w:br w:type="page"/>
      </w:r>
      <w:r>
        <w:rPr>
          <w:rStyle w:val="Cuerpodeltexto10pto1"/>
        </w:rPr>
        <w:lastRenderedPageBreak/>
        <w:t>cado que desde una cierta guerra de Troya, que vos no co-</w:t>
      </w:r>
      <w:r>
        <w:rPr>
          <w:rStyle w:val="Cuerpodeltexto10pto1"/>
        </w:rPr>
        <w:br/>
        <w:t>nocéis, hasta la de Acadia, que conocéis, se ha matado al</w:t>
      </w:r>
      <w:r>
        <w:rPr>
          <w:rStyle w:val="Cuerpodeltexto10pto1"/>
        </w:rPr>
        <w:br/>
        <w:t>menos, en batallas campales, quinientos cincuenta y cinco</w:t>
      </w:r>
      <w:r>
        <w:rPr>
          <w:rStyle w:val="Cuerpodeltexto10pto1"/>
        </w:rPr>
        <w:br/>
        <w:t>millones seiscientos cincuenta mil hombres, sin contar los</w:t>
      </w:r>
      <w:r>
        <w:rPr>
          <w:rStyle w:val="Cuerpodeltexto10pto1"/>
        </w:rPr>
        <w:br/>
        <w:t>niños y las mujeres aplastados en las ciudades convertidas</w:t>
      </w:r>
      <w:r>
        <w:rPr>
          <w:rStyle w:val="Cuerpodeltexto10pto1"/>
        </w:rPr>
        <w:br/>
        <w:t>en cenizas; pero es para el bien público: cuatro o cinco mil</w:t>
      </w:r>
      <w:r>
        <w:rPr>
          <w:rStyle w:val="Cuerpodeltexto10pto1"/>
        </w:rPr>
        <w:br/>
        <w:t>enfermedades crueles, a las que los hombres están someti-</w:t>
      </w:r>
      <w:r>
        <w:rPr>
          <w:rStyle w:val="Cuerpodeltexto10pto1"/>
        </w:rPr>
        <w:br/>
        <w:t>dos, permiten conocer el valor de la salud; y los crímenes</w:t>
      </w:r>
      <w:r>
        <w:rPr>
          <w:rStyle w:val="Cuerpodeltexto10pto1"/>
        </w:rPr>
        <w:br/>
        <w:t>que cubren la Tierra destacan maravillosamente el mérito</w:t>
      </w:r>
      <w:r>
        <w:rPr>
          <w:rStyle w:val="Cuerpodeltexto10pto1"/>
        </w:rPr>
        <w:br/>
        <w:t>de los hombres piadosos, entre los cuales me encuentro. Ya</w:t>
      </w:r>
      <w:r>
        <w:rPr>
          <w:rStyle w:val="Cuerpodeltexto10pto1"/>
        </w:rPr>
        <w:br/>
        <w:t>veis que todo marcha a la perfección, al menos para mí.</w:t>
      </w:r>
    </w:p>
    <w:p w:rsidR="00EB345F" w:rsidRDefault="0002303A">
      <w:pPr>
        <w:pStyle w:val="Cuerpodeltexto0"/>
        <w:shd w:val="clear" w:color="auto" w:fill="auto"/>
        <w:spacing w:before="0" w:after="160" w:line="250" w:lineRule="exact"/>
        <w:ind w:left="20" w:right="20" w:firstLine="340"/>
      </w:pPr>
      <w:r>
        <w:rPr>
          <w:rStyle w:val="Cuerpodeltexto10pto1"/>
        </w:rPr>
        <w:t>Ahora bien, las cosas no podrían ser tan perfectas si el</w:t>
      </w:r>
      <w:r>
        <w:rPr>
          <w:rStyle w:val="Cuerpodeltexto10pto1"/>
        </w:rPr>
        <w:br/>
        <w:t>alma no estuviera en la glándula pineal. Pues... Pero vaya-</w:t>
      </w:r>
      <w:r>
        <w:rPr>
          <w:rStyle w:val="Cuerpodeltexto10pto1"/>
        </w:rPr>
        <w:br/>
        <w:t>mos poco a poco: ¿qué idea tenéis de las leyes, y de lo jus-</w:t>
      </w:r>
      <w:r>
        <w:rPr>
          <w:rStyle w:val="Cuerpodeltexto10pto1"/>
        </w:rPr>
        <w:br/>
        <w:t xml:space="preserve">to y de lo injusto, y de lo bello, y del </w:t>
      </w:r>
      <w:r>
        <w:rPr>
          <w:rStyle w:val="Cuerpodeltexto10ptoNegritaCursiva0"/>
        </w:rPr>
        <w:t>to kalón,</w:t>
      </w:r>
      <w:r>
        <w:rPr>
          <w:rStyle w:val="Cuerpodeltexto10pto1"/>
        </w:rPr>
        <w:t xml:space="preserve"> como dice</w:t>
      </w:r>
      <w:r>
        <w:rPr>
          <w:rStyle w:val="Cuerpodeltexto10pto1"/>
        </w:rPr>
        <w:br/>
        <w:t>Platón?</w:t>
      </w:r>
    </w:p>
    <w:p w:rsidR="00EB345F" w:rsidRDefault="0002303A">
      <w:pPr>
        <w:pStyle w:val="Cuerpodeltexto90"/>
        <w:shd w:val="clear" w:color="auto" w:fill="auto"/>
        <w:spacing w:after="0" w:line="200" w:lineRule="exact"/>
        <w:ind w:left="20"/>
      </w:pPr>
      <w:r>
        <w:rPr>
          <w:rStyle w:val="Cuerpodeltexto910ptoNegrita0"/>
          <w:i/>
          <w:iCs/>
        </w:rPr>
        <w:t>El salvaje</w:t>
      </w:r>
    </w:p>
    <w:p w:rsidR="00EB345F" w:rsidRDefault="0002303A">
      <w:pPr>
        <w:pStyle w:val="Cuerpodeltexto0"/>
        <w:shd w:val="clear" w:color="auto" w:fill="auto"/>
        <w:spacing w:before="0" w:after="128" w:line="254" w:lineRule="exact"/>
        <w:ind w:left="20" w:right="20" w:firstLine="340"/>
      </w:pPr>
      <w:r>
        <w:rPr>
          <w:rStyle w:val="Cuerpodeltexto10pto1"/>
        </w:rPr>
        <w:t>Pero, señor, para ser que vais poco a poco, me habláis</w:t>
      </w:r>
      <w:r>
        <w:rPr>
          <w:rStyle w:val="Cuerpodeltexto10pto1"/>
        </w:rPr>
        <w:br/>
        <w:t>de mil cosas a la vez.</w:t>
      </w:r>
    </w:p>
    <w:p w:rsidR="00EB345F" w:rsidRDefault="0002303A">
      <w:pPr>
        <w:pStyle w:val="Cuerpodeltexto90"/>
        <w:shd w:val="clear" w:color="auto" w:fill="auto"/>
        <w:spacing w:after="0" w:line="245" w:lineRule="exact"/>
        <w:ind w:left="20"/>
      </w:pPr>
      <w:r>
        <w:rPr>
          <w:rStyle w:val="Cuerpodeltexto910ptoNegrita0"/>
          <w:i/>
          <w:iCs/>
        </w:rPr>
        <w:t>El bachiller</w:t>
      </w:r>
    </w:p>
    <w:p w:rsidR="00EB345F" w:rsidRDefault="0002303A">
      <w:pPr>
        <w:pStyle w:val="Cuerpodeltexto0"/>
        <w:shd w:val="clear" w:color="auto" w:fill="auto"/>
        <w:spacing w:before="0" w:after="156"/>
        <w:ind w:left="20" w:right="20" w:firstLine="340"/>
      </w:pPr>
      <w:r>
        <w:rPr>
          <w:rStyle w:val="Cuerpodeltexto10pto1"/>
        </w:rPr>
        <w:t>No se habla de otra manera cuando se conversa. De-</w:t>
      </w:r>
      <w:r>
        <w:rPr>
          <w:rStyle w:val="Cuerpodeltexto10pto1"/>
        </w:rPr>
        <w:br/>
        <w:t>cidme, ¿quién hace las leyes en vuestro país?</w:t>
      </w:r>
    </w:p>
    <w:p w:rsidR="00EB345F" w:rsidRDefault="0002303A">
      <w:pPr>
        <w:pStyle w:val="Cuerpodeltexto90"/>
        <w:shd w:val="clear" w:color="auto" w:fill="auto"/>
        <w:spacing w:after="0" w:line="200" w:lineRule="exact"/>
        <w:ind w:left="20"/>
      </w:pPr>
      <w:r>
        <w:rPr>
          <w:rStyle w:val="Cuerpodeltexto910ptoNegrita0"/>
          <w:i/>
          <w:iCs/>
        </w:rPr>
        <w:t>El salvaje</w:t>
      </w:r>
    </w:p>
    <w:p w:rsidR="00EB345F" w:rsidRDefault="0002303A">
      <w:pPr>
        <w:pStyle w:val="Cuerpodeltexto0"/>
        <w:shd w:val="clear" w:color="auto" w:fill="auto"/>
        <w:spacing w:before="0" w:after="166" w:line="200" w:lineRule="exact"/>
        <w:ind w:left="20" w:firstLine="340"/>
      </w:pPr>
      <w:r>
        <w:rPr>
          <w:rStyle w:val="Cuerpodeltexto10pto1"/>
        </w:rPr>
        <w:t>El interés público.</w:t>
      </w:r>
    </w:p>
    <w:p w:rsidR="00EB345F" w:rsidRDefault="0002303A">
      <w:pPr>
        <w:pStyle w:val="Cuerpodeltexto90"/>
        <w:shd w:val="clear" w:color="auto" w:fill="auto"/>
        <w:spacing w:after="0" w:line="240" w:lineRule="exact"/>
        <w:ind w:left="20"/>
      </w:pPr>
      <w:r>
        <w:rPr>
          <w:rStyle w:val="Cuerpodeltexto910ptoNegrita0"/>
          <w:i/>
          <w:iCs/>
        </w:rPr>
        <w:t>El bachiller</w:t>
      </w:r>
    </w:p>
    <w:p w:rsidR="00EB345F" w:rsidRDefault="0002303A">
      <w:pPr>
        <w:pStyle w:val="Cuerpodeltexto0"/>
        <w:shd w:val="clear" w:color="auto" w:fill="auto"/>
        <w:spacing w:before="0" w:after="120" w:line="240" w:lineRule="exact"/>
        <w:ind w:left="20" w:right="20" w:firstLine="340"/>
      </w:pPr>
      <w:r>
        <w:rPr>
          <w:rStyle w:val="Cuerpodeltexto10pto1"/>
        </w:rPr>
        <w:t>Esta palabra dice mucho; nosotros no conocemos nin-</w:t>
      </w:r>
      <w:r>
        <w:rPr>
          <w:rStyle w:val="Cuerpodeltexto10pto1"/>
        </w:rPr>
        <w:br/>
        <w:t>guna más importante: ¿en qué sentido la entendéis vos,</w:t>
      </w:r>
      <w:r>
        <w:rPr>
          <w:rStyle w:val="Cuerpodeltexto10pto1"/>
        </w:rPr>
        <w:br/>
        <w:t>por favor?</w:t>
      </w:r>
    </w:p>
    <w:p w:rsidR="00EB345F" w:rsidRDefault="0002303A">
      <w:pPr>
        <w:pStyle w:val="Cuerpodeltexto90"/>
        <w:shd w:val="clear" w:color="auto" w:fill="auto"/>
        <w:spacing w:after="0" w:line="240" w:lineRule="exact"/>
        <w:ind w:left="20"/>
      </w:pPr>
      <w:r>
        <w:rPr>
          <w:rStyle w:val="Cuerpodeltexto910ptoNegrita0"/>
          <w:i/>
          <w:iCs/>
        </w:rPr>
        <w:t>El salvaje</w:t>
      </w:r>
    </w:p>
    <w:p w:rsidR="00B65EAD" w:rsidRDefault="0002303A">
      <w:pPr>
        <w:pStyle w:val="Cuerpodeltexto0"/>
        <w:shd w:val="clear" w:color="auto" w:fill="auto"/>
        <w:spacing w:before="0" w:line="240" w:lineRule="exact"/>
        <w:ind w:left="20" w:right="20" w:firstLine="340"/>
        <w:rPr>
          <w:rStyle w:val="Cuerpodeltexto10pto1"/>
        </w:rPr>
      </w:pPr>
      <w:r>
        <w:rPr>
          <w:rStyle w:val="Cuerpodeltexto10pto1"/>
        </w:rPr>
        <w:t>Entiendo que los que tenían cocoteros y maíz prohibie-</w:t>
      </w:r>
      <w:r>
        <w:rPr>
          <w:rStyle w:val="Cuerpodeltexto10pto1"/>
        </w:rPr>
        <w:br/>
        <w:t>ron a los demás que los tocaran y que los que no tenían</w:t>
      </w:r>
      <w:r>
        <w:rPr>
          <w:rStyle w:val="Cuerpodeltexto10pto1"/>
        </w:rPr>
        <w:br/>
        <w:t>nada fueron obligados a trabajar para tener derecho a co-</w:t>
      </w:r>
      <w:r>
        <w:rPr>
          <w:rStyle w:val="Cuerpodeltexto10pto1"/>
        </w:rPr>
        <w:br/>
        <w:t>mer algo. Todo lo que he visto en mi país y en el vuestro</w:t>
      </w:r>
      <w:r>
        <w:rPr>
          <w:rStyle w:val="Cuerpodeltexto10pto1"/>
        </w:rPr>
        <w:br/>
        <w:t xml:space="preserve">me enseña que no existe otro </w:t>
      </w:r>
      <w:r>
        <w:rPr>
          <w:rStyle w:val="Cuerpodeltexto10ptoNegritaCursiva0"/>
        </w:rPr>
        <w:t>espíritu de las leyes.</w:t>
      </w:r>
      <w:r>
        <w:rPr>
          <w:rStyle w:val="Cuerpodeltexto10pto1"/>
        </w:rPr>
        <w:t xml:space="preserve"> (... )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left="20" w:right="20" w:firstLine="340"/>
      </w:pPr>
      <w:r>
        <w:br w:type="page"/>
      </w:r>
    </w:p>
    <w:p w:rsidR="00B65EAD" w:rsidRDefault="00B65EAD">
      <w:pPr>
        <w:pStyle w:val="Cuerpodeltexto0"/>
        <w:shd w:val="clear" w:color="auto" w:fill="auto"/>
        <w:spacing w:before="0" w:line="240" w:lineRule="exact"/>
        <w:ind w:left="20" w:right="20" w:firstLine="340"/>
      </w:pPr>
    </w:p>
    <w:p w:rsidR="00B65EAD" w:rsidRDefault="00B65EAD">
      <w:pPr>
        <w:pStyle w:val="Cuerpodeltexto0"/>
        <w:shd w:val="clear" w:color="auto" w:fill="auto"/>
        <w:spacing w:before="0" w:line="240" w:lineRule="exact"/>
        <w:ind w:left="20" w:right="20" w:firstLine="340"/>
        <w:sectPr w:rsidR="00B65EAD">
          <w:pgSz w:w="8391" w:h="11909"/>
          <w:pgMar w:top="1560" w:right="1345" w:bottom="802" w:left="1345" w:header="0" w:footer="3" w:gutter="55"/>
          <w:cols w:space="720"/>
          <w:noEndnote/>
          <w:docGrid w:linePitch="360"/>
        </w:sectPr>
      </w:pPr>
    </w:p>
    <w:p w:rsidR="00EB345F" w:rsidRDefault="0002303A">
      <w:pPr>
        <w:pStyle w:val="Ttulo30"/>
        <w:keepNext/>
        <w:keepLines/>
        <w:shd w:val="clear" w:color="auto" w:fill="auto"/>
        <w:spacing w:before="0" w:after="2557" w:line="300" w:lineRule="exact"/>
        <w:ind w:left="1260"/>
        <w:jc w:val="left"/>
      </w:pPr>
      <w:bookmarkStart w:id="34" w:name="bookmark34"/>
      <w:r>
        <w:rPr>
          <w:rStyle w:val="Ttulo315ptoEspaciado0pto"/>
        </w:rPr>
        <w:lastRenderedPageBreak/>
        <w:t>LA MUJER</w:t>
      </w:r>
      <w:bookmarkEnd w:id="34"/>
    </w:p>
    <w:p w:rsidR="00EB345F" w:rsidRPr="00B65EAD" w:rsidRDefault="0002303A" w:rsidP="00B65EAD">
      <w:pPr>
        <w:pStyle w:val="Cuerpodeltexto100"/>
        <w:shd w:val="clear" w:color="auto" w:fill="auto"/>
        <w:spacing w:before="100" w:beforeAutospacing="1" w:after="100" w:afterAutospacing="1" w:line="240" w:lineRule="auto"/>
        <w:ind w:left="40" w:right="20" w:firstLine="340"/>
        <w:rPr>
          <w:sz w:val="20"/>
          <w:szCs w:val="20"/>
        </w:rPr>
      </w:pPr>
      <w:r w:rsidRPr="00B65EAD">
        <w:rPr>
          <w:rStyle w:val="Cuerpodeltexto1085ptoNegritaEspaciado0pto"/>
          <w:i/>
          <w:iCs/>
          <w:spacing w:val="0"/>
          <w:sz w:val="20"/>
          <w:szCs w:val="20"/>
        </w:rPr>
        <w:t>Toda la educación de las mujeres debe estar referi-</w:t>
      </w:r>
      <w:r w:rsidRPr="00B65EAD">
        <w:rPr>
          <w:rStyle w:val="Cuerpodeltexto1085ptoNegritaEspaciado0pto"/>
          <w:i/>
          <w:iCs/>
          <w:spacing w:val="0"/>
          <w:sz w:val="20"/>
          <w:szCs w:val="20"/>
        </w:rPr>
        <w:br/>
        <w:t>da a los hombres. Agradarles, serles útiles, hacerse</w:t>
      </w:r>
      <w:r w:rsidRPr="00B65EAD">
        <w:rPr>
          <w:rStyle w:val="Cuerpodeltexto1085ptoNegritaEspaciado0pto"/>
          <w:i/>
          <w:iCs/>
          <w:spacing w:val="0"/>
          <w:sz w:val="20"/>
          <w:szCs w:val="20"/>
        </w:rPr>
        <w:br/>
        <w:t>amar y honrar por ellos, criarles de pequeños, cuidar-</w:t>
      </w:r>
      <w:r w:rsidRPr="00B65EAD">
        <w:rPr>
          <w:rStyle w:val="Cuerpodeltexto1085ptoNegritaEspaciado0pto"/>
          <w:i/>
          <w:iCs/>
          <w:spacing w:val="0"/>
          <w:sz w:val="20"/>
          <w:szCs w:val="20"/>
        </w:rPr>
        <w:br/>
        <w:t>les cuando sean mayores, aconsejarles, consolarles,</w:t>
      </w:r>
      <w:r w:rsidRPr="00B65EAD">
        <w:rPr>
          <w:rStyle w:val="Cuerpodeltexto1085ptoNegritaEspaciado0pto"/>
          <w:i/>
          <w:iCs/>
          <w:spacing w:val="0"/>
          <w:sz w:val="20"/>
          <w:szCs w:val="20"/>
        </w:rPr>
        <w:br/>
        <w:t>hacerles la vida agradable y dulce: éstos son los debe-</w:t>
      </w:r>
      <w:r w:rsidRPr="00B65EAD">
        <w:rPr>
          <w:rStyle w:val="Cuerpodeltexto1085ptoNegritaEspaciado0pto"/>
          <w:i/>
          <w:iCs/>
          <w:spacing w:val="0"/>
          <w:sz w:val="20"/>
          <w:szCs w:val="20"/>
        </w:rPr>
        <w:br/>
        <w:t>res de las mujeres de todos los tiempos y lo que ha de</w:t>
      </w:r>
      <w:r w:rsidRPr="00B65EAD">
        <w:rPr>
          <w:rStyle w:val="Cuerpodeltexto1085ptoNegritaEspaciado0pto"/>
          <w:i/>
          <w:iCs/>
          <w:spacing w:val="0"/>
          <w:sz w:val="20"/>
          <w:szCs w:val="20"/>
        </w:rPr>
        <w:br/>
        <w:t>enseñárseles desde la infancia.</w:t>
      </w:r>
    </w:p>
    <w:p w:rsidR="00EB345F" w:rsidRPr="00B65EAD" w:rsidRDefault="0002303A" w:rsidP="00B65EAD">
      <w:pPr>
        <w:pStyle w:val="Cuerpodeltexto110"/>
        <w:shd w:val="clear" w:color="auto" w:fill="auto"/>
        <w:spacing w:before="100" w:beforeAutospacing="1" w:after="100" w:afterAutospacing="1" w:line="240" w:lineRule="auto"/>
        <w:ind w:left="3800"/>
        <w:rPr>
          <w:sz w:val="20"/>
          <w:szCs w:val="20"/>
        </w:rPr>
      </w:pPr>
      <w:r w:rsidRPr="00B65EAD">
        <w:rPr>
          <w:rStyle w:val="Cuerpodeltexto11Versales0"/>
          <w:sz w:val="20"/>
          <w:szCs w:val="20"/>
        </w:rPr>
        <w:t>Rousseau</w:t>
      </w:r>
    </w:p>
    <w:p w:rsidR="00EB345F" w:rsidRPr="00B65EAD" w:rsidRDefault="0002303A" w:rsidP="00B65EAD">
      <w:pPr>
        <w:pStyle w:val="Cuerpodeltexto100"/>
        <w:shd w:val="clear" w:color="auto" w:fill="auto"/>
        <w:spacing w:before="100" w:beforeAutospacing="1" w:after="100" w:afterAutospacing="1" w:line="240" w:lineRule="auto"/>
        <w:ind w:left="40" w:right="20" w:firstLine="340"/>
        <w:rPr>
          <w:sz w:val="20"/>
          <w:szCs w:val="20"/>
        </w:rPr>
      </w:pPr>
      <w:r w:rsidRPr="00B65EAD">
        <w:rPr>
          <w:rStyle w:val="Cuerpodeltexto1085ptoNegritaEspaciado0pto"/>
          <w:i/>
          <w:iCs/>
          <w:spacing w:val="0"/>
          <w:sz w:val="20"/>
          <w:szCs w:val="20"/>
        </w:rPr>
        <w:t>Todos los razonamientos de los que sostienen que</w:t>
      </w:r>
      <w:r w:rsidRPr="00B65EAD">
        <w:rPr>
          <w:rStyle w:val="Cuerpodeltexto1085ptoNegritaEspaciado0pto"/>
          <w:i/>
          <w:iCs/>
          <w:spacing w:val="0"/>
          <w:sz w:val="20"/>
          <w:szCs w:val="20"/>
        </w:rPr>
        <w:br/>
        <w:t>el bello Sexo no es tan noble ni tan excelente como el</w:t>
      </w:r>
      <w:r w:rsidRPr="00B65EAD">
        <w:rPr>
          <w:rStyle w:val="Cuerpodeltexto1085ptoNegritaEspaciado0pto"/>
          <w:i/>
          <w:iCs/>
          <w:spacing w:val="0"/>
          <w:sz w:val="20"/>
          <w:szCs w:val="20"/>
        </w:rPr>
        <w:br/>
        <w:t>nuestro están fundados en que, dado que los varones</w:t>
      </w:r>
      <w:r w:rsidRPr="00B65EAD">
        <w:rPr>
          <w:rStyle w:val="Cuerpodeltexto1085ptoNegritaEspaciado0pto"/>
          <w:i/>
          <w:iCs/>
          <w:spacing w:val="0"/>
          <w:sz w:val="20"/>
          <w:szCs w:val="20"/>
        </w:rPr>
        <w:br/>
        <w:t>son los amos, piensan que todo es para ellos. Y estoy</w:t>
      </w:r>
      <w:r w:rsidRPr="00B65EAD">
        <w:rPr>
          <w:rStyle w:val="Cuerpodeltexto1085ptoNegritaEspaciado0pto"/>
          <w:i/>
          <w:iCs/>
          <w:spacing w:val="0"/>
          <w:sz w:val="20"/>
          <w:szCs w:val="20"/>
        </w:rPr>
        <w:br/>
        <w:t>seguro de que se pensaría lo contrario, incluso con más</w:t>
      </w:r>
      <w:r w:rsidRPr="00B65EAD">
        <w:rPr>
          <w:rStyle w:val="Cuerpodeltexto1085ptoNegritaEspaciado0pto"/>
          <w:i/>
          <w:iCs/>
          <w:spacing w:val="0"/>
          <w:sz w:val="20"/>
          <w:szCs w:val="20"/>
        </w:rPr>
        <w:br/>
        <w:t>fuerza, es decir, que los hombres sólo existen para las</w:t>
      </w:r>
      <w:r w:rsidRPr="00B65EAD">
        <w:rPr>
          <w:rStyle w:val="Cuerpodeltexto1085ptoNegritaEspaciado0pto"/>
          <w:i/>
          <w:iCs/>
          <w:spacing w:val="0"/>
          <w:sz w:val="20"/>
          <w:szCs w:val="20"/>
        </w:rPr>
        <w:br/>
        <w:t>mujeres, si ellas tuvieran toda la autoridad, como en el</w:t>
      </w:r>
      <w:r w:rsidRPr="00B65EAD">
        <w:rPr>
          <w:rStyle w:val="Cuerpodeltexto1085ptoNegritaEspaciado0pto"/>
          <w:i/>
          <w:iCs/>
          <w:spacing w:val="0"/>
          <w:sz w:val="20"/>
          <w:szCs w:val="20"/>
        </w:rPr>
        <w:br/>
        <w:t>Imperio de las Amazonas.</w:t>
      </w:r>
    </w:p>
    <w:p w:rsidR="00720D1C" w:rsidRDefault="0002303A" w:rsidP="00B65EAD">
      <w:pPr>
        <w:pStyle w:val="Cuerpodeltexto110"/>
        <w:shd w:val="clear" w:color="auto" w:fill="auto"/>
        <w:spacing w:before="100" w:beforeAutospacing="1" w:after="100" w:afterAutospacing="1" w:line="240" w:lineRule="auto"/>
        <w:ind w:left="2880"/>
        <w:rPr>
          <w:rStyle w:val="Cuerpodeltexto11Versales0"/>
          <w:sz w:val="20"/>
          <w:szCs w:val="20"/>
        </w:rPr>
      </w:pPr>
      <w:r w:rsidRPr="00B65EAD">
        <w:rPr>
          <w:rStyle w:val="Cuerpodeltexto11Versales0"/>
          <w:sz w:val="20"/>
          <w:szCs w:val="20"/>
          <w:lang w:val="fr-FR"/>
        </w:rPr>
        <w:t xml:space="preserve">Poulain </w:t>
      </w:r>
      <w:r w:rsidRPr="00B65EAD">
        <w:rPr>
          <w:rStyle w:val="Cuerpodeltexto11Versales0"/>
          <w:sz w:val="20"/>
          <w:szCs w:val="20"/>
        </w:rPr>
        <w:t>de la Barre</w:t>
      </w:r>
    </w:p>
    <w:p w:rsidR="00EB345F" w:rsidRDefault="0002303A" w:rsidP="00B65EAD">
      <w:pPr>
        <w:pStyle w:val="Cuerpodeltexto110"/>
        <w:shd w:val="clear" w:color="auto" w:fill="auto"/>
        <w:spacing w:before="100" w:beforeAutospacing="1" w:after="100" w:afterAutospacing="1" w:line="240" w:lineRule="auto"/>
        <w:ind w:left="2880"/>
      </w:pPr>
      <w:r>
        <w:br w:type="page"/>
      </w:r>
    </w:p>
    <w:p w:rsidR="00720D1C" w:rsidRDefault="00720D1C" w:rsidP="00B65EAD">
      <w:pPr>
        <w:pStyle w:val="Cuerpodeltexto110"/>
        <w:shd w:val="clear" w:color="auto" w:fill="auto"/>
        <w:spacing w:before="100" w:beforeAutospacing="1" w:after="100" w:afterAutospacing="1" w:line="240" w:lineRule="auto"/>
        <w:ind w:left="2880"/>
      </w:pPr>
    </w:p>
    <w:p w:rsidR="00720D1C" w:rsidRDefault="00720D1C" w:rsidP="00B65EAD">
      <w:pPr>
        <w:pStyle w:val="Cuerpodeltexto110"/>
        <w:shd w:val="clear" w:color="auto" w:fill="auto"/>
        <w:spacing w:before="100" w:beforeAutospacing="1" w:after="100" w:afterAutospacing="1" w:line="240" w:lineRule="auto"/>
        <w:ind w:left="2880"/>
        <w:sectPr w:rsidR="00720D1C">
          <w:footerReference w:type="even" r:id="rId52"/>
          <w:footerReference w:type="default" r:id="rId53"/>
          <w:pgSz w:w="8391" w:h="11909"/>
          <w:pgMar w:top="1810" w:right="1757" w:bottom="1810" w:left="1757" w:header="0" w:footer="3" w:gutter="0"/>
          <w:cols w:space="720"/>
          <w:noEndnote/>
          <w:docGrid w:linePitch="360"/>
        </w:sectPr>
      </w:pPr>
    </w:p>
    <w:p w:rsidR="00EB345F" w:rsidRDefault="0002303A">
      <w:pPr>
        <w:pStyle w:val="Ttulo40"/>
        <w:keepNext/>
        <w:keepLines/>
        <w:shd w:val="clear" w:color="auto" w:fill="auto"/>
        <w:spacing w:after="186" w:line="240" w:lineRule="exact"/>
        <w:ind w:right="20"/>
      </w:pPr>
      <w:bookmarkStart w:id="35" w:name="bookmark35"/>
      <w:r>
        <w:rPr>
          <w:rStyle w:val="Ttulo42"/>
          <w:b/>
          <w:bCs/>
        </w:rPr>
        <w:lastRenderedPageBreak/>
        <w:t>SOBRE LA IGUALDAD DE LOS SEXOS</w:t>
      </w:r>
      <w:bookmarkEnd w:id="35"/>
    </w:p>
    <w:p w:rsidR="00EB345F" w:rsidRDefault="0002303A">
      <w:pPr>
        <w:pStyle w:val="Cuerpodeltexto210"/>
        <w:shd w:val="clear" w:color="auto" w:fill="auto"/>
        <w:spacing w:before="0" w:after="726" w:line="200" w:lineRule="exact"/>
        <w:ind w:right="20"/>
      </w:pPr>
      <w:r>
        <w:rPr>
          <w:rStyle w:val="Cuerpodeltexto2110ptoSinnegrita0"/>
        </w:rPr>
        <w:t xml:space="preserve">De </w:t>
      </w:r>
      <w:r>
        <w:rPr>
          <w:rStyle w:val="Cuerpodeltexto217ptoSinnegrita"/>
        </w:rPr>
        <w:t>POULAIN DE LA BARRE</w:t>
      </w:r>
    </w:p>
    <w:p w:rsidR="00EB345F" w:rsidRDefault="0002303A">
      <w:pPr>
        <w:pStyle w:val="Ttulo50"/>
        <w:keepNext/>
        <w:keepLines/>
        <w:shd w:val="clear" w:color="auto" w:fill="auto"/>
        <w:spacing w:before="0" w:after="166" w:line="210" w:lineRule="exact"/>
        <w:ind w:left="20"/>
        <w:jc w:val="both"/>
      </w:pPr>
      <w:bookmarkStart w:id="36" w:name="bookmark36"/>
      <w:r>
        <w:rPr>
          <w:rStyle w:val="Ttulo53"/>
          <w:b/>
          <w:bCs/>
        </w:rPr>
        <w:t>PRIMERA PARTE</w:t>
      </w:r>
      <w:bookmarkEnd w:id="36"/>
    </w:p>
    <w:p w:rsidR="00EB345F" w:rsidRDefault="0002303A">
      <w:pPr>
        <w:pStyle w:val="Cuerpodeltexto90"/>
        <w:shd w:val="clear" w:color="auto" w:fill="auto"/>
        <w:spacing w:after="244"/>
        <w:ind w:left="20" w:right="20"/>
      </w:pPr>
      <w:r>
        <w:rPr>
          <w:rStyle w:val="Cuerpodeltexto910ptoNegrita0"/>
          <w:i/>
          <w:iCs/>
        </w:rPr>
        <w:t>en la que se demuestra que la opinión vulgar es un prejui-</w:t>
      </w:r>
      <w:r>
        <w:rPr>
          <w:rStyle w:val="Cuerpodeltexto910ptoNegrita0"/>
          <w:i/>
          <w:iCs/>
        </w:rPr>
        <w:br/>
        <w:t>cio y que si se compara imparcialmente lo que observamos</w:t>
      </w:r>
      <w:r>
        <w:rPr>
          <w:rStyle w:val="Cuerpodeltexto910ptoNegrita0"/>
          <w:i/>
          <w:iCs/>
        </w:rPr>
        <w:br/>
        <w:t>en la conducta de hombres y mujeres, nos vemos obligados</w:t>
      </w:r>
      <w:r>
        <w:rPr>
          <w:rStyle w:val="Cuerpodeltexto910ptoNegrita0"/>
          <w:i/>
          <w:iCs/>
        </w:rPr>
        <w:br/>
        <w:t>a reconocer una completa igualdad entre ambos Sexos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Los hombres están persuadidos de una infinidad de co-</w:t>
      </w:r>
      <w:r>
        <w:rPr>
          <w:rStyle w:val="Cuerpodeltexto10pto1"/>
        </w:rPr>
        <w:br/>
        <w:t>sas de las que no podrían dar razón; porque su persuasión</w:t>
      </w:r>
      <w:r>
        <w:rPr>
          <w:rStyle w:val="Cuerpodeltexto10pto1"/>
        </w:rPr>
        <w:br/>
        <w:t>está fundada sólo en apariencias por las que se dejan lle-</w:t>
      </w:r>
      <w:r>
        <w:rPr>
          <w:rStyle w:val="Cuerpodeltexto10pto1"/>
        </w:rPr>
        <w:br/>
        <w:t>var; y habrían creído con la misma firmeza lo contrario si</w:t>
      </w:r>
      <w:r>
        <w:rPr>
          <w:rStyle w:val="Cuerpodeltexto10pto1"/>
        </w:rPr>
        <w:br/>
        <w:t>las impresiones de los sentidos o la costumbre les hubie-</w:t>
      </w:r>
      <w:r>
        <w:rPr>
          <w:rStyle w:val="Cuerpodeltexto10pto1"/>
        </w:rPr>
        <w:br/>
        <w:t>ran determinado de la misma manera.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left="20" w:right="20" w:firstLine="320"/>
      </w:pPr>
      <w:r>
        <w:rPr>
          <w:rStyle w:val="Cuerpodeltexto10pto1"/>
        </w:rPr>
        <w:t>A excepción de un muy reducido número de sabios,</w:t>
      </w:r>
      <w:r>
        <w:rPr>
          <w:rStyle w:val="Cuerpodeltexto10pto1"/>
        </w:rPr>
        <w:br/>
        <w:t>todo el mundo mantiene como indiscutible que el Sol se</w:t>
      </w:r>
      <w:r>
        <w:rPr>
          <w:rStyle w:val="Cuerpodeltexto10pto1"/>
        </w:rPr>
        <w:br/>
        <w:t>mueve alrededor de la Tierra. (... )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left="20" w:right="20" w:firstLine="320"/>
      </w:pPr>
      <w:r>
        <w:rPr>
          <w:rStyle w:val="Cuerpodeltexto10pto1"/>
        </w:rPr>
        <w:t>Si nos hubieran criado en mitad de los mares sin acer-</w:t>
      </w:r>
      <w:r>
        <w:rPr>
          <w:rStyle w:val="Cuerpodeltexto10pto1"/>
        </w:rPr>
        <w:br/>
        <w:t>carnos jamás a tierra, habríamos creído, al movernos con</w:t>
      </w:r>
      <w:r>
        <w:rPr>
          <w:rStyle w:val="Cuerpodeltexto10pto1"/>
        </w:rPr>
        <w:br/>
        <w:t>un barco, que las riberas se alejaban de nosotros, como lo</w:t>
      </w:r>
      <w:r>
        <w:rPr>
          <w:rStyle w:val="Cuerpodeltexto10pto1"/>
        </w:rPr>
        <w:br/>
        <w:t>creen los niños cuando zarpan las naves. Cada uno estima</w:t>
      </w:r>
      <w:r>
        <w:rPr>
          <w:rStyle w:val="Cuerpodeltexto10pto1"/>
        </w:rPr>
        <w:br/>
        <w:t>que su país es el mejor porque está más acostumbrado a</w:t>
      </w:r>
      <w:r>
        <w:rPr>
          <w:rStyle w:val="Cuerpodeltexto10pto1"/>
        </w:rPr>
        <w:br/>
        <w:t>él; cree que la religión que se le inculcó es la verdadera</w:t>
      </w:r>
      <w:r>
        <w:rPr>
          <w:rStyle w:val="Cuerpodeltexto10pto1"/>
        </w:rPr>
        <w:br/>
        <w:t>que hay que seguir, aunque quizás nunca haya pensado en</w:t>
      </w:r>
      <w:r>
        <w:rPr>
          <w:rStyle w:val="Cuerpodeltexto10pto1"/>
        </w:rPr>
        <w:br/>
        <w:t>analizarla o compararla con las demás. Apoyamos siem-</w:t>
      </w:r>
      <w:r>
        <w:rPr>
          <w:rStyle w:val="Cuerpodeltexto10pto1"/>
        </w:rPr>
        <w:br/>
        <w:t>pre más a los compatriotas que a los extranjeros en asun-</w:t>
      </w:r>
      <w:r>
        <w:rPr>
          <w:rStyle w:val="Cuerpodeltexto10pto1"/>
        </w:rPr>
        <w:br/>
        <w:t>tos en los que incluso el derecho está con ellos. Nos gusta</w:t>
      </w:r>
      <w:r>
        <w:rPr>
          <w:rStyle w:val="Cuerpodeltexto10pto1"/>
        </w:rPr>
        <w:br/>
        <w:t>más estar con los que comparten nuestras opiniones aun</w:t>
      </w:r>
      <w:r>
        <w:rPr>
          <w:rStyle w:val="Cuerpodeltexto10pto1"/>
        </w:rPr>
        <w:br/>
        <w:t>cuando sean menos inteligentes y virtuosos. Y la desigual-</w:t>
      </w:r>
      <w:r>
        <w:rPr>
          <w:rStyle w:val="Cuerpodeltexto10pto1"/>
        </w:rPr>
        <w:br/>
        <w:t>dad de riquezas y condiciones lleva a mucha gente a pen-</w:t>
      </w:r>
      <w:r>
        <w:rPr>
          <w:rStyle w:val="Cuerpodeltexto10pto1"/>
        </w:rPr>
        <w:br/>
        <w:t>sar que los hombres no son iguales entre sí.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left="20" w:right="20"/>
      </w:pPr>
      <w:r>
        <w:rPr>
          <w:rStyle w:val="Cuerpodeltexto10pto1"/>
        </w:rPr>
        <w:t>Si investigamos sobre qué están fundadas estas diver-</w:t>
      </w:r>
      <w:r>
        <w:rPr>
          <w:rStyle w:val="Cuerpodeltexto10pto1"/>
        </w:rPr>
        <w:br/>
        <w:t>sas opiniones, encontraremos que sólo se apoyan en el in-</w:t>
      </w:r>
      <w:r>
        <w:rPr>
          <w:rStyle w:val="Cuerpodeltexto10pto1"/>
        </w:rPr>
        <w:br w:type="page"/>
      </w:r>
      <w:r>
        <w:rPr>
          <w:rStyle w:val="Cuerpodeltexto10pto1"/>
        </w:rPr>
        <w:lastRenderedPageBreak/>
        <w:t>terés o en la costumbre; y que es incomparablemente más</w:t>
      </w:r>
      <w:r>
        <w:rPr>
          <w:rStyle w:val="Cuerpodeltexto10pto1"/>
        </w:rPr>
        <w:br/>
        <w:t>difícil cambiar en los hombres los puntos de vista basados</w:t>
      </w:r>
      <w:r>
        <w:rPr>
          <w:rStyle w:val="Cuerpodeltexto10pto1"/>
        </w:rPr>
        <w:br/>
        <w:t>en prejuicios que los adquiridos por razones que les pare-</w:t>
      </w:r>
      <w:r>
        <w:rPr>
          <w:rStyle w:val="Cuerpodeltexto10pto1"/>
        </w:rPr>
        <w:br/>
        <w:t>cieron más convincentes o sólidas.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 w:firstLine="320"/>
      </w:pPr>
      <w:r>
        <w:rPr>
          <w:rStyle w:val="Cuerpodeltexto10pto1"/>
        </w:rPr>
        <w:t>Podemos incluir entre los prejuicios el que se tiene vul-</w:t>
      </w:r>
      <w:r>
        <w:rPr>
          <w:rStyle w:val="Cuerpodeltexto10pto1"/>
        </w:rPr>
        <w:br/>
        <w:t>garmente sobre la diferencia entre los dos Sexos y todo lo</w:t>
      </w:r>
      <w:r>
        <w:rPr>
          <w:rStyle w:val="Cuerpodeltexto10pto1"/>
        </w:rPr>
        <w:br/>
        <w:t>que depende de ella. No existe ninguno tan antiguo ni tan</w:t>
      </w:r>
      <w:r>
        <w:rPr>
          <w:rStyle w:val="Cuerpodeltexto10pto1"/>
        </w:rPr>
        <w:br/>
        <w:t>universal. Los sabios y los ignorantes están tan convenci-</w:t>
      </w:r>
      <w:r>
        <w:rPr>
          <w:rStyle w:val="Cuerpodeltexto10pto1"/>
        </w:rPr>
        <w:br/>
        <w:t>dos de que las mujeres son inferiores a los hombres en ca-</w:t>
      </w:r>
      <w:r>
        <w:rPr>
          <w:rStyle w:val="Cuerpodeltexto10pto1"/>
        </w:rPr>
        <w:br/>
        <w:t>pacidad y mérito y que deben ser dependientes tal y como</w:t>
      </w:r>
      <w:r>
        <w:rPr>
          <w:rStyle w:val="Cuerpodeltexto10pto1"/>
        </w:rPr>
        <w:br/>
        <w:t>las vemos que no dejarán de mirar el punto de vista con-</w:t>
      </w:r>
      <w:r>
        <w:rPr>
          <w:rStyle w:val="Cuerpodeltexto10pto1"/>
        </w:rPr>
        <w:br/>
        <w:t>trario como una paradoja singular.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 w:firstLine="320"/>
      </w:pPr>
      <w:r>
        <w:rPr>
          <w:rStyle w:val="Cuerpodeltexto10pto1"/>
        </w:rPr>
        <w:t>Sin embargo, para demostrarlo no sería necesario em-</w:t>
      </w:r>
      <w:r>
        <w:rPr>
          <w:rStyle w:val="Cuerpodeltexto10pto1"/>
        </w:rPr>
        <w:br/>
        <w:t>plear ninguna razón positiva si los hombres fueran más</w:t>
      </w:r>
      <w:r>
        <w:rPr>
          <w:rStyle w:val="Cuerpodeltexto10pto1"/>
        </w:rPr>
        <w:br/>
        <w:t>justos y menos parciales en sus juicios. Bastaría con ad-</w:t>
      </w:r>
      <w:r>
        <w:rPr>
          <w:rStyle w:val="Cuerpodeltexto10pto1"/>
        </w:rPr>
        <w:br/>
        <w:t>vertirles que hasta ahora se ha hablado a la ligera sobre</w:t>
      </w:r>
      <w:r>
        <w:rPr>
          <w:rStyle w:val="Cuerpodeltexto10pto1"/>
        </w:rPr>
        <w:br/>
        <w:t>la diferencia de los Sexos y en perjuicio de las mujeres; y</w:t>
      </w:r>
      <w:r>
        <w:rPr>
          <w:rStyle w:val="Cuerpodeltexto10pto1"/>
        </w:rPr>
        <w:br/>
        <w:t>que para juzgar correctamente si el nuestro tiene alguna</w:t>
      </w:r>
      <w:r>
        <w:rPr>
          <w:rStyle w:val="Cuerpodeltexto10pto1"/>
        </w:rPr>
        <w:br/>
        <w:t>preeminencia natural sobre el suyo, es necesario pensar</w:t>
      </w:r>
      <w:r>
        <w:rPr>
          <w:rStyle w:val="Cuerpodeltexto10pto1"/>
        </w:rPr>
        <w:br/>
        <w:t>seria e imparcialmente, renunciando a lo que se ha creído</w:t>
      </w:r>
      <w:r>
        <w:rPr>
          <w:rStyle w:val="Cuerpodeltexto10pto1"/>
        </w:rPr>
        <w:br/>
        <w:t>sobre el simple testimonio de otros y sin haberlo exami-</w:t>
      </w:r>
      <w:r>
        <w:rPr>
          <w:rStyle w:val="Cuerpodeltexto10pto1"/>
        </w:rPr>
        <w:br/>
        <w:t>nado. (... )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 w:firstLine="320"/>
      </w:pPr>
      <w:r>
        <w:rPr>
          <w:rStyle w:val="Cuerpodeltexto10pto1"/>
        </w:rPr>
        <w:t>Si se pregunta a cada hombre en particular lo que</w:t>
      </w:r>
      <w:r>
        <w:rPr>
          <w:rStyle w:val="Cuerpodeltexto10pto1"/>
        </w:rPr>
        <w:br/>
        <w:t>piensa de las mujeres en general y lo confiesan sincera-</w:t>
      </w:r>
      <w:r>
        <w:rPr>
          <w:rStyle w:val="Cuerpodeltexto10pto1"/>
        </w:rPr>
        <w:br/>
        <w:t>mente, dirán sin duda que han sido hechas para nosotros,</w:t>
      </w:r>
      <w:r>
        <w:rPr>
          <w:rStyle w:val="Cuerpodeltexto10pto1"/>
        </w:rPr>
        <w:br/>
        <w:t>que sólo son aptas para criar a los niños pequeños y para</w:t>
      </w:r>
      <w:r>
        <w:rPr>
          <w:rStyle w:val="Cuerpodeltexto10pto1"/>
        </w:rPr>
        <w:br/>
        <w:t>ocuparse de la casa. Quizás los más cultos agreguen que</w:t>
      </w:r>
      <w:r>
        <w:rPr>
          <w:rStyle w:val="Cuerpodeltexto10pto1"/>
        </w:rPr>
        <w:br/>
        <w:t>hay muchas mujeres inteligentes y virtuosas, pero que si</w:t>
      </w:r>
      <w:r>
        <w:rPr>
          <w:rStyle w:val="Cuerpodeltexto10pto1"/>
        </w:rPr>
        <w:br/>
        <w:t>se examina más de cerca las más prominentes se encon-</w:t>
      </w:r>
      <w:r>
        <w:rPr>
          <w:rStyle w:val="Cuerpodeltexto10pto1"/>
        </w:rPr>
        <w:br/>
        <w:t>trará siempre en ellas algo propio de su Sexo: que no tie-</w:t>
      </w:r>
      <w:r>
        <w:rPr>
          <w:rStyle w:val="Cuerpodeltexto10pto1"/>
        </w:rPr>
        <w:br/>
        <w:t>nen firmeza ni determinación, ni la profundidad de inte-</w:t>
      </w:r>
      <w:r>
        <w:rPr>
          <w:rStyle w:val="Cuerpodeltexto10pto1"/>
        </w:rPr>
        <w:br/>
        <w:t>lecto que creen reconocer en ellos mismos, y que es un</w:t>
      </w:r>
      <w:r>
        <w:rPr>
          <w:rStyle w:val="Cuerpodeltexto10pto1"/>
        </w:rPr>
        <w:br/>
        <w:t>efecto de la providencia divina y de la sabiduría de los</w:t>
      </w:r>
      <w:r>
        <w:rPr>
          <w:rStyle w:val="Cuerpodeltexto10pto1"/>
        </w:rPr>
        <w:br/>
        <w:t>hombres el haberles cerrado la entrada a las ciencias, al</w:t>
      </w:r>
      <w:r>
        <w:rPr>
          <w:rStyle w:val="Cuerpodeltexto10pto1"/>
        </w:rPr>
        <w:br/>
        <w:t>gobierno y a los empleos; que sería gracioso ver a una</w:t>
      </w:r>
      <w:r>
        <w:rPr>
          <w:rStyle w:val="Cuerpodeltexto10pto1"/>
        </w:rPr>
        <w:br/>
        <w:t>mujer enseñando elocuencia o medicina en una cátedra en</w:t>
      </w:r>
      <w:r>
        <w:rPr>
          <w:rStyle w:val="Cuerpodeltexto10pto1"/>
        </w:rPr>
        <w:br/>
        <w:t>calidad de Profesora, caminar por las calles seguidas de</w:t>
      </w:r>
      <w:r>
        <w:rPr>
          <w:rStyle w:val="Cuerpodeltexto10pto1"/>
        </w:rPr>
        <w:br/>
        <w:t>Comisarios y Sargentos para dirigir la policía, arengar</w:t>
      </w:r>
      <w:r>
        <w:rPr>
          <w:rStyle w:val="Cuerpodeltexto10pto1"/>
        </w:rPr>
        <w:br w:type="page"/>
      </w:r>
      <w:r>
        <w:rPr>
          <w:rStyle w:val="Cdigodebarras"/>
        </w:rPr>
        <w:lastRenderedPageBreak/>
        <w:t>ante los Jueces en calidad de Abogadas, sentarse en un</w:t>
      </w:r>
      <w:r>
        <w:rPr>
          <w:rStyle w:val="Cdigodebarras"/>
        </w:rPr>
        <w:br/>
        <w:t>Tribunal para administrar Justicia a la cabeza de un Par-</w:t>
      </w:r>
      <w:r>
        <w:rPr>
          <w:rStyle w:val="Cdigodebarras"/>
        </w:rPr>
        <w:br/>
        <w:t>lamento, conducir un ejército, librar una batalla y hablar</w:t>
      </w:r>
      <w:r>
        <w:rPr>
          <w:rStyle w:val="Cdigodebarras"/>
        </w:rPr>
        <w:br/>
        <w:t>ante los gobiernos de las Repúblicas o ante los Príncipes</w:t>
      </w:r>
      <w:r>
        <w:rPr>
          <w:rStyle w:val="Cdigodebarras"/>
        </w:rPr>
        <w:br/>
        <w:t>como Jefes de Embajada.</w:t>
      </w:r>
    </w:p>
    <w:p w:rsidR="00EB345F" w:rsidRDefault="0002303A">
      <w:pPr>
        <w:pStyle w:val="Cdigodebarras0"/>
        <w:shd w:val="clear" w:color="auto" w:fill="auto"/>
        <w:spacing w:line="245" w:lineRule="exact"/>
        <w:ind w:left="40" w:right="20" w:firstLine="320"/>
        <w:jc w:val="both"/>
      </w:pPr>
      <w:r>
        <w:t>Confieso que estas costumbres me sorprenderían, pero</w:t>
      </w:r>
      <w:r>
        <w:br/>
        <w:t>sólo en razón de su novedad. Si al formar los estados y al</w:t>
      </w:r>
      <w:r>
        <w:br/>
        <w:t>establecer los diferentes cargos que los componen se hu-</w:t>
      </w:r>
      <w:r>
        <w:br/>
        <w:t>biera llamado también a las mujeres, estaríamos acostum-</w:t>
      </w:r>
      <w:r>
        <w:br/>
        <w:t>brados a verlas como ellas están acostumbradas a vernos</w:t>
      </w:r>
      <w:r>
        <w:br/>
        <w:t>a nosotros. (... )</w:t>
      </w:r>
    </w:p>
    <w:p w:rsidR="00EB345F" w:rsidRDefault="0002303A">
      <w:pPr>
        <w:pStyle w:val="Cdigodebarras0"/>
        <w:shd w:val="clear" w:color="auto" w:fill="auto"/>
        <w:spacing w:line="245" w:lineRule="exact"/>
        <w:ind w:left="40" w:right="20" w:firstLine="320"/>
        <w:jc w:val="both"/>
      </w:pPr>
      <w:r>
        <w:t>Si se insiste un poco al interrogar a la gente, se verá</w:t>
      </w:r>
      <w:r>
        <w:br/>
        <w:t>que sus más sólidas razones se reducen a decir que las co-</w:t>
      </w:r>
      <w:r>
        <w:br/>
        <w:t>sas han sido siempre como son con respecto a las mujeres</w:t>
      </w:r>
      <w:r>
        <w:br/>
        <w:t>y que ello es una prueba de que así deben ser; que si ellas</w:t>
      </w:r>
      <w:r>
        <w:br/>
        <w:t>hubieran sido capaces de ciencias y cargos, los hombres</w:t>
      </w:r>
      <w:r>
        <w:br/>
        <w:t>las habrían admitido. (... )</w:t>
      </w:r>
    </w:p>
    <w:p w:rsidR="00EB345F" w:rsidRDefault="0002303A">
      <w:pPr>
        <w:pStyle w:val="Cdigodebarras0"/>
        <w:shd w:val="clear" w:color="auto" w:fill="auto"/>
        <w:spacing w:line="245" w:lineRule="exact"/>
        <w:ind w:left="40" w:right="20" w:firstLine="320"/>
        <w:jc w:val="both"/>
      </w:pPr>
      <w:r>
        <w:t>(Sin embargo) cuando examinamos con sinceridad los</w:t>
      </w:r>
      <w:r>
        <w:br/>
        <w:t>asuntos humanos en el pasado y en el presente, encontra-</w:t>
      </w:r>
      <w:r>
        <w:br/>
        <w:t>mos que todos se parecen en un punto: que la razón siem-</w:t>
      </w:r>
      <w:r>
        <w:br/>
        <w:t>pre ha sido la más débil y que parece que todas las histo-</w:t>
      </w:r>
      <w:r>
        <w:br/>
        <w:t>rias han sido hechas para mostrar lo que todos han obser-</w:t>
      </w:r>
      <w:r>
        <w:br/>
        <w:t>vado en su época: que desde que los hombres existen</w:t>
      </w:r>
      <w:r>
        <w:br/>
        <w:t>siempre ha prevalecido la fuerza. Los más grandes impe-</w:t>
      </w:r>
      <w:r>
        <w:br/>
        <w:t>rios de Asia han sido desde sus comienzos obra de usur-</w:t>
      </w:r>
      <w:r>
        <w:br/>
        <w:t>padores y bandidos; los restos de la monarquía de los</w:t>
      </w:r>
      <w:r>
        <w:br/>
        <w:t>Griegos y los Romanos fueron recogidos por gente que se</w:t>
      </w:r>
      <w:r>
        <w:br/>
        <w:t>creyó bastante fuerte para resistir a sus maestros y domi-</w:t>
      </w:r>
      <w:r>
        <w:br/>
        <w:t>nar a sus iguales. Esta conducta es visible en todas las so-</w:t>
      </w:r>
      <w:r>
        <w:br/>
        <w:t>ciedades: y si los hombres se comportan así con sus seme-</w:t>
      </w:r>
      <w:r>
        <w:br/>
        <w:t>jantes, parece fuertemente probable que cada uno lo haya</w:t>
      </w:r>
      <w:r>
        <w:br/>
        <w:t>hecho primero con la mujer. Veamos cómo sucedió en lí-</w:t>
      </w:r>
      <w:r>
        <w:br/>
        <w:t>neas generales.</w:t>
      </w:r>
    </w:p>
    <w:p w:rsidR="00EB345F" w:rsidRDefault="0002303A">
      <w:pPr>
        <w:pStyle w:val="Cdigodebarras0"/>
        <w:shd w:val="clear" w:color="auto" w:fill="auto"/>
        <w:spacing w:line="245" w:lineRule="exact"/>
        <w:ind w:left="40" w:right="20" w:firstLine="320"/>
        <w:jc w:val="both"/>
      </w:pPr>
      <w:r>
        <w:t>Al observar que eran más robustos y que tenían cierta</w:t>
      </w:r>
      <w:r>
        <w:br/>
        <w:t>ventaja corporal en su relación con el otro Sexo, se imagi-</w:t>
      </w:r>
      <w:r>
        <w:br/>
        <w:t>naron que la tenían con respecto a todo. Las consecuen-</w:t>
      </w:r>
      <w:r>
        <w:br/>
        <w:t>cias de esto no eran muy importantes en el comienzo del</w:t>
      </w:r>
      <w:r>
        <w:br/>
        <w:t>mundo. Las cosas se encontraban en un estado muy dife-</w:t>
      </w:r>
      <w:r>
        <w:br w:type="page"/>
      </w:r>
      <w:r>
        <w:rPr>
          <w:rStyle w:val="Cuerpodeltexto10pto1"/>
        </w:rPr>
        <w:lastRenderedPageBreak/>
        <w:t>rente al actual, todavía no había gobierno, ni ciencia, ni</w:t>
      </w:r>
      <w:r>
        <w:rPr>
          <w:rStyle w:val="Cuerpodeltexto10pto1"/>
        </w:rPr>
        <w:br/>
        <w:t>cargos, ni religión establecida. Las ideas de dependencia</w:t>
      </w:r>
      <w:r>
        <w:rPr>
          <w:rStyle w:val="Cuerpodeltexto10pto1"/>
        </w:rPr>
        <w:br/>
        <w:t>no molestaban para nada. Los imagino como niños, las</w:t>
      </w:r>
      <w:r>
        <w:rPr>
          <w:rStyle w:val="Cuerpodeltexto10pto1"/>
        </w:rPr>
        <w:br/>
        <w:t>ventajas eran como las de los juegos: los hombres y las</w:t>
      </w:r>
      <w:r>
        <w:rPr>
          <w:rStyle w:val="Cuerpodeltexto10pto1"/>
        </w:rPr>
        <w:br/>
        <w:t>mujeres eran simples e inocentes, se dedicaban por igual</w:t>
      </w:r>
      <w:r>
        <w:rPr>
          <w:rStyle w:val="Cuerpodeltexto10pto1"/>
        </w:rPr>
        <w:br/>
        <w:t>al cultivo de la tierra y a la caza como aún ahora hacen los</w:t>
      </w:r>
      <w:r>
        <w:rPr>
          <w:rStyle w:val="Cuerpodeltexto10pto1"/>
        </w:rPr>
        <w:br/>
        <w:t>salvajes. El hombre iba por su lado y la mujer por el suyo;</w:t>
      </w:r>
      <w:r>
        <w:rPr>
          <w:rStyle w:val="Cuerpodeltexto10pto1"/>
        </w:rPr>
        <w:br/>
        <w:t>el que más aportaba era el más estimado.</w:t>
      </w:r>
    </w:p>
    <w:p w:rsidR="00EB345F" w:rsidRDefault="0002303A">
      <w:pPr>
        <w:pStyle w:val="Cuerpodeltexto0"/>
        <w:shd w:val="clear" w:color="auto" w:fill="auto"/>
        <w:spacing w:before="0" w:after="480" w:line="250" w:lineRule="exact"/>
        <w:ind w:left="20" w:right="20" w:firstLine="320"/>
      </w:pPr>
      <w:r>
        <w:rPr>
          <w:rStyle w:val="Cuerpodeltexto10pto1"/>
        </w:rPr>
        <w:t>Como las incomodidades y las consecuencias de los</w:t>
      </w:r>
      <w:r>
        <w:rPr>
          <w:rStyle w:val="Cuerpodeltexto10pto1"/>
        </w:rPr>
        <w:br/>
        <w:t>embarazos disminuían las fuerzas de la mujer durante al-</w:t>
      </w:r>
      <w:r>
        <w:rPr>
          <w:rStyle w:val="Cuerpodeltexto10pto1"/>
        </w:rPr>
        <w:br/>
        <w:t>gunos intervalos y les impedían trabajar como antes, la</w:t>
      </w:r>
      <w:r>
        <w:rPr>
          <w:rStyle w:val="Cuerpodeltexto10pto1"/>
        </w:rPr>
        <w:br/>
        <w:t>asistencia de sus maridos se hacía absolutamente necesa-</w:t>
      </w:r>
      <w:r>
        <w:rPr>
          <w:rStyle w:val="Cuerpodeltexto10pto1"/>
        </w:rPr>
        <w:br/>
        <w:t>ria, todavía más cuando llegaban los hijos. (... )</w:t>
      </w:r>
    </w:p>
    <w:p w:rsidR="00EB345F" w:rsidRDefault="0002303A">
      <w:pPr>
        <w:pStyle w:val="Cuerpodeltexto90"/>
        <w:shd w:val="clear" w:color="auto" w:fill="auto"/>
        <w:spacing w:after="184"/>
        <w:ind w:left="20" w:right="20"/>
      </w:pPr>
      <w:r>
        <w:rPr>
          <w:rStyle w:val="Cuerpodeltexto910ptoNegrita0"/>
          <w:i/>
          <w:iCs/>
        </w:rPr>
        <w:t>(Poulain presenta la hipótesis de un paso de la pareja a</w:t>
      </w:r>
      <w:r>
        <w:rPr>
          <w:rStyle w:val="Cuerpodeltexto910ptoNegrita0"/>
          <w:i/>
          <w:iCs/>
        </w:rPr>
        <w:br/>
        <w:t>la familia extensa. Con ella, la dependencia de las muje-</w:t>
      </w:r>
      <w:r>
        <w:rPr>
          <w:rStyle w:val="Cuerpodeltexto910ptoNegrita0"/>
          <w:i/>
          <w:iCs/>
        </w:rPr>
        <w:br/>
        <w:t>res se acrecienta, las funciones se diferencian aún más</w:t>
      </w:r>
      <w:r>
        <w:rPr>
          <w:rStyle w:val="Cuerpodeltexto910ptoNegrita0"/>
          <w:i/>
          <w:iCs/>
        </w:rPr>
        <w:br/>
        <w:t>por sexos. La rebelión de algunos varones jóvenes que se</w:t>
      </w:r>
      <w:r>
        <w:rPr>
          <w:rStyle w:val="Cuerpodeltexto910ptoNegrita0"/>
          <w:i/>
          <w:iCs/>
        </w:rPr>
        <w:br/>
        <w:t>organizan y atacan a las familias ya establecidas crea</w:t>
      </w:r>
      <w:r>
        <w:rPr>
          <w:rStyle w:val="Cuerpodeltexto910ptoNegrita0"/>
          <w:i/>
          <w:iCs/>
        </w:rPr>
        <w:br/>
        <w:t>una relación de dominación mucho más fuerte. )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 xml:space="preserve">Mientras que hasta ese momento ellas se </w:t>
      </w:r>
      <w:proofErr w:type="gramStart"/>
      <w:r>
        <w:rPr>
          <w:rStyle w:val="Cuerpodeltexto10pto1"/>
        </w:rPr>
        <w:t>habían</w:t>
      </w:r>
      <w:proofErr w:type="gramEnd"/>
      <w:r>
        <w:rPr>
          <w:rStyle w:val="Cuerpodeltexto10pto1"/>
        </w:rPr>
        <w:t xml:space="preserve"> casa-</w:t>
      </w:r>
      <w:r>
        <w:rPr>
          <w:rStyle w:val="Cuerpodeltexto10pto1"/>
        </w:rPr>
        <w:br/>
        <w:t>do con gente de su familia que las trataba como herma-</w:t>
      </w:r>
      <w:r>
        <w:rPr>
          <w:rStyle w:val="Cuerpodeltexto10pto1"/>
        </w:rPr>
        <w:br/>
        <w:t>nas, ahora fueron obligadas a tomar maridos que eran ex-</w:t>
      </w:r>
      <w:r>
        <w:rPr>
          <w:rStyle w:val="Cuerpodeltexto10pto1"/>
        </w:rPr>
        <w:br/>
        <w:t>tranjeros desconocidos que las consideraban como su bo-</w:t>
      </w:r>
      <w:r>
        <w:rPr>
          <w:rStyle w:val="Cuerpodeltexto10pto1"/>
        </w:rPr>
        <w:br/>
        <w:t>tín más preciado.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Normalmente, los vencedores desprecian a los que</w:t>
      </w:r>
      <w:r>
        <w:rPr>
          <w:rStyle w:val="Cuerpodeltexto10pto1"/>
        </w:rPr>
        <w:br/>
        <w:t>consideran más débiles entre los vencidos. Como las muje-</w:t>
      </w:r>
      <w:r>
        <w:rPr>
          <w:rStyle w:val="Cuerpodeltexto10pto1"/>
        </w:rPr>
        <w:br/>
        <w:t>res parecían más débiles a causa de sus ocupaciones que</w:t>
      </w:r>
      <w:r>
        <w:rPr>
          <w:rStyle w:val="Cuerpodeltexto10pto1"/>
        </w:rPr>
        <w:br/>
        <w:t>exigían menos fuerza, fueron miradas como inferiores a</w:t>
      </w:r>
      <w:r>
        <w:rPr>
          <w:rStyle w:val="Cuerpodeltexto10pto1"/>
        </w:rPr>
        <w:br/>
        <w:t>los hombres.</w:t>
      </w:r>
    </w:p>
    <w:p w:rsidR="00EB345F" w:rsidRDefault="0002303A">
      <w:pPr>
        <w:pStyle w:val="Cuerpodeltexto0"/>
        <w:shd w:val="clear" w:color="auto" w:fill="auto"/>
        <w:spacing w:before="0" w:after="456"/>
        <w:ind w:left="20" w:right="20" w:firstLine="320"/>
      </w:pPr>
      <w:r>
        <w:rPr>
          <w:rStyle w:val="Cuerpodeltexto10pto1"/>
        </w:rPr>
        <w:t>Algunos se contentaron con una primera usurpación,</w:t>
      </w:r>
      <w:r>
        <w:rPr>
          <w:rStyle w:val="Cuerpodeltexto10pto1"/>
        </w:rPr>
        <w:br/>
        <w:t>pero otros, más ambiciosos, alentados por la victoria, qui-</w:t>
      </w:r>
      <w:r>
        <w:rPr>
          <w:rStyle w:val="Cuerpodeltexto10pto1"/>
        </w:rPr>
        <w:br/>
        <w:t>sieron llevar más allá sus conquistas. Como las mujeres</w:t>
      </w:r>
      <w:r>
        <w:rPr>
          <w:rStyle w:val="Cuerpodeltexto10pto1"/>
        </w:rPr>
        <w:br/>
        <w:t>eran demasiado humanas para servirles en sus injustos</w:t>
      </w:r>
      <w:r>
        <w:rPr>
          <w:rStyle w:val="Cuerpodeltexto10pto1"/>
        </w:rPr>
        <w:br/>
        <w:t>designios, las dejaron en el hogar; y los hombres fueron</w:t>
      </w:r>
      <w:r>
        <w:rPr>
          <w:rStyle w:val="Cuerpodeltexto10pto1"/>
        </w:rPr>
        <w:br/>
        <w:t>elegidos por ser más aptos a las empresas en las que se</w:t>
      </w:r>
      <w:r>
        <w:rPr>
          <w:rStyle w:val="Cuerpodeltexto10pto1"/>
        </w:rPr>
        <w:br w:type="page"/>
      </w:r>
      <w:r>
        <w:rPr>
          <w:rStyle w:val="Cdigodebarras"/>
        </w:rPr>
        <w:lastRenderedPageBreak/>
        <w:t>necesita fuerza. En aquella época sólo se estimaba algo si</w:t>
      </w:r>
      <w:r>
        <w:rPr>
          <w:rStyle w:val="Cdigodebarras"/>
        </w:rPr>
        <w:br/>
        <w:t>se pensaba que era útil para los fines propuestos. Como el</w:t>
      </w:r>
      <w:r>
        <w:rPr>
          <w:rStyle w:val="Cdigodebarras"/>
        </w:rPr>
        <w:br/>
        <w:t>deseo de dominar se había convertido en una de las pasio-</w:t>
      </w:r>
      <w:r>
        <w:rPr>
          <w:rStyle w:val="Cdigodebarras"/>
        </w:rPr>
        <w:br/>
        <w:t>nes más fuertes y sólo podía ser satisfecho por la violencia</w:t>
      </w:r>
      <w:r>
        <w:rPr>
          <w:rStyle w:val="Cdigodebarras"/>
        </w:rPr>
        <w:br/>
        <w:t>y la injusticia, no es de extrañar que, puesto que los varo-</w:t>
      </w:r>
      <w:r>
        <w:rPr>
          <w:rStyle w:val="Cdigodebarras"/>
        </w:rPr>
        <w:br/>
        <w:t>nes eran sus únicos instrumentos, se los haya preferido</w:t>
      </w:r>
      <w:r>
        <w:rPr>
          <w:rStyle w:val="Cdigodebarras"/>
        </w:rPr>
        <w:br/>
        <w:t>antes que a las mujeres. Ellos servían para conservar las</w:t>
      </w:r>
      <w:r>
        <w:rPr>
          <w:rStyle w:val="Cdigodebarras"/>
        </w:rPr>
        <w:br/>
        <w:t>conquistas ya realizadas; sólo se atendió a sus consejos</w:t>
      </w:r>
      <w:r>
        <w:rPr>
          <w:rStyle w:val="Cdigodebarras"/>
        </w:rPr>
        <w:br/>
        <w:t>para establecer la tiranía, ya que sólo ellos podían poner-</w:t>
      </w:r>
      <w:r>
        <w:rPr>
          <w:rStyle w:val="Cdigodebarras"/>
        </w:rPr>
        <w:br/>
        <w:t>los en práctica. De esta manera, la dulzura y la humani-</w:t>
      </w:r>
      <w:r>
        <w:rPr>
          <w:rStyle w:val="Cdigodebarras"/>
        </w:rPr>
        <w:br/>
        <w:t>dad de las mujeres fue la causa de que no participaran en</w:t>
      </w:r>
      <w:r>
        <w:rPr>
          <w:rStyle w:val="Cdigodebarras"/>
        </w:rPr>
        <w:br/>
        <w:t>el gobierno de los Estados. (... )</w:t>
      </w:r>
    </w:p>
    <w:p w:rsidR="00EB345F" w:rsidRPr="00720D1C" w:rsidRDefault="0002303A">
      <w:pPr>
        <w:pStyle w:val="Ttulo421"/>
        <w:keepNext/>
        <w:keepLines/>
        <w:shd w:val="clear" w:color="auto" w:fill="auto"/>
        <w:spacing w:after="231" w:line="200" w:lineRule="exact"/>
        <w:ind w:left="20"/>
        <w:jc w:val="both"/>
        <w:rPr>
          <w:b/>
        </w:rPr>
      </w:pPr>
      <w:bookmarkStart w:id="37" w:name="bookmark37"/>
      <w:r w:rsidRPr="00720D1C">
        <w:rPr>
          <w:rStyle w:val="Cdigodebarras"/>
          <w:b/>
        </w:rPr>
        <w:t>Diferencia de los sexos en las maneras</w:t>
      </w:r>
      <w:bookmarkEnd w:id="37"/>
    </w:p>
    <w:p w:rsidR="00EB345F" w:rsidRDefault="0002303A">
      <w:pPr>
        <w:pStyle w:val="Cdigodebarras0"/>
        <w:shd w:val="clear" w:color="auto" w:fill="auto"/>
        <w:spacing w:line="240" w:lineRule="exact"/>
        <w:ind w:left="20" w:right="20" w:firstLine="320"/>
        <w:jc w:val="both"/>
      </w:pPr>
      <w:r>
        <w:t>Ya el aspecto exterior, la expresión del rostro, las mira-</w:t>
      </w:r>
      <w:r>
        <w:br/>
        <w:t>das, el porte, la compostura, los gestos, tienen en las mu-</w:t>
      </w:r>
      <w:r>
        <w:br/>
        <w:t>jeres algo reposado, sabio y honesto que las distingue bas-</w:t>
      </w:r>
      <w:r>
        <w:br/>
        <w:t>tante de los hombres. Observan meticulosamente el deco-</w:t>
      </w:r>
      <w:r>
        <w:br/>
        <w:t>ro, no es posible ser más moderadas de lo que son. No</w:t>
      </w:r>
      <w:r>
        <w:br/>
        <w:t>oímos de su boca palabras de doble sentido. Los mínimos</w:t>
      </w:r>
      <w:r>
        <w:br/>
        <w:t>equívocos hieren sus oídos y no pueden soportar la visión</w:t>
      </w:r>
      <w:r>
        <w:br/>
        <w:t>de lo que choca al pudor.</w:t>
      </w:r>
    </w:p>
    <w:p w:rsidR="00EB345F" w:rsidRDefault="0002303A">
      <w:pPr>
        <w:pStyle w:val="Cdigodebarras0"/>
        <w:shd w:val="clear" w:color="auto" w:fill="auto"/>
        <w:spacing w:line="240" w:lineRule="exact"/>
        <w:ind w:left="20" w:right="20" w:firstLine="320"/>
        <w:jc w:val="both"/>
      </w:pPr>
      <w:r>
        <w:t>El común de los hombres tiene una conducta muy dis-</w:t>
      </w:r>
      <w:r>
        <w:br/>
        <w:t>tinta. Su marcha es a menudo precipitada, sus gestos ex-</w:t>
      </w:r>
      <w:r>
        <w:br/>
        <w:t>traños, sus ojos mal orientados; nunca se divierten tanto</w:t>
      </w:r>
      <w:r>
        <w:br/>
        <w:t>como cuando alimentan su conversación con cosas que</w:t>
      </w:r>
      <w:r>
        <w:br/>
        <w:t>habría que callar u ocultar.</w:t>
      </w:r>
    </w:p>
    <w:p w:rsidR="00EB345F" w:rsidRDefault="0002303A">
      <w:pPr>
        <w:pStyle w:val="Cdigodebarras0"/>
        <w:shd w:val="clear" w:color="auto" w:fill="auto"/>
        <w:spacing w:line="240" w:lineRule="exact"/>
        <w:ind w:left="20" w:right="20" w:firstLine="320"/>
        <w:jc w:val="both"/>
      </w:pPr>
      <w:r>
        <w:t>Si se mantiene una conversación junta o separadamen-</w:t>
      </w:r>
      <w:r>
        <w:br/>
        <w:t>te con las mujeres y con los que suelen llamarse «sabios»</w:t>
      </w:r>
      <w:r>
        <w:br/>
        <w:t>en la sociedad, se verá la diferencia que hay entre unos y</w:t>
      </w:r>
      <w:r>
        <w:br/>
        <w:t>otras. Parecería que lo que los hombres se meten en la ca-</w:t>
      </w:r>
      <w:r>
        <w:br/>
        <w:t>beza al estudiar sólo sirve para obstruir su intelecto y lle-</w:t>
      </w:r>
      <w:r>
        <w:br/>
        <w:t>narlo de confusión. Pocos se expresan con claridad y el es-</w:t>
      </w:r>
      <w:r>
        <w:br/>
        <w:t>fuerzo que tienen que hacer para hablar hace que perda-</w:t>
      </w:r>
      <w:r>
        <w:br/>
        <w:t>mos el gusto por lo interesante que puedan decir; y a</w:t>
      </w:r>
      <w:r>
        <w:br/>
        <w:t>menos que sean muy intelectuales y estén con gente como</w:t>
      </w:r>
      <w:r>
        <w:br w:type="page"/>
      </w:r>
      <w:r>
        <w:rPr>
          <w:rStyle w:val="Cuerpodeltexto10pto1"/>
        </w:rPr>
        <w:lastRenderedPageBreak/>
        <w:t>ellos, no pueden mantener conversación durante una</w:t>
      </w:r>
      <w:r>
        <w:rPr>
          <w:rStyle w:val="Cuerpodeltexto10pto1"/>
        </w:rPr>
        <w:br/>
        <w:t>hora.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Las mujeres, por el contrario, dicen con claridad y or-</w:t>
      </w:r>
      <w:r>
        <w:rPr>
          <w:rStyle w:val="Cuerpodeltexto10pto1"/>
        </w:rPr>
        <w:br/>
        <w:t>den lo que saben; las palabras no les cuestan, comienzan</w:t>
      </w:r>
      <w:r>
        <w:rPr>
          <w:rStyle w:val="Cuerpodeltexto10pto1"/>
        </w:rPr>
        <w:br/>
        <w:t>y continúan como les parece y su imaginación las provee</w:t>
      </w:r>
      <w:r>
        <w:rPr>
          <w:rStyle w:val="Cuerpodeltexto10pto1"/>
        </w:rPr>
        <w:br/>
        <w:t>siempre de manera inagotable cuando están en libertad.</w:t>
      </w:r>
      <w:r>
        <w:rPr>
          <w:rStyle w:val="Cuerpodeltexto10pto1"/>
        </w:rPr>
        <w:br/>
        <w:t>Tienen el don de plantear sus sentimientos con una dulzu-</w:t>
      </w:r>
      <w:r>
        <w:rPr>
          <w:rStyle w:val="Cuerpodeltexto10pto1"/>
        </w:rPr>
        <w:br/>
        <w:t>ra y una complacencia que sirven tanto como la razón</w:t>
      </w:r>
      <w:r>
        <w:rPr>
          <w:rStyle w:val="Cuerpodeltexto10pto1"/>
        </w:rPr>
        <w:br/>
        <w:t>para expresarlos; mientras que los hombres los plantean</w:t>
      </w:r>
      <w:r>
        <w:rPr>
          <w:rStyle w:val="Cuerpodeltexto10pto1"/>
        </w:rPr>
        <w:br/>
        <w:t>de ordinario de una manera seca y dura.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Si se trae a colación alguna cuestión en presencia de</w:t>
      </w:r>
      <w:r>
        <w:rPr>
          <w:rStyle w:val="Cuerpodeltexto10pto1"/>
        </w:rPr>
        <w:br/>
        <w:t>mujeres un poco ilustradas, descubren mucho antes el</w:t>
      </w:r>
      <w:r>
        <w:rPr>
          <w:rStyle w:val="Cuerpodeltexto10pto1"/>
        </w:rPr>
        <w:br/>
        <w:t>punto de vista correcto. La examinan por más facetas; lo</w:t>
      </w:r>
      <w:r>
        <w:rPr>
          <w:rStyle w:val="Cuerpodeltexto10pto1"/>
        </w:rPr>
        <w:br/>
        <w:t>que se dice de verdadero sobre el asunto tiene más ascen-</w:t>
      </w:r>
      <w:r>
        <w:rPr>
          <w:rStyle w:val="Cuerpodeltexto10pto1"/>
        </w:rPr>
        <w:br/>
        <w:t>diente sobre su intelecto, y cuando se es un poco hábil y</w:t>
      </w:r>
      <w:r>
        <w:rPr>
          <w:rStyle w:val="Cuerpodeltexto10pto1"/>
        </w:rPr>
        <w:br/>
        <w:t>os tienen confianza, podéis observar que los prejuicios que</w:t>
      </w:r>
      <w:r>
        <w:rPr>
          <w:rStyle w:val="Cuerpodeltexto10pto1"/>
        </w:rPr>
        <w:br/>
        <w:t>tienen no son tan acendrados como los de los hombres y</w:t>
      </w:r>
      <w:r>
        <w:rPr>
          <w:rStyle w:val="Cuerpodeltexto10pto1"/>
        </w:rPr>
        <w:br/>
        <w:t>las ponen menos en guardia contra la verdad propuesta.</w:t>
      </w:r>
      <w:r>
        <w:rPr>
          <w:rStyle w:val="Cuerpodeltexto10pto1"/>
        </w:rPr>
        <w:br/>
        <w:t>Son ajenas al espíritu de contradicción y de disputa al que</w:t>
      </w:r>
      <w:r>
        <w:rPr>
          <w:rStyle w:val="Cuerpodeltexto10pto1"/>
        </w:rPr>
        <w:br/>
        <w:t>los sabios están tan sometidos; no discuten por menuden-</w:t>
      </w:r>
      <w:r>
        <w:rPr>
          <w:rStyle w:val="Cuerpodeltexto10pto1"/>
        </w:rPr>
        <w:br/>
        <w:t>cias sobre los términos ni se sirven de nombres científicos</w:t>
      </w:r>
      <w:r>
        <w:rPr>
          <w:rStyle w:val="Cuerpodeltexto10pto1"/>
        </w:rPr>
        <w:br/>
        <w:t>y misteriosos destinados a esconder la ignorancia y todo lo</w:t>
      </w:r>
      <w:r>
        <w:rPr>
          <w:rStyle w:val="Cuerpodeltexto10pto1"/>
        </w:rPr>
        <w:br/>
        <w:t>que ellas dicen es inteligible y sensible.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Tuve el gusto de hablar con mujeres de las diferentes</w:t>
      </w:r>
      <w:r>
        <w:rPr>
          <w:rStyle w:val="Cuerpodeltexto10pto1"/>
        </w:rPr>
        <w:br/>
        <w:t>condiciones que pude encontrar en la ciudad y en el cam-</w:t>
      </w:r>
      <w:r>
        <w:rPr>
          <w:rStyle w:val="Cuerpodeltexto10pto1"/>
        </w:rPr>
        <w:br/>
        <w:t>po para descubrir sus puntos débiles y fuertes y encontré,</w:t>
      </w:r>
      <w:r>
        <w:rPr>
          <w:rStyle w:val="Cuerpodeltexto10pto1"/>
        </w:rPr>
        <w:br/>
        <w:t>en aquellas a las que la necesidad o el trabajo no habían</w:t>
      </w:r>
      <w:r>
        <w:rPr>
          <w:rStyle w:val="Cuerpodeltexto10pto1"/>
        </w:rPr>
        <w:br/>
        <w:t>embrutecido, un grado más elevado de buen sentido que</w:t>
      </w:r>
      <w:r>
        <w:rPr>
          <w:rStyle w:val="Cuerpodeltexto10pto1"/>
        </w:rPr>
        <w:br/>
        <w:t>en la mayor parte de las obras más estimadas entre los</w:t>
      </w:r>
      <w:r>
        <w:rPr>
          <w:rStyle w:val="Cuerpodeltexto10pto1"/>
        </w:rPr>
        <w:br/>
        <w:t>sabios comunes. (... )</w:t>
      </w:r>
    </w:p>
    <w:p w:rsidR="00EB345F" w:rsidRDefault="0002303A">
      <w:pPr>
        <w:pStyle w:val="Cuerpodeltexto0"/>
        <w:shd w:val="clear" w:color="auto" w:fill="auto"/>
        <w:spacing w:before="0" w:after="420"/>
        <w:ind w:left="20" w:right="20" w:firstLine="320"/>
      </w:pPr>
      <w:r>
        <w:rPr>
          <w:rStyle w:val="Cuerpodeltexto10pto1"/>
        </w:rPr>
        <w:t>El mejor fruto que se puede esperar de las ciencias es</w:t>
      </w:r>
      <w:r>
        <w:rPr>
          <w:rStyle w:val="Cuerpodeltexto10pto1"/>
        </w:rPr>
        <w:br/>
        <w:t>el discernimiento y la precisión para distinguir lo que es</w:t>
      </w:r>
      <w:r>
        <w:rPr>
          <w:rStyle w:val="Cuerpodeltexto10pto1"/>
        </w:rPr>
        <w:br/>
        <w:t>verdadero y evidente de lo que es falso y oscuro, y evitar</w:t>
      </w:r>
      <w:r>
        <w:rPr>
          <w:rStyle w:val="Cuerpodeltexto10pto1"/>
        </w:rPr>
        <w:br/>
        <w:t>así caer en el error y en la equivocación. Tendemos a</w:t>
      </w:r>
      <w:r>
        <w:rPr>
          <w:rStyle w:val="Cuerpodeltexto10pto1"/>
        </w:rPr>
        <w:br/>
        <w:t>creer que los hombres, al menos los que pasan por sabios,</w:t>
      </w:r>
      <w:r>
        <w:rPr>
          <w:rStyle w:val="Cuerpodeltexto10pto1"/>
        </w:rPr>
        <w:br/>
        <w:t>tienen esta ventaja sobre las mujeres. Sin embargo, si ha-</w:t>
      </w:r>
      <w:r>
        <w:rPr>
          <w:rStyle w:val="Cuerpodeltexto10pto1"/>
        </w:rPr>
        <w:br/>
        <w:t>blamos con precisión, encontraremos que es una de las</w:t>
      </w:r>
      <w:r>
        <w:rPr>
          <w:rStyle w:val="Cuerpodeltexto10pto1"/>
        </w:rPr>
        <w:br/>
        <w:t>cualidades que más les falta. Pues no solamente son oscu-</w:t>
      </w:r>
      <w:r>
        <w:rPr>
          <w:rStyle w:val="Cuerpodeltexto10pto1"/>
        </w:rPr>
        <w:br w:type="page"/>
      </w:r>
      <w:r>
        <w:rPr>
          <w:rStyle w:val="Cdigodebarras"/>
        </w:rPr>
        <w:lastRenderedPageBreak/>
        <w:t>ros y confusos en sus discursos y, a menudo, por esta cua-</w:t>
      </w:r>
      <w:r>
        <w:rPr>
          <w:rStyle w:val="Cdigodebarras"/>
        </w:rPr>
        <w:br/>
        <w:t>lidad dominan y provocan la adhesión de las personas</w:t>
      </w:r>
      <w:r>
        <w:rPr>
          <w:rStyle w:val="Cdigodebarras"/>
        </w:rPr>
        <w:br/>
        <w:t>simples y crédulas, sino que incluso rechazan lo que es</w:t>
      </w:r>
      <w:r>
        <w:rPr>
          <w:rStyle w:val="Cdigodebarras"/>
        </w:rPr>
        <w:br/>
        <w:t>claro y evidente y se burlan de los que hablan de manera</w:t>
      </w:r>
      <w:r>
        <w:rPr>
          <w:rStyle w:val="Cdigodebarras"/>
        </w:rPr>
        <w:br/>
        <w:t>clara e inteligible por considerarla demasiado fácil y co-</w:t>
      </w:r>
      <w:r>
        <w:rPr>
          <w:rStyle w:val="Cdigodebarras"/>
        </w:rPr>
        <w:br/>
        <w:t>mún; y son los primeros interesados en algo oscuro que se</w:t>
      </w:r>
      <w:r>
        <w:rPr>
          <w:rStyle w:val="Cdigodebarras"/>
        </w:rPr>
        <w:br/>
        <w:t>les proponga, por ser más misterioso. Para convencerse</w:t>
      </w:r>
      <w:r>
        <w:rPr>
          <w:rStyle w:val="Cdigodebarras"/>
        </w:rPr>
        <w:br/>
        <w:t>de ello no hay más que escucharlos con un poco de aten-</w:t>
      </w:r>
      <w:r>
        <w:rPr>
          <w:rStyle w:val="Cdigodebarras"/>
        </w:rPr>
        <w:br/>
        <w:t>ción y obligarlos a dar explicaciones. (... )</w:t>
      </w:r>
    </w:p>
    <w:p w:rsidR="00EB345F" w:rsidRDefault="0002303A">
      <w:pPr>
        <w:pStyle w:val="Cdigodebarras0"/>
        <w:shd w:val="clear" w:color="auto" w:fill="auto"/>
        <w:spacing w:after="180" w:line="245" w:lineRule="exact"/>
        <w:ind w:left="20" w:right="20"/>
        <w:jc w:val="both"/>
      </w:pPr>
      <w:r>
        <w:t>(Poulain pasa ahora a enumerar las capacidades y los co-</w:t>
      </w:r>
      <w:r>
        <w:br/>
        <w:t>nocimientos que las mujeres han podido desarrollar a pe-</w:t>
      </w:r>
      <w:r>
        <w:br/>
        <w:t>sar de verse privadas de educación y serles negados to-</w:t>
      </w:r>
      <w:r>
        <w:br/>
        <w:t>dos los privilegios y funciones de los varones</w:t>
      </w:r>
      <w:proofErr w:type="gramStart"/>
      <w:r>
        <w:t>. )</w:t>
      </w:r>
      <w:proofErr w:type="gramEnd"/>
    </w:p>
    <w:p w:rsidR="00EB345F" w:rsidRDefault="0002303A">
      <w:pPr>
        <w:pStyle w:val="Cdigodebarras0"/>
        <w:shd w:val="clear" w:color="auto" w:fill="auto"/>
        <w:spacing w:line="245" w:lineRule="exact"/>
        <w:ind w:left="20" w:right="20" w:firstLine="320"/>
        <w:jc w:val="both"/>
      </w:pPr>
      <w:r>
        <w:t>Se diría que las mujeres han nacido para ejercer la Me-</w:t>
      </w:r>
      <w:r>
        <w:br/>
        <w:t>dicina y para devolver la salud a los enfermos. Su cuidado</w:t>
      </w:r>
      <w:r>
        <w:br/>
        <w:t>y complacencia alivian los males de la mitad. Y no sólo</w:t>
      </w:r>
      <w:r>
        <w:br/>
        <w:t>son capaces de aplicar remedios, sino incluso de encon-</w:t>
      </w:r>
      <w:r>
        <w:br/>
        <w:t>trarlos. Inventan una infinidad de remedios que son lla-</w:t>
      </w:r>
      <w:r>
        <w:br/>
        <w:t>mados «pequeños» porque cuestan menos que los de Hi-</w:t>
      </w:r>
      <w:r>
        <w:br/>
        <w:t>pócrates y no se los prescribe con una receta pero son</w:t>
      </w:r>
      <w:r>
        <w:br/>
        <w:t>tanto más seguros y fáciles cuanto que son naturales. En</w:t>
      </w:r>
      <w:r>
        <w:br/>
        <w:t>fin, que hacen sus observaciones en la práctica y con tanta</w:t>
      </w:r>
      <w:r>
        <w:br/>
        <w:t>exactitud y con un razonamiento tan justo que a menudo</w:t>
      </w:r>
      <w:r>
        <w:br/>
        <w:t>convierten en inútiles todos los textos de la Escuela.</w:t>
      </w:r>
    </w:p>
    <w:p w:rsidR="00EB345F" w:rsidRDefault="0002303A">
      <w:pPr>
        <w:pStyle w:val="Cdigodebarras0"/>
        <w:shd w:val="clear" w:color="auto" w:fill="auto"/>
        <w:spacing w:line="240" w:lineRule="exact"/>
        <w:ind w:left="20" w:right="20" w:firstLine="320"/>
        <w:jc w:val="both"/>
      </w:pPr>
      <w:r>
        <w:t>Entre las mujeres del campo, las que se dedican al cul-</w:t>
      </w:r>
      <w:r>
        <w:br/>
        <w:t>tivo de la tierra conocen admirablemente las extravagan-</w:t>
      </w:r>
      <w:r>
        <w:br/>
        <w:t>cias de las estaciones; y sus Almanaques son mucho más</w:t>
      </w:r>
      <w:r>
        <w:br/>
        <w:t>seguros que los que se imprimen según los Astrólogos. Ha-</w:t>
      </w:r>
      <w:r>
        <w:br/>
        <w:t>blan tan inocentemente sobre la fertilidad y la esterilidad</w:t>
      </w:r>
      <w:r>
        <w:br/>
        <w:t>de los años por los vientos, las lluvias y por todo lo que</w:t>
      </w:r>
      <w:r>
        <w:br/>
        <w:t>produce el cambio de tiempo que es imposible escucharlas</w:t>
      </w:r>
      <w:r>
        <w:br/>
        <w:t>sin sentir compasión por los sabios que relacionan esos</w:t>
      </w:r>
      <w:r>
        <w:br/>
        <w:t>efectos con los Aspectos, las Cercanías y los Ascendientes</w:t>
      </w:r>
      <w:r>
        <w:br/>
        <w:t>de los Planetas. Esto me hace pensar que si les hubieran</w:t>
      </w:r>
      <w:r>
        <w:br/>
        <w:t>enseñado que las alteraciones a las que el cuerpo humano</w:t>
      </w:r>
      <w:r>
        <w:br w:type="page"/>
      </w:r>
      <w:r>
        <w:rPr>
          <w:rStyle w:val="Cuerpodeltexto10pto1"/>
        </w:rPr>
        <w:lastRenderedPageBreak/>
        <w:t>está sujeto pueden ocurrirle a causa de su constitución</w:t>
      </w:r>
      <w:r>
        <w:rPr>
          <w:rStyle w:val="Cuerpodeltexto10pto1"/>
        </w:rPr>
        <w:br/>
        <w:t>particular, por el ejercicio, el clima, la alimentación, la</w:t>
      </w:r>
      <w:r>
        <w:rPr>
          <w:rStyle w:val="Cuerpodeltexto10pto1"/>
        </w:rPr>
        <w:br/>
        <w:t>educación y por las diferentes circunstancias de la vida, a</w:t>
      </w:r>
      <w:r>
        <w:rPr>
          <w:rStyle w:val="Cuerpodeltexto10pto1"/>
        </w:rPr>
        <w:br/>
        <w:t>ellas no se les ocurriría nunca relacionar las inclinaciones</w:t>
      </w:r>
      <w:r>
        <w:rPr>
          <w:rStyle w:val="Cuerpodeltexto10pto1"/>
        </w:rPr>
        <w:br/>
        <w:t>o los cambios con las Influencias de los Astros, que son</w:t>
      </w:r>
      <w:r>
        <w:rPr>
          <w:rStyle w:val="Cuerpodeltexto10pto1"/>
        </w:rPr>
        <w:br/>
        <w:t>cuerpos alejados de nosotros por muchos millones de le-</w:t>
      </w:r>
      <w:r>
        <w:rPr>
          <w:rStyle w:val="Cuerpodeltexto10pto1"/>
        </w:rPr>
        <w:br/>
        <w:t>guas. (... )</w:t>
      </w:r>
    </w:p>
    <w:p w:rsidR="00EB345F" w:rsidRDefault="0002303A">
      <w:pPr>
        <w:pStyle w:val="Cuerpodeltexto0"/>
        <w:shd w:val="clear" w:color="auto" w:fill="auto"/>
        <w:spacing w:before="0"/>
        <w:ind w:right="20" w:firstLine="320"/>
      </w:pPr>
      <w:r>
        <w:rPr>
          <w:rStyle w:val="Cuerpodeltexto10pto1"/>
        </w:rPr>
        <w:t>Todas estas observaciones sobre las cualidades del in-</w:t>
      </w:r>
      <w:r>
        <w:rPr>
          <w:rStyle w:val="Cuerpodeltexto10pto1"/>
        </w:rPr>
        <w:br/>
        <w:t>telecto pueden hacerse sin esfuerzo con mujeres de condi-</w:t>
      </w:r>
      <w:r>
        <w:rPr>
          <w:rStyle w:val="Cuerpodeltexto10pto1"/>
        </w:rPr>
        <w:br/>
        <w:t>ción modesta; pero si nos trasladamos a la Corte y par-</w:t>
      </w:r>
      <w:r>
        <w:rPr>
          <w:rStyle w:val="Cuerpodeltexto10pto1"/>
        </w:rPr>
        <w:br/>
        <w:t>ticipamos en las conversaciones de las Damas, se podrá</w:t>
      </w:r>
      <w:r>
        <w:rPr>
          <w:rStyle w:val="Cuerpodeltexto10pto1"/>
        </w:rPr>
        <w:br/>
        <w:t>constatar algo muy diferente. Parece que su ingenio es na-</w:t>
      </w:r>
      <w:r>
        <w:rPr>
          <w:rStyle w:val="Cuerpodeltexto10pto1"/>
        </w:rPr>
        <w:br/>
        <w:t>turalmente proporcional a su condición. Junto con la pre-</w:t>
      </w:r>
      <w:r>
        <w:rPr>
          <w:rStyle w:val="Cuerpodeltexto10pto1"/>
        </w:rPr>
        <w:br/>
        <w:t>cisión, el discernimiento y la cortesía, tienen un intelecto</w:t>
      </w:r>
      <w:r>
        <w:rPr>
          <w:rStyle w:val="Cuerpodeltexto10pto1"/>
        </w:rPr>
        <w:br/>
        <w:t>agudo, fino y delicado que manejan con soltura; y un no sé</w:t>
      </w:r>
      <w:r>
        <w:rPr>
          <w:rStyle w:val="Cuerpodeltexto10pto1"/>
        </w:rPr>
        <w:br/>
        <w:t>qué grande y noble que las caracteriza. (... )</w:t>
      </w:r>
    </w:p>
    <w:p w:rsidR="00EB345F" w:rsidRDefault="0002303A">
      <w:pPr>
        <w:pStyle w:val="Cuerpodeltexto0"/>
        <w:shd w:val="clear" w:color="auto" w:fill="auto"/>
        <w:spacing w:before="0"/>
        <w:ind w:right="20" w:firstLine="320"/>
      </w:pPr>
      <w:r>
        <w:rPr>
          <w:rStyle w:val="Cuerpodeltexto10pto1"/>
        </w:rPr>
        <w:t>¡Cuántas Damas ha habido y cuántas hay todavía que</w:t>
      </w:r>
      <w:r>
        <w:rPr>
          <w:rStyle w:val="Cuerpodeltexto10pto1"/>
        </w:rPr>
        <w:br/>
        <w:t>debemos incluir entre los sabios si no se quiere ponerlas</w:t>
      </w:r>
      <w:r>
        <w:rPr>
          <w:rStyle w:val="Cuerpodeltexto10pto1"/>
        </w:rPr>
        <w:br/>
        <w:t>por encima de ellos! El siglo que vivimos tiene un mayor</w:t>
      </w:r>
      <w:r>
        <w:rPr>
          <w:rStyle w:val="Cuerpodeltexto10pto1"/>
        </w:rPr>
        <w:br/>
        <w:t>número que todos los anteriores y como han igualado a</w:t>
      </w:r>
      <w:r>
        <w:rPr>
          <w:rStyle w:val="Cuerpodeltexto10pto1"/>
        </w:rPr>
        <w:br/>
        <w:t>los varones, son más admirables que ellos por razones</w:t>
      </w:r>
      <w:r>
        <w:rPr>
          <w:rStyle w:val="Cuerpodeltexto10pto1"/>
        </w:rPr>
        <w:br/>
        <w:t>particulares. Han debido sobreponerse a la falta de ener-</w:t>
      </w:r>
      <w:r>
        <w:rPr>
          <w:rStyle w:val="Cuerpodeltexto10pto1"/>
        </w:rPr>
        <w:br/>
        <w:t>gía con que se educa a su sexo, renunciar a los placeres y</w:t>
      </w:r>
      <w:r>
        <w:rPr>
          <w:rStyle w:val="Cuerpodeltexto10pto1"/>
        </w:rPr>
        <w:br/>
        <w:t>al ocio a que se las reduce, vencer ciertos obstáculos pú-</w:t>
      </w:r>
      <w:r>
        <w:rPr>
          <w:rStyle w:val="Cuerpodeltexto10pto1"/>
        </w:rPr>
        <w:br/>
        <w:t>blicos que las alejan de los estudios y colocarse por enci-</w:t>
      </w:r>
      <w:r>
        <w:rPr>
          <w:rStyle w:val="Cuerpodeltexto10pto1"/>
        </w:rPr>
        <w:br/>
        <w:t>ma de las ideas desfavorables que tiene el vulgo sobre las</w:t>
      </w:r>
      <w:r>
        <w:rPr>
          <w:rStyle w:val="Cuerpodeltexto10pto1"/>
        </w:rPr>
        <w:br/>
        <w:t>mujeres sabias, además de las que tiene sobre su Sexo en</w:t>
      </w:r>
      <w:r>
        <w:rPr>
          <w:rStyle w:val="Cuerpodeltexto10pto1"/>
        </w:rPr>
        <w:br/>
        <w:t>general. Han hecho todo esto y, bien porque las dificulta-</w:t>
      </w:r>
      <w:r>
        <w:rPr>
          <w:rStyle w:val="Cuerpodeltexto10pto1"/>
        </w:rPr>
        <w:br/>
        <w:t>des han avivado su intelecto y lo han hecho más penetran-</w:t>
      </w:r>
      <w:r>
        <w:rPr>
          <w:rStyle w:val="Cuerpodeltexto10pto1"/>
        </w:rPr>
        <w:br/>
        <w:t>te, bien porque estas cualidades eran naturales en ellas, se</w:t>
      </w:r>
      <w:r>
        <w:rPr>
          <w:rStyle w:val="Cuerpodeltexto10pto1"/>
        </w:rPr>
        <w:br/>
        <w:t>han convertido, en proporción, en más hábiles que los</w:t>
      </w:r>
      <w:r>
        <w:rPr>
          <w:rStyle w:val="Cuerpodeltexto10pto1"/>
        </w:rPr>
        <w:br/>
        <w:t>hombres.</w:t>
      </w:r>
    </w:p>
    <w:p w:rsidR="00EB345F" w:rsidRDefault="0002303A">
      <w:pPr>
        <w:pStyle w:val="Cuerpodeltexto0"/>
        <w:shd w:val="clear" w:color="auto" w:fill="auto"/>
        <w:spacing w:before="0"/>
        <w:ind w:right="20" w:firstLine="320"/>
      </w:pPr>
      <w:r>
        <w:rPr>
          <w:rStyle w:val="Cuerpodeltexto10pto1"/>
        </w:rPr>
        <w:t>No obstante, puede decirse, sin disminuir la admira-</w:t>
      </w:r>
      <w:r>
        <w:rPr>
          <w:rStyle w:val="Cuerpodeltexto10pto1"/>
        </w:rPr>
        <w:br/>
        <w:t>ción que estas ilustres Damas merecen, que la ocasión y</w:t>
      </w:r>
      <w:r>
        <w:rPr>
          <w:rStyle w:val="Cuerpodeltexto10pto1"/>
        </w:rPr>
        <w:br/>
        <w:t>los medios exteriores las han colocado en esa condición,</w:t>
      </w:r>
      <w:r>
        <w:rPr>
          <w:rStyle w:val="Cuerpodeltexto10pto1"/>
        </w:rPr>
        <w:br/>
        <w:t>como a los más sabios de entre nosotros, y que existe una</w:t>
      </w:r>
      <w:r>
        <w:rPr>
          <w:rStyle w:val="Cuerpodeltexto10pto1"/>
        </w:rPr>
        <w:br/>
        <w:t>infinidad de otras mujeres que habrían hecho lo mismo si</w:t>
      </w:r>
      <w:r>
        <w:rPr>
          <w:rStyle w:val="Cuerpodeltexto10pto1"/>
        </w:rPr>
        <w:br/>
        <w:t>hubieran tenido ventajas similares. Y como somos bastan-</w:t>
      </w:r>
      <w:r>
        <w:rPr>
          <w:rStyle w:val="Cuerpodeltexto10pto1"/>
        </w:rPr>
        <w:br w:type="page"/>
      </w:r>
      <w:r>
        <w:rPr>
          <w:rStyle w:val="Cuerpodeltexto10pto1"/>
        </w:rPr>
        <w:lastRenderedPageBreak/>
        <w:t>te injustos como para creer que todas las mujeres son in-</w:t>
      </w:r>
      <w:r>
        <w:rPr>
          <w:rStyle w:val="Cuerpodeltexto10pto1"/>
        </w:rPr>
        <w:br/>
        <w:t>discretas porque conocemos cinco o seis que lo son, debe-</w:t>
      </w:r>
      <w:r>
        <w:rPr>
          <w:rStyle w:val="Cuerpodeltexto10pto1"/>
        </w:rPr>
        <w:br/>
        <w:t>ríamos ser bastante justos como para considerar que su</w:t>
      </w:r>
      <w:r>
        <w:rPr>
          <w:rStyle w:val="Cuerpodeltexto10pto1"/>
        </w:rPr>
        <w:br/>
        <w:t>sexo es apto para las ciencias, puesto que vemos cantidad</w:t>
      </w:r>
      <w:r>
        <w:rPr>
          <w:rStyle w:val="Cuerpodeltexto10pto1"/>
        </w:rPr>
        <w:br/>
        <w:t>de mujeres que han sabido elevarse a ellas.</w:t>
      </w:r>
    </w:p>
    <w:p w:rsidR="00EB345F" w:rsidRDefault="0002303A">
      <w:pPr>
        <w:pStyle w:val="Cuerpodeltexto0"/>
        <w:shd w:val="clear" w:color="auto" w:fill="auto"/>
        <w:spacing w:before="0" w:after="700" w:line="250" w:lineRule="exact"/>
        <w:ind w:left="20" w:right="20" w:firstLine="320"/>
      </w:pPr>
      <w:r>
        <w:rPr>
          <w:rStyle w:val="Cuerpodeltexto10pto1"/>
        </w:rPr>
        <w:t>Comúnmente se piensa que los Turcos, los Bárbaros y</w:t>
      </w:r>
      <w:r>
        <w:rPr>
          <w:rStyle w:val="Cuerpodeltexto10pto1"/>
        </w:rPr>
        <w:br/>
        <w:t>los Salvajes no son tan capaces como los pueblos de Euro-</w:t>
      </w:r>
      <w:r>
        <w:rPr>
          <w:rStyle w:val="Cuerpodeltexto10pto1"/>
        </w:rPr>
        <w:br/>
        <w:t>pa. Sin embargo, es evidente que si viéramos aquí cinco o</w:t>
      </w:r>
      <w:r>
        <w:rPr>
          <w:rStyle w:val="Cuerpodeltexto10pto1"/>
        </w:rPr>
        <w:br/>
        <w:t>seis que tuvieran la capacidad o el título de Doctor, lo cual</w:t>
      </w:r>
      <w:r>
        <w:rPr>
          <w:rStyle w:val="Cuerpodeltexto10pto1"/>
        </w:rPr>
        <w:br/>
        <w:t>no es imposible, corregiríamos ese juicio y confesaríamos</w:t>
      </w:r>
      <w:r>
        <w:rPr>
          <w:rStyle w:val="Cuerpodeltexto10pto1"/>
        </w:rPr>
        <w:br/>
        <w:t>que, dado que estos pueblos están compuestos por hom-</w:t>
      </w:r>
      <w:r>
        <w:rPr>
          <w:rStyle w:val="Cuerpodeltexto10pto1"/>
        </w:rPr>
        <w:br/>
        <w:t>bres como nosotros, son capaces de las mismas cosas y</w:t>
      </w:r>
      <w:r>
        <w:rPr>
          <w:rStyle w:val="Cuerpodeltexto10pto1"/>
        </w:rPr>
        <w:br/>
        <w:t>que si se los instruyera, no serían inferiores en nada. Las</w:t>
      </w:r>
      <w:r>
        <w:rPr>
          <w:rStyle w:val="Cuerpodeltexto10pto1"/>
        </w:rPr>
        <w:br/>
        <w:t>mujeres con las que vivimos valen tanto como los Bárba-</w:t>
      </w:r>
      <w:r>
        <w:rPr>
          <w:rStyle w:val="Cuerpodeltexto10pto1"/>
        </w:rPr>
        <w:br/>
        <w:t>ros y los Salvajes para obligarnos a tener hacia ellas pen-</w:t>
      </w:r>
      <w:r>
        <w:rPr>
          <w:rStyle w:val="Cuerpodeltexto10pto1"/>
        </w:rPr>
        <w:br/>
        <w:t>samientos que no sean menos favorables ni menos razo-</w:t>
      </w:r>
      <w:r>
        <w:rPr>
          <w:rStyle w:val="Cuerpodeltexto10pto1"/>
        </w:rPr>
        <w:br/>
        <w:t>nables. (... )</w:t>
      </w:r>
    </w:p>
    <w:p w:rsidR="00EB345F" w:rsidRDefault="0002303A">
      <w:pPr>
        <w:pStyle w:val="Cuerpodeltexto0"/>
        <w:shd w:val="clear" w:color="auto" w:fill="auto"/>
        <w:spacing w:before="0" w:after="227" w:line="200" w:lineRule="exact"/>
        <w:ind w:left="20"/>
      </w:pPr>
      <w:r>
        <w:rPr>
          <w:rStyle w:val="Cuerpodeltexto10pto1"/>
        </w:rPr>
        <w:t>SEGUNDA PARTE</w:t>
      </w:r>
    </w:p>
    <w:p w:rsidR="00EB345F" w:rsidRDefault="0002303A">
      <w:pPr>
        <w:pStyle w:val="Cuerpodeltexto90"/>
        <w:shd w:val="clear" w:color="auto" w:fill="auto"/>
        <w:spacing w:after="184" w:line="245" w:lineRule="exact"/>
        <w:ind w:left="20" w:right="20"/>
      </w:pPr>
      <w:r>
        <w:rPr>
          <w:rStyle w:val="Cuerpodeltexto910ptoNegrita0"/>
          <w:i/>
          <w:iCs/>
        </w:rPr>
        <w:t>en la que se muestra por qué los testimonios que se pue-</w:t>
      </w:r>
      <w:r>
        <w:rPr>
          <w:rStyle w:val="Cuerpodeltexto910ptoNegrita0"/>
          <w:i/>
          <w:iCs/>
        </w:rPr>
        <w:br/>
        <w:t>den presentar contra la convicción de la igualdad de los</w:t>
      </w:r>
      <w:r>
        <w:rPr>
          <w:rStyle w:val="Cuerpodeltexto910ptoNegrita0"/>
          <w:i/>
          <w:iCs/>
        </w:rPr>
        <w:br/>
        <w:t>Sexos extraídos de Poetas, Oradores, Historiadores, Juris-</w:t>
      </w:r>
      <w:r>
        <w:rPr>
          <w:rStyle w:val="Cuerpodeltexto910ptoNegrita0"/>
          <w:i/>
          <w:iCs/>
        </w:rPr>
        <w:br/>
        <w:t>consultos y Filósofos son todos vanos e inútiles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left="20" w:right="20" w:firstLine="320"/>
      </w:pPr>
      <w:r>
        <w:rPr>
          <w:rStyle w:val="Cuerpodeltexto10pto1"/>
        </w:rPr>
        <w:t>Lo que confirma al vulgo en las ideas que tiene sobre</w:t>
      </w:r>
      <w:r>
        <w:rPr>
          <w:rStyle w:val="Cuerpodeltexto10pto1"/>
        </w:rPr>
        <w:br/>
        <w:t>las mujeres es que se ve apoyado por la convicción de los</w:t>
      </w:r>
      <w:r>
        <w:rPr>
          <w:rStyle w:val="Cuerpodeltexto10pto1"/>
        </w:rPr>
        <w:br/>
        <w:t>sabios. Así, puesto que la voz pública de los que dominan</w:t>
      </w:r>
      <w:r>
        <w:rPr>
          <w:rStyle w:val="Cuerpodeltexto10pto1"/>
        </w:rPr>
        <w:br/>
        <w:t>por la creencia concuerda, para desventaja de las mujeres,</w:t>
      </w:r>
      <w:r>
        <w:rPr>
          <w:rStyle w:val="Cuerpodeltexto10pto1"/>
        </w:rPr>
        <w:br/>
        <w:t>con ciertas apariencias generales, no hay que sorprender-</w:t>
      </w:r>
      <w:r>
        <w:rPr>
          <w:rStyle w:val="Cuerpodeltexto10pto1"/>
        </w:rPr>
        <w:br/>
        <w:t>se de verlas tan mal en la mente de las personas simples y</w:t>
      </w:r>
      <w:r>
        <w:rPr>
          <w:rStyle w:val="Cuerpodeltexto10pto1"/>
        </w:rPr>
        <w:br/>
        <w:t>sin conocimientos. Sucede con esto como con infinidad de</w:t>
      </w:r>
      <w:r>
        <w:rPr>
          <w:rStyle w:val="Cuerpodeltexto10pto1"/>
        </w:rPr>
        <w:br/>
        <w:t>otras cosas: un prejuicio es fortalecido por otro.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left="20" w:right="20" w:firstLine="320"/>
      </w:pPr>
      <w:r>
        <w:rPr>
          <w:rStyle w:val="Cuerpodeltexto10pto1"/>
        </w:rPr>
        <w:t>Como la idea de la verdad está naturalmente asociada</w:t>
      </w:r>
      <w:r>
        <w:rPr>
          <w:rStyle w:val="Cuerpodeltexto10pto1"/>
        </w:rPr>
        <w:br/>
        <w:t>a la del saber, no deja de tomarse por verdadero lo que</w:t>
      </w:r>
      <w:r>
        <w:rPr>
          <w:rStyle w:val="Cuerpodeltexto10pto1"/>
        </w:rPr>
        <w:br/>
        <w:t>proponen los que tienen la reputación de ser sabios; y</w:t>
      </w:r>
      <w:r>
        <w:rPr>
          <w:rStyle w:val="Cuerpodeltexto10pto1"/>
        </w:rPr>
        <w:br w:type="page"/>
      </w:r>
      <w:r>
        <w:rPr>
          <w:rStyle w:val="Cuerpodeltexto10pto1"/>
        </w:rPr>
        <w:lastRenderedPageBreak/>
        <w:t>como el número de los que sólo lo son de nombre es mu-</w:t>
      </w:r>
      <w:r>
        <w:rPr>
          <w:rStyle w:val="Cuerpodeltexto10pto1"/>
        </w:rPr>
        <w:br/>
        <w:t>cho más grande que el de quienes lo son en realidad, el</w:t>
      </w:r>
      <w:r>
        <w:rPr>
          <w:rStyle w:val="Cuerpodeltexto10pto1"/>
        </w:rPr>
        <w:br/>
        <w:t>común de los hombres, que tiene en cuenta sólo el título,</w:t>
      </w:r>
      <w:r>
        <w:rPr>
          <w:rStyle w:val="Cuerpodeltexto10pto1"/>
        </w:rPr>
        <w:br/>
        <w:t>se coloca del lado de los primeros y acepta con tanto más</w:t>
      </w:r>
      <w:r>
        <w:rPr>
          <w:rStyle w:val="Cuerpodeltexto10pto1"/>
        </w:rPr>
        <w:br/>
        <w:t>gusto sus opiniones cuanto que concuerdan con las que ya</w:t>
      </w:r>
      <w:r>
        <w:rPr>
          <w:rStyle w:val="Cuerpodeltexto10pto1"/>
        </w:rPr>
        <w:br/>
        <w:t>posee.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40" w:right="20" w:firstLine="300"/>
      </w:pPr>
      <w:r>
        <w:rPr>
          <w:rStyle w:val="Cuerpodeltexto10pto1"/>
        </w:rPr>
        <w:t>Por eso, al ver que los Poetas, los Oradores, los Histo-</w:t>
      </w:r>
      <w:r>
        <w:rPr>
          <w:rStyle w:val="Cuerpodeltexto10pto1"/>
        </w:rPr>
        <w:br/>
        <w:t>riadores y los Filósofos declaran también que las mujeres</w:t>
      </w:r>
      <w:r>
        <w:rPr>
          <w:rStyle w:val="Cuerpodeltexto10pto1"/>
        </w:rPr>
        <w:br/>
        <w:t>son inferiores a los hombres, menos nobles y menos per-</w:t>
      </w:r>
      <w:r>
        <w:rPr>
          <w:rStyle w:val="Cuerpodeltexto10pto1"/>
        </w:rPr>
        <w:br/>
        <w:t>fectas, se persuaden aún más porque ignoran que su sa-</w:t>
      </w:r>
      <w:r>
        <w:rPr>
          <w:rStyle w:val="Cuerpodeltexto10pto1"/>
        </w:rPr>
        <w:br/>
        <w:t>ber consiste en el mismo prejuicio que el suyo sólo que</w:t>
      </w:r>
      <w:r>
        <w:rPr>
          <w:rStyle w:val="Cuerpodeltexto10pto1"/>
        </w:rPr>
        <w:br/>
        <w:t>más amplio y distinguido; y que no hacen sino agregar a</w:t>
      </w:r>
      <w:r>
        <w:rPr>
          <w:rStyle w:val="Cuerpodeltexto10pto1"/>
        </w:rPr>
        <w:br/>
        <w:t>la impresión de la costumbre la opinión de los Antiguos en</w:t>
      </w:r>
      <w:r>
        <w:rPr>
          <w:rStyle w:val="Cuerpodeltexto10pto1"/>
        </w:rPr>
        <w:br/>
        <w:t>cuya autoridad se funda toda su certidumbre. Con respec-</w:t>
      </w:r>
      <w:r>
        <w:rPr>
          <w:rStyle w:val="Cuerpodeltexto10pto1"/>
        </w:rPr>
        <w:br/>
        <w:t>to al Sexo (1), veo que los que tienen estudios y los que no</w:t>
      </w:r>
      <w:r>
        <w:rPr>
          <w:rStyle w:val="Cuerpodeltexto10pto1"/>
        </w:rPr>
        <w:br/>
        <w:t>los tienen caen en parecido error: juzgar que lo que dicen</w:t>
      </w:r>
      <w:r>
        <w:rPr>
          <w:rStyle w:val="Cuerpodeltexto10pto1"/>
        </w:rPr>
        <w:br/>
        <w:t>de él aquellos que merecen su estima es verdadero porque</w:t>
      </w:r>
      <w:r>
        <w:rPr>
          <w:rStyle w:val="Cuerpodeltexto10pto1"/>
        </w:rPr>
        <w:br/>
        <w:t>ya están convencidos de que hablan bien; en lugar de sólo</w:t>
      </w:r>
      <w:r>
        <w:rPr>
          <w:rStyle w:val="Cuerpodeltexto10pto1"/>
        </w:rPr>
        <w:br/>
        <w:t>creer que hablan bien después de haber reconocido que</w:t>
      </w:r>
      <w:r>
        <w:rPr>
          <w:rStyle w:val="Cuerpodeltexto10pto1"/>
        </w:rPr>
        <w:br/>
        <w:t>sólo dicen la verdad.</w:t>
      </w:r>
    </w:p>
    <w:p w:rsidR="00EB345F" w:rsidRDefault="0002303A">
      <w:pPr>
        <w:pStyle w:val="Cuerpodeltexto0"/>
        <w:shd w:val="clear" w:color="auto" w:fill="auto"/>
        <w:spacing w:before="0" w:after="282" w:line="250" w:lineRule="exact"/>
        <w:ind w:left="40" w:right="20" w:firstLine="300"/>
      </w:pPr>
      <w:r>
        <w:rPr>
          <w:rStyle w:val="Cuerpodeltexto10pto1"/>
        </w:rPr>
        <w:t>Dado que los Poetas y los Oradores únicamente tienen</w:t>
      </w:r>
      <w:r>
        <w:rPr>
          <w:rStyle w:val="Cuerpodeltexto10pto1"/>
        </w:rPr>
        <w:br/>
        <w:t>por objetivo agradar y persuadir, les basta con la verosi-</w:t>
      </w:r>
      <w:r>
        <w:rPr>
          <w:rStyle w:val="Cuerpodeltexto10pto1"/>
        </w:rPr>
        <w:br/>
        <w:t>militud con respecto al común de los hombres. Así, como</w:t>
      </w:r>
      <w:r>
        <w:rPr>
          <w:rStyle w:val="Cuerpodeltexto10pto1"/>
        </w:rPr>
        <w:br/>
        <w:t>la exageración y la hipérbole son muy apropiadas para</w:t>
      </w:r>
      <w:r>
        <w:rPr>
          <w:rStyle w:val="Cuerpodeltexto10pto1"/>
        </w:rPr>
        <w:br/>
        <w:t>este designio, al exagerar las ideas según lo necesiten,</w:t>
      </w:r>
      <w:r>
        <w:rPr>
          <w:rStyle w:val="Cuerpodeltexto10pto1"/>
        </w:rPr>
        <w:br/>
        <w:t>muestran el bien y el mal pequeño o grande según les</w:t>
      </w:r>
      <w:r>
        <w:rPr>
          <w:rStyle w:val="Cuerpodeltexto10pto1"/>
        </w:rPr>
        <w:br/>
        <w:t>plazca. Y por una estratagema muy común, atribuyen a</w:t>
      </w:r>
      <w:r>
        <w:rPr>
          <w:rStyle w:val="Cuerpodeltexto10pto1"/>
        </w:rPr>
        <w:br/>
        <w:t>todas las mujeres en general lo que sólo han visto en algu-</w:t>
      </w:r>
      <w:r>
        <w:rPr>
          <w:rStyle w:val="Cuerpodeltexto10pto1"/>
        </w:rPr>
        <w:br/>
        <w:t>nas en particular. Les basta con haber conocido algunas</w:t>
      </w:r>
      <w:r>
        <w:rPr>
          <w:rStyle w:val="Cuerpodeltexto10pto1"/>
        </w:rPr>
        <w:br/>
        <w:t>hipócritas para hacerles declarar que todo su sexo tiene</w:t>
      </w:r>
      <w:r>
        <w:rPr>
          <w:rStyle w:val="Cuerpodeltexto10pto1"/>
        </w:rPr>
        <w:br/>
        <w:t>ese defecto. Los oropeles de sus discursos contribuyen</w:t>
      </w:r>
      <w:r>
        <w:rPr>
          <w:rStyle w:val="Cuerpodeltexto10pto1"/>
        </w:rPr>
        <w:br/>
        <w:t>maravillosamente a convencer a los que no se encuentran</w:t>
      </w:r>
      <w:r>
        <w:rPr>
          <w:rStyle w:val="Cuerpodeltexto10pto1"/>
        </w:rPr>
        <w:br/>
        <w:t>sobre aviso. Hablan con facilidad y con gracia y emplean</w:t>
      </w:r>
      <w:r>
        <w:rPr>
          <w:rStyle w:val="Cuerpodeltexto10pto1"/>
        </w:rPr>
        <w:br/>
        <w:t>ciertas formas poco comunes que por su belleza y atracti-</w:t>
      </w:r>
      <w:r>
        <w:rPr>
          <w:rStyle w:val="Cuerpodeltexto10pto1"/>
        </w:rPr>
        <w:br/>
        <w:t>vo deslumbran el intelecto y le impiden discernir la ver-</w:t>
      </w:r>
    </w:p>
    <w:p w:rsidR="00EB345F" w:rsidRDefault="0002303A">
      <w:pPr>
        <w:pStyle w:val="Cuerpodeltexto50"/>
        <w:shd w:val="clear" w:color="auto" w:fill="auto"/>
        <w:spacing w:before="0"/>
        <w:ind w:left="40" w:right="20" w:firstLine="300"/>
        <w:jc w:val="both"/>
      </w:pPr>
      <w:r>
        <w:rPr>
          <w:rStyle w:val="Cuerpodeltexto55"/>
        </w:rPr>
        <w:t>(1) «El Sexo» (le Sexe) era una expresión equivalente a «el sexo fe-</w:t>
      </w:r>
      <w:r>
        <w:rPr>
          <w:rStyle w:val="Cuerpodeltexto55"/>
        </w:rPr>
        <w:br/>
        <w:t>menino» (N. de la T</w:t>
      </w:r>
      <w:proofErr w:type="gramStart"/>
      <w:r>
        <w:rPr>
          <w:rStyle w:val="Cuerpodeltexto55"/>
        </w:rPr>
        <w:t>. )</w:t>
      </w:r>
      <w:proofErr w:type="gramEnd"/>
      <w:r>
        <w:rPr>
          <w:rStyle w:val="Cuerpodeltexto55"/>
        </w:rPr>
        <w:t>.</w:t>
      </w:r>
      <w:r>
        <w:br w:type="page"/>
      </w:r>
    </w:p>
    <w:p w:rsidR="00EB345F" w:rsidRDefault="0002303A">
      <w:pPr>
        <w:pStyle w:val="Cdigodebarras0"/>
        <w:shd w:val="clear" w:color="auto" w:fill="auto"/>
        <w:spacing w:line="245" w:lineRule="exact"/>
        <w:ind w:left="20" w:right="20"/>
        <w:jc w:val="both"/>
      </w:pPr>
      <w:r>
        <w:lastRenderedPageBreak/>
        <w:t>dad. Contra las mujeres vemos multitud de obras bastante</w:t>
      </w:r>
      <w:r>
        <w:br/>
        <w:t>sólidas en apariencia: y nos dejamos convencer por ellas,</w:t>
      </w:r>
      <w:r>
        <w:br/>
        <w:t>porque no sabemos que lo que hace su fuerza y su verdad</w:t>
      </w:r>
      <w:r>
        <w:br/>
        <w:t>son las figuras de la elocuencia, las Metáforas, los Prover-</w:t>
      </w:r>
      <w:r>
        <w:br/>
        <w:t>bios, las Descripciones, las Similitudes, los Emblemas, y</w:t>
      </w:r>
      <w:r>
        <w:br/>
        <w:t>como, normalmente, hay mucho ingenio y habilidad en</w:t>
      </w:r>
      <w:r>
        <w:br/>
        <w:t>este tipo de obras, nos creemos que también tienen el mis-</w:t>
      </w:r>
      <w:r>
        <w:br/>
        <w:t>mo grado de verdad. (... )</w:t>
      </w:r>
    </w:p>
    <w:p w:rsidR="00EB345F" w:rsidRDefault="0002303A">
      <w:pPr>
        <w:pStyle w:val="Cdigodebarras0"/>
        <w:shd w:val="clear" w:color="auto" w:fill="auto"/>
        <w:spacing w:line="245" w:lineRule="exact"/>
        <w:ind w:left="20" w:right="20" w:firstLine="320"/>
        <w:jc w:val="both"/>
      </w:pPr>
      <w:r>
        <w:t>Todos los razonamientos de los que sostienen que el</w:t>
      </w:r>
      <w:r>
        <w:br/>
        <w:t>bello Sexo no es tan noble ni tan excelente como el nues-</w:t>
      </w:r>
      <w:r>
        <w:br/>
        <w:t>tro están fundados en que, dado que los varones son los</w:t>
      </w:r>
      <w:r>
        <w:br/>
        <w:t>amos, piensan que todo es para ellos. Y estoy seguro de</w:t>
      </w:r>
      <w:r>
        <w:br/>
        <w:t>que se pensaría lo contrario, incluso con más fuerza, es</w:t>
      </w:r>
      <w:r>
        <w:br/>
        <w:t>decir, que los hombres sólo existen para las mujeres, si</w:t>
      </w:r>
      <w:r>
        <w:br/>
        <w:t>ellas tuvieran toda la autoridad, como en el Imperio de las</w:t>
      </w:r>
      <w:r>
        <w:br/>
        <w:t>Amazonas.</w:t>
      </w:r>
    </w:p>
    <w:p w:rsidR="00EB345F" w:rsidRDefault="0002303A">
      <w:pPr>
        <w:pStyle w:val="Cdigodebarras0"/>
        <w:shd w:val="clear" w:color="auto" w:fill="auto"/>
        <w:spacing w:after="456" w:line="245" w:lineRule="exact"/>
        <w:ind w:left="20" w:right="20" w:firstLine="320"/>
        <w:jc w:val="both"/>
      </w:pPr>
      <w:r>
        <w:t>Es verdad que aquí sólo tienen las tareas consideradas</w:t>
      </w:r>
      <w:r>
        <w:br/>
        <w:t>más bajas. Y también es verdad que, según la religión y la</w:t>
      </w:r>
      <w:r>
        <w:br/>
        <w:t>razón, no son menos estimables. Sólo es bajo el vicio y</w:t>
      </w:r>
      <w:r>
        <w:br/>
        <w:t>sólo es grande la virtud. Dado que las mujeres muestran</w:t>
      </w:r>
      <w:r>
        <w:br/>
        <w:t>más virtud que los hombres en sus pequeñas ocupaciones,</w:t>
      </w:r>
      <w:r>
        <w:br/>
        <w:t>merecen ser más estimadas. Incluso, no sé si observando</w:t>
      </w:r>
      <w:r>
        <w:br/>
        <w:t>simplemente su tarea ordinaria, que es la de alimentar y</w:t>
      </w:r>
      <w:r>
        <w:br/>
        <w:t>criar a los hombres en su infancia, no son más dignas del</w:t>
      </w:r>
      <w:r>
        <w:br/>
        <w:t>primer rango de la sociedad civil. (... )</w:t>
      </w:r>
    </w:p>
    <w:p w:rsidR="00EB345F" w:rsidRPr="00720D1C" w:rsidRDefault="0002303A">
      <w:pPr>
        <w:pStyle w:val="Ttulo421"/>
        <w:keepNext/>
        <w:keepLines/>
        <w:shd w:val="clear" w:color="auto" w:fill="auto"/>
        <w:spacing w:after="231" w:line="200" w:lineRule="exact"/>
        <w:ind w:left="20"/>
        <w:jc w:val="both"/>
        <w:rPr>
          <w:b/>
        </w:rPr>
      </w:pPr>
      <w:bookmarkStart w:id="38" w:name="bookmark38"/>
      <w:r w:rsidRPr="00720D1C">
        <w:rPr>
          <w:rStyle w:val="Cdigodebarras"/>
          <w:b/>
        </w:rPr>
        <w:t>Contra los testimonios de la Historia</w:t>
      </w:r>
      <w:bookmarkEnd w:id="38"/>
    </w:p>
    <w:p w:rsidR="00EB345F" w:rsidRDefault="0002303A">
      <w:pPr>
        <w:pStyle w:val="Cdigodebarras0"/>
        <w:shd w:val="clear" w:color="auto" w:fill="auto"/>
        <w:spacing w:line="240" w:lineRule="exact"/>
        <w:ind w:left="20" w:right="20" w:firstLine="320"/>
        <w:jc w:val="both"/>
      </w:pPr>
      <w:r>
        <w:t>Lo que dicen los Historiadores en perjuicio de las mu-</w:t>
      </w:r>
      <w:r>
        <w:br/>
        <w:t>jeres impresiona más al intelecto que el discurso de los</w:t>
      </w:r>
      <w:r>
        <w:br/>
        <w:t>Oradores. Como parece que (los historiadores) no inventan</w:t>
      </w:r>
      <w:r>
        <w:br/>
        <w:t>nada, su testimonio es menos sospechoso; además de que</w:t>
      </w:r>
      <w:r>
        <w:br/>
        <w:t>coincide con aquello de lo que se está ya persuadido al</w:t>
      </w:r>
      <w:r>
        <w:br/>
        <w:t>contar que las mujeres eran en otra época lo que se cree</w:t>
      </w:r>
      <w:r>
        <w:br/>
        <w:t>que son actualmente. Pero esta autoridad que tienen sobre</w:t>
      </w:r>
      <w:r>
        <w:br/>
        <w:t>las mentes sólo es efecto de un prejuicio bastante común</w:t>
      </w:r>
      <w:r>
        <w:br/>
        <w:t>con respecto a la Antigüedad, a la que se representa bajo</w:t>
      </w:r>
      <w:r>
        <w:br w:type="page"/>
      </w:r>
      <w:r>
        <w:rPr>
          <w:rStyle w:val="Cuerpodeltexto10pto1"/>
        </w:rPr>
        <w:lastRenderedPageBreak/>
        <w:t>la imagen de un venerable viejo que, por su gran sabidu-</w:t>
      </w:r>
      <w:r>
        <w:rPr>
          <w:rStyle w:val="Cuerpodeltexto10pto1"/>
        </w:rPr>
        <w:br/>
        <w:t>ría y experiencia, no se puede equivocar ni decir nada que</w:t>
      </w:r>
      <w:r>
        <w:rPr>
          <w:rStyle w:val="Cuerpodeltexto10pto1"/>
        </w:rPr>
        <w:br/>
        <w:t>no sea la verdad.</w:t>
      </w:r>
    </w:p>
    <w:p w:rsidR="00EB345F" w:rsidRDefault="0002303A">
      <w:pPr>
        <w:pStyle w:val="Cuerpodeltexto0"/>
        <w:shd w:val="clear" w:color="auto" w:fill="auto"/>
        <w:spacing w:before="0" w:after="452" w:line="250" w:lineRule="exact"/>
        <w:ind w:left="20" w:right="20" w:firstLine="320"/>
      </w:pPr>
      <w:r>
        <w:rPr>
          <w:rStyle w:val="Cuerpodeltexto10pto1"/>
        </w:rPr>
        <w:t>Sin embargo, los Antiguos eran hombres como noso-</w:t>
      </w:r>
      <w:r>
        <w:rPr>
          <w:rStyle w:val="Cuerpodeltexto10pto1"/>
        </w:rPr>
        <w:br/>
        <w:t>tros y no estaban libres de error; y no debemos rendirnos</w:t>
      </w:r>
      <w:r>
        <w:rPr>
          <w:rStyle w:val="Cuerpodeltexto10pto1"/>
        </w:rPr>
        <w:br/>
        <w:t>ante sus opiniones más de lo que lo habrían hecho en su</w:t>
      </w:r>
      <w:r>
        <w:rPr>
          <w:rStyle w:val="Cuerpodeltexto10pto1"/>
        </w:rPr>
        <w:br/>
        <w:t>tiempo. En otras épocas se consideraba a las mujeres</w:t>
      </w:r>
      <w:r>
        <w:rPr>
          <w:rStyle w:val="Cuerpodeltexto10pto1"/>
        </w:rPr>
        <w:br/>
        <w:t>como se hace hoy y con la misma falta de razón. Así, todo</w:t>
      </w:r>
      <w:r>
        <w:rPr>
          <w:rStyle w:val="Cuerpodeltexto10pto1"/>
        </w:rPr>
        <w:br/>
        <w:t>lo que los hombres dicen de ellas debe ser considerado</w:t>
      </w:r>
      <w:r>
        <w:rPr>
          <w:rStyle w:val="Cuerpodeltexto10pto1"/>
        </w:rPr>
        <w:br/>
        <w:t>como sospechoso porque ellos son Jueces y parte. Y cuan-</w:t>
      </w:r>
      <w:r>
        <w:rPr>
          <w:rStyle w:val="Cuerpodeltexto10pto1"/>
        </w:rPr>
        <w:br/>
        <w:t>do alguien invoca contra ellas la opinión de mil Autores,</w:t>
      </w:r>
      <w:r>
        <w:rPr>
          <w:rStyle w:val="Cuerpodeltexto10pto1"/>
        </w:rPr>
        <w:br/>
        <w:t>esta historia no debe ser considerada sino como una tra-</w:t>
      </w:r>
      <w:r>
        <w:rPr>
          <w:rStyle w:val="Cuerpodeltexto10pto1"/>
        </w:rPr>
        <w:br/>
        <w:t>dición de prejuicios y errores. Poseen tan poca fidelidad y</w:t>
      </w:r>
      <w:r>
        <w:rPr>
          <w:rStyle w:val="Cuerpodeltexto10pto1"/>
        </w:rPr>
        <w:br/>
        <w:t>exactitud las historias antiguas como las narraciones fa-</w:t>
      </w:r>
      <w:r>
        <w:rPr>
          <w:rStyle w:val="Cuerpodeltexto10pto1"/>
        </w:rPr>
        <w:br/>
        <w:t>miliares que por lo general suele reconocerse apenas tie-</w:t>
      </w:r>
      <w:r>
        <w:rPr>
          <w:rStyle w:val="Cuerpodeltexto10pto1"/>
        </w:rPr>
        <w:br/>
        <w:t>nen esas dos cualidades. Los que las escribieron mezcla-</w:t>
      </w:r>
      <w:r>
        <w:rPr>
          <w:rStyle w:val="Cuerpodeltexto10pto1"/>
        </w:rPr>
        <w:br/>
        <w:t>ron sus pasiones e intereses; y como la mayor parte sólo</w:t>
      </w:r>
      <w:r>
        <w:rPr>
          <w:rStyle w:val="Cuerpodeltexto10pto1"/>
        </w:rPr>
        <w:br/>
        <w:t>tenía ideas bastante confusas del vicio y la virtud, a me-</w:t>
      </w:r>
      <w:r>
        <w:rPr>
          <w:rStyle w:val="Cuerpodeltexto10pto1"/>
        </w:rPr>
        <w:br/>
        <w:t>nudo tomaron uno por la otra; los que las leen con la pre-</w:t>
      </w:r>
      <w:r>
        <w:rPr>
          <w:rStyle w:val="Cuerpodeltexto10pto1"/>
        </w:rPr>
        <w:br/>
        <w:t>ocupación ordinaria no dejan de caer en el mismo defec-</w:t>
      </w:r>
      <w:r>
        <w:rPr>
          <w:rStyle w:val="Cuerpodeltexto10pto1"/>
        </w:rPr>
        <w:br/>
        <w:t>to. Por el prejuicio que tenían, se esforzaron en exagerar</w:t>
      </w:r>
      <w:r>
        <w:rPr>
          <w:rStyle w:val="Cuerpodeltexto10pto1"/>
        </w:rPr>
        <w:br/>
        <w:t>las virtudes y las ventajas de su Sexo y en rebajar y debili-</w:t>
      </w:r>
      <w:r>
        <w:rPr>
          <w:rStyle w:val="Cuerpodeltexto10pto1"/>
        </w:rPr>
        <w:br/>
        <w:t>tar el mérito de las mujeres por un interés contrario. Esto</w:t>
      </w:r>
      <w:r>
        <w:rPr>
          <w:rStyle w:val="Cuerpodeltexto10pto1"/>
        </w:rPr>
        <w:br/>
        <w:t>es tan fácil de reconocer que no hace falta aportar ejem-</w:t>
      </w:r>
      <w:r>
        <w:rPr>
          <w:rStyle w:val="Cuerpodeltexto10pto1"/>
        </w:rPr>
        <w:br/>
        <w:t>plos. (... )</w:t>
      </w:r>
    </w:p>
    <w:p w:rsidR="00EB345F" w:rsidRDefault="0002303A">
      <w:pPr>
        <w:pStyle w:val="Cuerpodeltexto80"/>
        <w:shd w:val="clear" w:color="auto" w:fill="auto"/>
        <w:spacing w:after="230" w:line="210" w:lineRule="exact"/>
        <w:ind w:left="20"/>
        <w:jc w:val="both"/>
      </w:pPr>
      <w:r>
        <w:rPr>
          <w:rStyle w:val="Cuerpodeltexto82"/>
          <w:b/>
          <w:bCs/>
        </w:rPr>
        <w:t>Contra los Filósofos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Renunciaremos sin mucho esfuerzo a la opinión de los</w:t>
      </w:r>
      <w:r>
        <w:rPr>
          <w:rStyle w:val="Cuerpodeltexto10pto1"/>
        </w:rPr>
        <w:br/>
        <w:t>sabios de los que acabo de hablar porque podemos reco-</w:t>
      </w:r>
      <w:r>
        <w:rPr>
          <w:rStyle w:val="Cuerpodeltexto10pto1"/>
        </w:rPr>
        <w:br/>
        <w:t>nocer fácilmente que su profesión no les exige informarse</w:t>
      </w:r>
      <w:r>
        <w:rPr>
          <w:rStyle w:val="Cuerpodeltexto10pto1"/>
        </w:rPr>
        <w:br/>
        <w:t>tan exactamente de lo que las cosas son en sí mismas;</w:t>
      </w:r>
      <w:r>
        <w:rPr>
          <w:rStyle w:val="Cuerpodeltexto10pto1"/>
        </w:rPr>
        <w:br/>
        <w:t>que la apariencia y la verosimilitud bastan a los Poetas y</w:t>
      </w:r>
      <w:r>
        <w:rPr>
          <w:rStyle w:val="Cuerpodeltexto10pto1"/>
        </w:rPr>
        <w:br/>
        <w:t>a los Oradores, el testimonio de la Antigüedad a los Histo-</w:t>
      </w:r>
      <w:r>
        <w:rPr>
          <w:rStyle w:val="Cuerpodeltexto10pto1"/>
        </w:rPr>
        <w:br/>
        <w:t>riadores y la Costumbre a los Jurisconsultos para llegar a</w:t>
      </w:r>
      <w:r>
        <w:rPr>
          <w:rStyle w:val="Cuerpodeltexto10pto1"/>
        </w:rPr>
        <w:br/>
        <w:t>sus objetivos; pero en lo que respecta a la opinión de los</w:t>
      </w:r>
      <w:r>
        <w:rPr>
          <w:rStyle w:val="Cuerpodeltexto10pto1"/>
        </w:rPr>
        <w:br/>
        <w:t>Filósofos, no la abandonaremos tan fácilmente porque</w:t>
      </w:r>
      <w:r>
        <w:rPr>
          <w:rStyle w:val="Cuerpodeltexto10pto1"/>
        </w:rPr>
        <w:br w:type="page"/>
      </w:r>
      <w:r>
        <w:rPr>
          <w:rStyle w:val="Cuerpodeltexto10pto1"/>
        </w:rPr>
        <w:lastRenderedPageBreak/>
        <w:t>parece que ellos están por encima de las consideraciones</w:t>
      </w:r>
      <w:r>
        <w:rPr>
          <w:rStyle w:val="Cuerpodeltexto10pto1"/>
        </w:rPr>
        <w:br/>
        <w:t>precedentes, como en efecto deben estarlo, y porque se</w:t>
      </w:r>
      <w:r>
        <w:rPr>
          <w:rStyle w:val="Cuerpodeltexto10pto1"/>
        </w:rPr>
        <w:br/>
        <w:t>supone que examinan las cosas de más cerca; lo cual les</w:t>
      </w:r>
      <w:r>
        <w:rPr>
          <w:rStyle w:val="Cuerpodeltexto10pto1"/>
        </w:rPr>
        <w:br/>
        <w:t>asegura la credibilidad común y hace tener por indudable</w:t>
      </w:r>
      <w:r>
        <w:rPr>
          <w:rStyle w:val="Cuerpodeltexto10pto1"/>
        </w:rPr>
        <w:br/>
        <w:t>lo que proponen, sobre todo cuando no ataca las opinio-</w:t>
      </w:r>
      <w:r>
        <w:rPr>
          <w:rStyle w:val="Cuerpodeltexto10pto1"/>
        </w:rPr>
        <w:br/>
        <w:t>nes propias.</w:t>
      </w:r>
    </w:p>
    <w:p w:rsidR="00EB345F" w:rsidRDefault="0002303A">
      <w:pPr>
        <w:pStyle w:val="Cuerpodeltexto0"/>
        <w:shd w:val="clear" w:color="auto" w:fill="auto"/>
        <w:spacing w:before="0" w:after="424"/>
        <w:ind w:left="20" w:right="20" w:firstLine="320"/>
      </w:pPr>
      <w:r>
        <w:rPr>
          <w:rStyle w:val="Cuerpodeltexto10pto1"/>
        </w:rPr>
        <w:t>Así, el vulgo se confirma en la opinión que tiene de la</w:t>
      </w:r>
      <w:r>
        <w:rPr>
          <w:rStyle w:val="Cuerpodeltexto10pto1"/>
        </w:rPr>
        <w:br/>
        <w:t>desigualdad de los Sexos porque ve que la comparten</w:t>
      </w:r>
      <w:r>
        <w:rPr>
          <w:rStyle w:val="Cuerpodeltexto10pto1"/>
        </w:rPr>
        <w:br/>
        <w:t>aquellos cuyos juicios mira como modelo de los suyos, sin</w:t>
      </w:r>
      <w:r>
        <w:rPr>
          <w:rStyle w:val="Cuerpodeltexto10pto1"/>
        </w:rPr>
        <w:br/>
        <w:t>saber que casi todos los Filósofos tienen en este tema la</w:t>
      </w:r>
      <w:r>
        <w:rPr>
          <w:rStyle w:val="Cuerpodeltexto10pto1"/>
        </w:rPr>
        <w:br/>
        <w:t>misma regla que él y que en esta materia no se pronun-</w:t>
      </w:r>
      <w:r>
        <w:rPr>
          <w:rStyle w:val="Cuerpodeltexto10pto1"/>
        </w:rPr>
        <w:br/>
        <w:t>cian por conocimiento. Han llevado sus prejuicios a las</w:t>
      </w:r>
      <w:r>
        <w:rPr>
          <w:rStyle w:val="Cuerpodeltexto10pto1"/>
        </w:rPr>
        <w:br/>
        <w:t>Escuelas y en éstas no han aprendido nada que les sirva</w:t>
      </w:r>
      <w:r>
        <w:rPr>
          <w:rStyle w:val="Cuerpodeltexto10pto1"/>
        </w:rPr>
        <w:br/>
        <w:t>para despojarse de ellos. Por el contrario, todo su saber</w:t>
      </w:r>
      <w:r>
        <w:rPr>
          <w:rStyle w:val="Cuerpodeltexto10pto1"/>
        </w:rPr>
        <w:br/>
        <w:t>está fundado en los juicios que hicieron desde la cuna; y</w:t>
      </w:r>
      <w:r>
        <w:rPr>
          <w:rStyle w:val="Cuerpodeltexto10pto1"/>
        </w:rPr>
        <w:br/>
        <w:t>entre ellos es un crimen o un error poner en duda lo que</w:t>
      </w:r>
      <w:r>
        <w:rPr>
          <w:rStyle w:val="Cuerpodeltexto10pto1"/>
        </w:rPr>
        <w:br/>
        <w:t>se creyó antes de la edad de razón. (... ) No se les dice una</w:t>
      </w:r>
      <w:r>
        <w:rPr>
          <w:rStyle w:val="Cuerpodeltexto10pto1"/>
        </w:rPr>
        <w:br/>
        <w:t>palabra sobre los Sexos, se supone que ya los conocen</w:t>
      </w:r>
      <w:r>
        <w:rPr>
          <w:rStyle w:val="Cuerpodeltexto10pto1"/>
        </w:rPr>
        <w:br/>
        <w:t>bastante; no examinan su capacidad y su diferencia ver-</w:t>
      </w:r>
      <w:r>
        <w:rPr>
          <w:rStyle w:val="Cuerpodeltexto10pto1"/>
        </w:rPr>
        <w:br/>
        <w:t>dadera y natural, lo cual es un tema de los más interesan-</w:t>
      </w:r>
      <w:r>
        <w:rPr>
          <w:rStyle w:val="Cuerpodeltexto10pto1"/>
        </w:rPr>
        <w:br/>
        <w:t>tes, y quizás también de los más importantes en Física y</w:t>
      </w:r>
      <w:r>
        <w:rPr>
          <w:rStyle w:val="Cuerpodeltexto10pto1"/>
        </w:rPr>
        <w:br/>
        <w:t>Moral. Pasan años enteros, y algunos toda su vida con ni-</w:t>
      </w:r>
      <w:r>
        <w:rPr>
          <w:rStyle w:val="Cuerpodeltexto10pto1"/>
        </w:rPr>
        <w:br/>
        <w:t>miedades, con Entes de razón, rumiando si hay espacios</w:t>
      </w:r>
      <w:r>
        <w:rPr>
          <w:rStyle w:val="Cuerpodeltexto10pto1"/>
        </w:rPr>
        <w:br/>
        <w:t>imaginarios más allá del mundo, y si los átomos y el pol-</w:t>
      </w:r>
      <w:r>
        <w:rPr>
          <w:rStyle w:val="Cuerpodeltexto10pto1"/>
        </w:rPr>
        <w:br/>
        <w:t>villo que aparece en los rayos del Sol son divisibles hasta</w:t>
      </w:r>
      <w:r>
        <w:rPr>
          <w:rStyle w:val="Cuerpodeltexto10pto1"/>
        </w:rPr>
        <w:br/>
        <w:t>el infinito. ¿Cómo podemos fiarnos de lo que dicen sabios</w:t>
      </w:r>
      <w:r>
        <w:rPr>
          <w:rStyle w:val="Cuerpodeltexto10pto1"/>
        </w:rPr>
        <w:br/>
        <w:t>de este tipo cuando se trata de cosas serias e importan-</w:t>
      </w:r>
      <w:r>
        <w:rPr>
          <w:rStyle w:val="Cuerpodeltexto10pto1"/>
        </w:rPr>
        <w:br/>
        <w:t>tes? (</w:t>
      </w:r>
      <w:proofErr w:type="gramStart"/>
      <w:r>
        <w:rPr>
          <w:rStyle w:val="Cuerpodeltexto10pto1"/>
        </w:rPr>
        <w:t>... )</w:t>
      </w:r>
      <w:proofErr w:type="gramEnd"/>
    </w:p>
    <w:p w:rsidR="00EB345F" w:rsidRDefault="0002303A">
      <w:pPr>
        <w:pStyle w:val="Cuerpodeltexto80"/>
        <w:shd w:val="clear" w:color="auto" w:fill="auto"/>
        <w:spacing w:after="0" w:line="240" w:lineRule="exact"/>
        <w:ind w:left="20"/>
        <w:jc w:val="both"/>
      </w:pPr>
      <w:r>
        <w:rPr>
          <w:rStyle w:val="Cuerpodeltexto82"/>
          <w:b/>
          <w:bCs/>
        </w:rPr>
        <w:t>Las mujeres, consideradas según los principios</w:t>
      </w:r>
    </w:p>
    <w:p w:rsidR="00EB345F" w:rsidRDefault="0002303A">
      <w:pPr>
        <w:pStyle w:val="Cuerpodeltexto80"/>
        <w:shd w:val="clear" w:color="auto" w:fill="auto"/>
        <w:spacing w:after="0" w:line="240" w:lineRule="exact"/>
        <w:ind w:left="20"/>
        <w:jc w:val="both"/>
      </w:pPr>
      <w:r>
        <w:rPr>
          <w:rStyle w:val="Cuerpodeltexto82"/>
          <w:b/>
          <w:bCs/>
        </w:rPr>
        <w:t>de la sana Filosofía, son tan capaces como los hombres</w:t>
      </w:r>
    </w:p>
    <w:p w:rsidR="00EB345F" w:rsidRDefault="0002303A">
      <w:pPr>
        <w:pStyle w:val="Cuerpodeltexto80"/>
        <w:shd w:val="clear" w:color="auto" w:fill="auto"/>
        <w:spacing w:after="264" w:line="240" w:lineRule="exact"/>
        <w:ind w:left="20"/>
        <w:jc w:val="both"/>
      </w:pPr>
      <w:r>
        <w:rPr>
          <w:rStyle w:val="Cuerpodeltexto82"/>
          <w:b/>
          <w:bCs/>
        </w:rPr>
        <w:t>de todo tipo de conocimientos</w:t>
      </w:r>
    </w:p>
    <w:p w:rsidR="00EB345F" w:rsidRDefault="0002303A">
      <w:pPr>
        <w:pStyle w:val="Cuerpodeltexto80"/>
        <w:shd w:val="clear" w:color="auto" w:fill="auto"/>
        <w:spacing w:after="169" w:line="210" w:lineRule="exact"/>
        <w:ind w:left="20"/>
        <w:jc w:val="both"/>
      </w:pPr>
      <w:r>
        <w:rPr>
          <w:rStyle w:val="Cuerpodeltexto82"/>
          <w:b/>
          <w:bCs/>
        </w:rPr>
        <w:t>El intelecto no tiene sexo.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left="20" w:right="20" w:firstLine="320"/>
        <w:sectPr w:rsidR="00EB345F">
          <w:footerReference w:type="even" r:id="rId54"/>
          <w:footerReference w:type="default" r:id="rId55"/>
          <w:pgSz w:w="8391" w:h="11909"/>
          <w:pgMar w:top="950" w:right="1356" w:bottom="1396" w:left="1385" w:header="0" w:footer="3" w:gutter="0"/>
          <w:pgNumType w:start="141"/>
          <w:cols w:space="720"/>
          <w:noEndnote/>
          <w:docGrid w:linePitch="360"/>
        </w:sectPr>
      </w:pPr>
      <w:r>
        <w:rPr>
          <w:rStyle w:val="Cuerpodeltexto10pto1"/>
        </w:rPr>
        <w:t>Es fácil observar que la diferencia de los sexos sólo es</w:t>
      </w:r>
      <w:r>
        <w:rPr>
          <w:rStyle w:val="Cuerpodeltexto10pto1"/>
        </w:rPr>
        <w:br/>
        <w:t>corporal y se limita a esa parte que sirve para la reproduc-</w:t>
      </w:r>
    </w:p>
    <w:p w:rsidR="00EB345F" w:rsidRDefault="0002303A">
      <w:pPr>
        <w:pStyle w:val="Cuerpodeltexto0"/>
        <w:shd w:val="clear" w:color="auto" w:fill="auto"/>
        <w:spacing w:before="0" w:line="259" w:lineRule="exact"/>
        <w:ind w:left="20" w:right="20"/>
      </w:pPr>
      <w:r>
        <w:rPr>
          <w:rStyle w:val="Cuerpodeltexto10pto1"/>
        </w:rPr>
        <w:lastRenderedPageBreak/>
        <w:t>ción de los hombres. Como el intelecto sólo presta su con-</w:t>
      </w:r>
      <w:r>
        <w:rPr>
          <w:rStyle w:val="Cuerpodeltexto10pto1"/>
        </w:rPr>
        <w:br/>
        <w:t>sentimiento y lo hace siempre de la misma manera, se</w:t>
      </w:r>
      <w:r>
        <w:rPr>
          <w:rStyle w:val="Cuerpodeltexto10pto1"/>
        </w:rPr>
        <w:br/>
        <w:t>puede concluir que no tiene sexo.</w:t>
      </w:r>
    </w:p>
    <w:p w:rsidR="00EB345F" w:rsidRDefault="0002303A">
      <w:pPr>
        <w:pStyle w:val="Cuerpodeltexto0"/>
        <w:shd w:val="clear" w:color="auto" w:fill="auto"/>
        <w:spacing w:before="0" w:after="484" w:line="259" w:lineRule="exact"/>
        <w:ind w:left="20" w:right="20" w:firstLine="320"/>
      </w:pPr>
      <w:r>
        <w:rPr>
          <w:rStyle w:val="Cuerpodeltexto10pto1"/>
        </w:rPr>
        <w:t>Si lo consideramos en sí mismo, encontramos que es</w:t>
      </w:r>
      <w:r>
        <w:rPr>
          <w:rStyle w:val="Cuerpodeltexto10pto1"/>
        </w:rPr>
        <w:br/>
        <w:t>igual y de la misma naturaleza en todos los hombres y ca-</w:t>
      </w:r>
      <w:r>
        <w:rPr>
          <w:rStyle w:val="Cuerpodeltexto10pto1"/>
        </w:rPr>
        <w:br/>
        <w:t>paz de todo tipo de pensamientos. (... )</w:t>
      </w:r>
    </w:p>
    <w:p w:rsidR="00EB345F" w:rsidRDefault="0002303A">
      <w:pPr>
        <w:pStyle w:val="Ttulo50"/>
        <w:keepNext/>
        <w:keepLines/>
        <w:shd w:val="clear" w:color="auto" w:fill="auto"/>
        <w:spacing w:before="0" w:after="244" w:line="254" w:lineRule="exact"/>
        <w:ind w:left="20" w:right="620"/>
      </w:pPr>
      <w:bookmarkStart w:id="39" w:name="bookmark39"/>
      <w:r>
        <w:rPr>
          <w:rStyle w:val="Ttulo53"/>
          <w:b/>
          <w:bCs/>
        </w:rPr>
        <w:t>El intelecto percibe las cosas de la misma manera</w:t>
      </w:r>
      <w:r>
        <w:rPr>
          <w:rStyle w:val="Ttulo53"/>
          <w:b/>
          <w:bCs/>
        </w:rPr>
        <w:br/>
        <w:t>en ambos sexos</w:t>
      </w:r>
      <w:bookmarkEnd w:id="39"/>
    </w:p>
    <w:p w:rsidR="00EB345F" w:rsidRDefault="0002303A">
      <w:pPr>
        <w:pStyle w:val="Cuerpodeltexto0"/>
        <w:shd w:val="clear" w:color="auto" w:fill="auto"/>
        <w:spacing w:before="0" w:after="512" w:line="250" w:lineRule="exact"/>
        <w:ind w:left="20" w:right="20" w:firstLine="320"/>
      </w:pPr>
      <w:r>
        <w:rPr>
          <w:rStyle w:val="Cuerpodeltexto10pto1"/>
        </w:rPr>
        <w:t>Esto se ve aún más claramente si consideramos la ca-</w:t>
      </w:r>
      <w:r>
        <w:rPr>
          <w:rStyle w:val="Cuerpodeltexto10pto1"/>
        </w:rPr>
        <w:br/>
        <w:t>beza, que es el único órgano de las ciencias y donde el In-</w:t>
      </w:r>
      <w:r>
        <w:rPr>
          <w:rStyle w:val="Cuerpodeltexto10pto1"/>
        </w:rPr>
        <w:br/>
        <w:t>telecto realiza todas sus funciones. La Anatomía más exac-</w:t>
      </w:r>
      <w:r>
        <w:rPr>
          <w:rStyle w:val="Cuerpodeltexto10pto1"/>
        </w:rPr>
        <w:br/>
        <w:t>ta no nos deja ver ninguna diferencia en esta parte entre</w:t>
      </w:r>
      <w:r>
        <w:rPr>
          <w:rStyle w:val="Cuerpodeltexto10pto1"/>
        </w:rPr>
        <w:br/>
        <w:t>hombres y mujeres; el cerebro de éstas es totalmente pa-</w:t>
      </w:r>
      <w:r>
        <w:rPr>
          <w:rStyle w:val="Cuerpodeltexto10pto1"/>
        </w:rPr>
        <w:br/>
        <w:t>recido al nuestro, las impresiones de los sentidos se reci-</w:t>
      </w:r>
      <w:r>
        <w:rPr>
          <w:rStyle w:val="Cuerpodeltexto10pto1"/>
        </w:rPr>
        <w:br/>
        <w:t>ben y se reúnen de la misma manera y no se conservan de</w:t>
      </w:r>
      <w:r>
        <w:rPr>
          <w:rStyle w:val="Cuerpodeltexto10pto1"/>
        </w:rPr>
        <w:br/>
        <w:t>una manera diferente por medio de la imaginación y la</w:t>
      </w:r>
      <w:r>
        <w:rPr>
          <w:rStyle w:val="Cuerpodeltexto10pto1"/>
        </w:rPr>
        <w:br/>
        <w:t>memoria. Las mujeres oyen como nosotros, por los oídos,</w:t>
      </w:r>
      <w:r>
        <w:rPr>
          <w:rStyle w:val="Cuerpodeltexto10pto1"/>
        </w:rPr>
        <w:br/>
        <w:t>ven por los ojos y degustan con la lengua; no hay nada</w:t>
      </w:r>
      <w:r>
        <w:rPr>
          <w:rStyle w:val="Cuerpodeltexto10pto1"/>
        </w:rPr>
        <w:br/>
        <w:t>particular en la disposición de esos órganos salvo que, co-</w:t>
      </w:r>
      <w:r>
        <w:rPr>
          <w:rStyle w:val="Cuerpodeltexto10pto1"/>
        </w:rPr>
        <w:br/>
        <w:t>múnmente, los suyos son más delicados, lo cual es una</w:t>
      </w:r>
      <w:r>
        <w:rPr>
          <w:rStyle w:val="Cuerpodeltexto10pto1"/>
        </w:rPr>
        <w:br/>
        <w:t>ventaja. (... )</w:t>
      </w:r>
    </w:p>
    <w:p w:rsidR="00EB345F" w:rsidRDefault="0002303A">
      <w:pPr>
        <w:pStyle w:val="Ttulo50"/>
        <w:keepNext/>
        <w:keepLines/>
        <w:shd w:val="clear" w:color="auto" w:fill="auto"/>
        <w:spacing w:before="0" w:after="175" w:line="210" w:lineRule="exact"/>
        <w:ind w:left="20"/>
        <w:jc w:val="both"/>
      </w:pPr>
      <w:bookmarkStart w:id="40" w:name="bookmark40"/>
      <w:r>
        <w:rPr>
          <w:rStyle w:val="Ttulo53"/>
          <w:b/>
          <w:bCs/>
        </w:rPr>
        <w:t>(La opinión de los filósofos)</w:t>
      </w:r>
      <w:bookmarkEnd w:id="40"/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Como la mayor parte de los Antiguos y de los Moder-</w:t>
      </w:r>
      <w:r>
        <w:rPr>
          <w:rStyle w:val="Cuerpodeltexto10pto1"/>
        </w:rPr>
        <w:br/>
        <w:t>nos basaron su Filosofía en prejuicios populares y perma-</w:t>
      </w:r>
      <w:r>
        <w:rPr>
          <w:rStyle w:val="Cuerpodeltexto10pto1"/>
        </w:rPr>
        <w:br/>
        <w:t>necieron en la ignorancia, no es de extrañar que hayan</w:t>
      </w:r>
      <w:r>
        <w:rPr>
          <w:rStyle w:val="Cuerpodeltexto10pto1"/>
        </w:rPr>
        <w:br/>
        <w:t>conocido tan mal a los demás. Dejando de lado los Anti-</w:t>
      </w:r>
      <w:r>
        <w:rPr>
          <w:rStyle w:val="Cuerpodeltexto10pto1"/>
        </w:rPr>
        <w:br/>
        <w:t>guos, podemos decir que los Modernos, por la manera en</w:t>
      </w:r>
      <w:r>
        <w:rPr>
          <w:rStyle w:val="Cuerpodeltexto10pto1"/>
        </w:rPr>
        <w:br/>
        <w:t>que se les enseña, haciéndoseles creer falsamente que no</w:t>
      </w:r>
      <w:r>
        <w:rPr>
          <w:rStyle w:val="Cuerpodeltexto10pto1"/>
        </w:rPr>
        <w:br/>
        <w:t>pueden ser más hábiles que los que les precedieron, son</w:t>
      </w:r>
      <w:r>
        <w:rPr>
          <w:rStyle w:val="Cuerpodeltexto10pto1"/>
        </w:rPr>
        <w:br/>
        <w:t>esclavos de la Antigüedad, lo cual les lleva a aceptar ciega-</w:t>
      </w:r>
      <w:r>
        <w:rPr>
          <w:rStyle w:val="Cuerpodeltexto10pto1"/>
        </w:rPr>
        <w:br/>
        <w:t>mente lo que encuentran en ella como verdades eternas.</w:t>
      </w:r>
    </w:p>
    <w:p w:rsidR="00EB345F" w:rsidRDefault="0002303A">
      <w:pPr>
        <w:pStyle w:val="Cuerpodeltexto0"/>
        <w:numPr>
          <w:ilvl w:val="0"/>
          <w:numId w:val="12"/>
        </w:numPr>
        <w:shd w:val="clear" w:color="auto" w:fill="auto"/>
        <w:tabs>
          <w:tab w:val="left" w:pos="236"/>
        </w:tabs>
        <w:spacing w:before="0"/>
        <w:ind w:left="20"/>
      </w:pPr>
      <w:r>
        <w:rPr>
          <w:rStyle w:val="Cuerpodeltexto10pto1"/>
        </w:rPr>
        <w:t>como todo lo que dicen contra las mujeres está fundado</w:t>
      </w:r>
      <w:r>
        <w:rPr>
          <w:rStyle w:val="Cuerpodeltexto10pto1"/>
        </w:rPr>
        <w:br w:type="page"/>
      </w:r>
      <w:r>
        <w:rPr>
          <w:rStyle w:val="Cuerpodeltexto10pto1"/>
        </w:rPr>
        <w:lastRenderedPageBreak/>
        <w:t>principalmente en lo que leyeron en los Antiguos, no está</w:t>
      </w:r>
      <w:r>
        <w:rPr>
          <w:rStyle w:val="Cuerpodeltexto10pto1"/>
        </w:rPr>
        <w:br/>
        <w:t>de más recordar aquí algunos de los más curiosos pensa-</w:t>
      </w:r>
      <w:r>
        <w:rPr>
          <w:rStyle w:val="Cuerpodeltexto10pto1"/>
        </w:rPr>
        <w:br/>
        <w:t>mientos sobre este tema que nos han dejado estos ilustres</w:t>
      </w:r>
      <w:r>
        <w:rPr>
          <w:rStyle w:val="Cuerpodeltexto10pto1"/>
        </w:rPr>
        <w:br/>
        <w:t>muertos de los que hoy se venera por igual las cenizas y la</w:t>
      </w:r>
      <w:r>
        <w:rPr>
          <w:rStyle w:val="Cuerpodeltexto10pto1"/>
        </w:rPr>
        <w:br/>
        <w:t>podredumbre.</w:t>
      </w:r>
    </w:p>
    <w:p w:rsidR="00EB345F" w:rsidRDefault="0002303A">
      <w:pPr>
        <w:pStyle w:val="Cuerpodeltexto0"/>
        <w:shd w:val="clear" w:color="auto" w:fill="auto"/>
        <w:spacing w:before="0"/>
        <w:ind w:left="20" w:firstLine="320"/>
      </w:pPr>
      <w:r>
        <w:rPr>
          <w:rStyle w:val="Cuerpodeltexto10pto1"/>
        </w:rPr>
        <w:t>Platón, padre de la Filosofía antigua, agradecía a los</w:t>
      </w:r>
      <w:r>
        <w:rPr>
          <w:rStyle w:val="Cuerpodeltexto10pto1"/>
        </w:rPr>
        <w:br/>
        <w:t>Dioses tres gracias que le habían hecho, pero particular-</w:t>
      </w:r>
      <w:r>
        <w:rPr>
          <w:rStyle w:val="Cuerpodeltexto10pto1"/>
        </w:rPr>
        <w:br/>
        <w:t>mente que hubiera nacido hombre y no mujer. Si este Filó-</w:t>
      </w:r>
      <w:r>
        <w:rPr>
          <w:rStyle w:val="Cuerpodeltexto10pto1"/>
        </w:rPr>
        <w:br/>
        <w:t>sofo pudiera ver la condición presente de las mujeres, yo</w:t>
      </w:r>
      <w:r>
        <w:rPr>
          <w:rStyle w:val="Cuerpodeltexto10pto1"/>
        </w:rPr>
        <w:br/>
        <w:t>estaría de acuerdo con él. Pero lo que me hace pensar que</w:t>
      </w:r>
      <w:r>
        <w:rPr>
          <w:rStyle w:val="Cuerpodeltexto10pto1"/>
        </w:rPr>
        <w:br/>
        <w:t>tenía en mente otra cosa es la duda que muestra a menu-</w:t>
      </w:r>
      <w:r>
        <w:rPr>
          <w:rStyle w:val="Cuerpodeltexto10pto1"/>
        </w:rPr>
        <w:br/>
        <w:t>do con respecto a si había que incluir a las mujeres en la</w:t>
      </w:r>
      <w:r>
        <w:rPr>
          <w:rStyle w:val="Cuerpodeltexto10pto1"/>
        </w:rPr>
        <w:br/>
        <w:t>categoría de los animales. Esto sería suficiente para que la</w:t>
      </w:r>
      <w:r>
        <w:rPr>
          <w:rStyle w:val="Cuerpodeltexto10pto1"/>
        </w:rPr>
        <w:br/>
        <w:t>gente razonable lo condenara por ignorancia o tontería y</w:t>
      </w:r>
      <w:r>
        <w:rPr>
          <w:rStyle w:val="Cuerpodeltexto10pto1"/>
        </w:rPr>
        <w:br/>
        <w:t>para terminar de quitarle el título de Divino, que sólo con-</w:t>
      </w:r>
      <w:r>
        <w:rPr>
          <w:rStyle w:val="Cuerpodeltexto10pto1"/>
        </w:rPr>
        <w:br/>
        <w:t>serva entre los pedantes.</w:t>
      </w:r>
    </w:p>
    <w:p w:rsidR="00EB345F" w:rsidRDefault="0002303A">
      <w:pPr>
        <w:pStyle w:val="Cuerpodeltexto0"/>
        <w:shd w:val="clear" w:color="auto" w:fill="auto"/>
        <w:spacing w:before="0"/>
        <w:ind w:left="20" w:firstLine="320"/>
      </w:pPr>
      <w:r>
        <w:rPr>
          <w:rStyle w:val="Cuerpodeltexto10pto1"/>
        </w:rPr>
        <w:t>Su discípulo Aristóteles, a quien todavía hoy se da en</w:t>
      </w:r>
      <w:r>
        <w:rPr>
          <w:rStyle w:val="Cuerpodeltexto10pto1"/>
        </w:rPr>
        <w:br/>
        <w:t>las Escuelas el nombre glorioso de Genio de la naturaleza</w:t>
      </w:r>
      <w:r>
        <w:rPr>
          <w:rStyle w:val="Cuerpodeltexto10pto1"/>
        </w:rPr>
        <w:br/>
        <w:t>basándose en el prejuicio de que conoció a ésta mejor que</w:t>
      </w:r>
      <w:r>
        <w:rPr>
          <w:rStyle w:val="Cuerpodeltexto10pto1"/>
        </w:rPr>
        <w:br/>
        <w:t>ningún otro Filósofo, pretende que las mujeres sólo son</w:t>
      </w:r>
      <w:r>
        <w:rPr>
          <w:rStyle w:val="Cuerpodeltexto10pto1"/>
        </w:rPr>
        <w:br/>
        <w:t>Monstruos. ¿Quién no lo creería si lo dice un personaje</w:t>
      </w:r>
      <w:r>
        <w:rPr>
          <w:rStyle w:val="Cuerpodeltexto10pto1"/>
        </w:rPr>
        <w:br/>
        <w:t>tan célebre? Decir que es una impertinencia sería ir dema-</w:t>
      </w:r>
      <w:r>
        <w:rPr>
          <w:rStyle w:val="Cuerpodeltexto10pto1"/>
        </w:rPr>
        <w:br/>
        <w:t>siado abiertamente en contra de sus fundamentos. Si cual-</w:t>
      </w:r>
      <w:r>
        <w:rPr>
          <w:rStyle w:val="Cuerpodeltexto10pto1"/>
        </w:rPr>
        <w:br/>
        <w:t>quier mujer sabia hubiera escrito semejantes cosas de los</w:t>
      </w:r>
      <w:r>
        <w:rPr>
          <w:rStyle w:val="Cuerpodeltexto10pto1"/>
        </w:rPr>
        <w:br/>
        <w:t>hombres, habría perdido toda credibilidad y se considera-</w:t>
      </w:r>
      <w:r>
        <w:rPr>
          <w:rStyle w:val="Cuerpodeltexto10pto1"/>
        </w:rPr>
        <w:br/>
        <w:t>ría suficiente para refutar tamaña tontería con decir que</w:t>
      </w:r>
      <w:r>
        <w:rPr>
          <w:rStyle w:val="Cuerpodeltexto10pto1"/>
        </w:rPr>
        <w:br/>
        <w:t>lo había dicho una mujer o una loca. Sin embargo, tendría</w:t>
      </w:r>
      <w:r>
        <w:rPr>
          <w:rStyle w:val="Cuerpodeltexto10pto1"/>
        </w:rPr>
        <w:br/>
        <w:t>tanta razón como este Filósofo. Las mujeres son tan anti-</w:t>
      </w:r>
      <w:r>
        <w:rPr>
          <w:rStyle w:val="Cuerpodeltexto10pto1"/>
        </w:rPr>
        <w:br/>
        <w:t>guas como los hombres; se las ve en gran número y nadie</w:t>
      </w:r>
      <w:r>
        <w:rPr>
          <w:rStyle w:val="Cuerpodeltexto10pto1"/>
        </w:rPr>
        <w:br/>
        <w:t>se sorprende al encontrar alguna en su camino. Para ser</w:t>
      </w:r>
      <w:r>
        <w:rPr>
          <w:rStyle w:val="Cuerpodeltexto10pto1"/>
        </w:rPr>
        <w:br/>
        <w:t>Monstruo, según las mismas teorías de este hombre, hay</w:t>
      </w:r>
      <w:r>
        <w:rPr>
          <w:rStyle w:val="Cuerpodeltexto10pto1"/>
        </w:rPr>
        <w:br/>
        <w:t>que tener algo extraordinario, sorprendente. Las mujeres</w:t>
      </w:r>
      <w:r>
        <w:rPr>
          <w:rStyle w:val="Cuerpodeltexto10pto1"/>
        </w:rPr>
        <w:br/>
        <w:t xml:space="preserve">no </w:t>
      </w:r>
      <w:proofErr w:type="gramStart"/>
      <w:r>
        <w:rPr>
          <w:rStyle w:val="Cuerpodeltexto10pto1"/>
        </w:rPr>
        <w:t>tiene</w:t>
      </w:r>
      <w:proofErr w:type="gramEnd"/>
      <w:r>
        <w:rPr>
          <w:rStyle w:val="Cuerpodeltexto10pto1"/>
        </w:rPr>
        <w:t xml:space="preserve"> nada de eso. Siempre han sido como son, bellas e</w:t>
      </w:r>
      <w:r>
        <w:rPr>
          <w:rStyle w:val="Cuerpodeltexto10pto1"/>
        </w:rPr>
        <w:br/>
        <w:t>ingeniosas. Si no son como Aristóteles, pueden decir tam-</w:t>
      </w:r>
      <w:r>
        <w:rPr>
          <w:rStyle w:val="Cuerpodeltexto10pto1"/>
        </w:rPr>
        <w:br/>
        <w:t>bién que Aristóteles no es como ellas.</w:t>
      </w:r>
    </w:p>
    <w:p w:rsidR="00EB345F" w:rsidRDefault="0002303A">
      <w:pPr>
        <w:pStyle w:val="Cuerpodeltexto0"/>
        <w:shd w:val="clear" w:color="auto" w:fill="auto"/>
        <w:spacing w:before="0" w:after="448"/>
        <w:ind w:left="20" w:firstLine="320"/>
      </w:pPr>
      <w:r>
        <w:rPr>
          <w:rStyle w:val="Cuerpodeltexto10pto1"/>
        </w:rPr>
        <w:t>Los discípulos de este Autor, que vivían en tiempos de</w:t>
      </w:r>
      <w:r>
        <w:rPr>
          <w:rStyle w:val="Cuerpodeltexto10pto1"/>
        </w:rPr>
        <w:br/>
        <w:t>Filón, crearon una teoría no menos grotesca con respecto</w:t>
      </w:r>
      <w:r>
        <w:rPr>
          <w:rStyle w:val="Cuerpodeltexto10pto1"/>
        </w:rPr>
        <w:br/>
        <w:t>a las mujeres; según cuenta este Historiador, creyeron que</w:t>
      </w:r>
      <w:r>
        <w:rPr>
          <w:rStyle w:val="Cuerpodeltexto10pto1"/>
        </w:rPr>
        <w:br w:type="page"/>
      </w:r>
      <w:r>
        <w:rPr>
          <w:rStyle w:val="Cuerpodeltexto10pto1"/>
        </w:rPr>
        <w:lastRenderedPageBreak/>
        <w:t>las mujeres eran hombres o machos imperfectos. Sin</w:t>
      </w:r>
      <w:r>
        <w:rPr>
          <w:rStyle w:val="Cuerpodeltexto10pto1"/>
        </w:rPr>
        <w:br/>
        <w:t>duda, porque no tienen barba en el mentón; si no, no lo</w:t>
      </w:r>
      <w:r>
        <w:rPr>
          <w:rStyle w:val="Cuerpodeltexto10pto1"/>
        </w:rPr>
        <w:br/>
        <w:t>entiendo. Los dos Sexos, para ser perfectos, deben ser</w:t>
      </w:r>
      <w:r>
        <w:rPr>
          <w:rStyle w:val="Cuerpodeltexto10pto1"/>
        </w:rPr>
        <w:br/>
        <w:t>como los vemos. Si uno fuera parecido al otro, no sería</w:t>
      </w:r>
      <w:r>
        <w:rPr>
          <w:rStyle w:val="Cuerpodeltexto10pto1"/>
        </w:rPr>
        <w:br/>
        <w:t>ninguno de los dos. Si los hombres son los padres de las</w:t>
      </w:r>
      <w:r>
        <w:rPr>
          <w:rStyle w:val="Cuerpodeltexto10pto1"/>
        </w:rPr>
        <w:br/>
        <w:t>mujeres, las mujeres son las madres de los hombres, lo</w:t>
      </w:r>
      <w:r>
        <w:rPr>
          <w:rStyle w:val="Cuerpodeltexto10pto1"/>
        </w:rPr>
        <w:br/>
        <w:t>que las hace al menos iguales; y tendríamos tanta razón</w:t>
      </w:r>
      <w:r>
        <w:rPr>
          <w:rStyle w:val="Cuerpodeltexto10pto1"/>
        </w:rPr>
        <w:br/>
        <w:t>como esos Filósofos si dijéramos que los hombres son mu-</w:t>
      </w:r>
      <w:r>
        <w:rPr>
          <w:rStyle w:val="Cuerpodeltexto10pto1"/>
        </w:rPr>
        <w:br/>
        <w:t>jeres imperfectas. (... )</w:t>
      </w:r>
    </w:p>
    <w:p w:rsidR="00EB345F" w:rsidRDefault="0002303A">
      <w:pPr>
        <w:pStyle w:val="Cuerpodeltexto80"/>
        <w:shd w:val="clear" w:color="auto" w:fill="auto"/>
        <w:spacing w:after="235" w:line="210" w:lineRule="exact"/>
        <w:ind w:left="20"/>
        <w:jc w:val="both"/>
      </w:pPr>
      <w:r>
        <w:rPr>
          <w:rStyle w:val="Cuerpodeltexto82"/>
          <w:b/>
          <w:bCs/>
        </w:rPr>
        <w:t>Sobre el temperamento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Hay Médicos que han hablado mucho del Tempera-</w:t>
      </w:r>
      <w:r>
        <w:rPr>
          <w:rStyle w:val="Cuerpodeltexto10pto1"/>
        </w:rPr>
        <w:br/>
        <w:t>mento de los Sexos en detrimento de las mujeres e hicie-</w:t>
      </w:r>
      <w:r>
        <w:rPr>
          <w:rStyle w:val="Cuerpodeltexto10pto1"/>
        </w:rPr>
        <w:br/>
        <w:t>ron infinitos discursos para mostrar que su Sexo debe te-</w:t>
      </w:r>
      <w:r>
        <w:rPr>
          <w:rStyle w:val="Cuerpodeltexto10pto1"/>
        </w:rPr>
        <w:br/>
        <w:t>ner un temperamento totalmente diferente al nuestro que</w:t>
      </w:r>
      <w:r>
        <w:rPr>
          <w:rStyle w:val="Cuerpodeltexto10pto1"/>
        </w:rPr>
        <w:br/>
        <w:t>las hace inferiores en todo. Pero sus razones no son sino</w:t>
      </w:r>
      <w:r>
        <w:rPr>
          <w:rStyle w:val="Cuerpodeltexto10pto1"/>
        </w:rPr>
        <w:br/>
        <w:t>conjeturas superficiales que surgen en la mente de los que</w:t>
      </w:r>
      <w:r>
        <w:rPr>
          <w:rStyle w:val="Cuerpodeltexto10pto1"/>
        </w:rPr>
        <w:br/>
        <w:t>sólo juzgan las cosas por prejuicios y sobre simples apa-</w:t>
      </w:r>
      <w:r>
        <w:rPr>
          <w:rStyle w:val="Cuerpodeltexto10pto1"/>
        </w:rPr>
        <w:br/>
        <w:t>riencias.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Al ver a los dos Sexos más diferenciados en lo que con-</w:t>
      </w:r>
      <w:r>
        <w:rPr>
          <w:rStyle w:val="Cuerpodeltexto10pto1"/>
        </w:rPr>
        <w:br/>
        <w:t>cierne a las funciones Civiles que a las que les son particu-</w:t>
      </w:r>
      <w:r>
        <w:rPr>
          <w:rStyle w:val="Cuerpodeltexto10pto1"/>
        </w:rPr>
        <w:br/>
        <w:t>lares, se imaginaron que debía ser así; y al no discernir</w:t>
      </w:r>
      <w:r>
        <w:rPr>
          <w:rStyle w:val="Cuerpodeltexto10pto1"/>
        </w:rPr>
        <w:br/>
        <w:t>con suficiente exactitud lo que proviene de la costumbre y</w:t>
      </w:r>
      <w:r>
        <w:rPr>
          <w:rStyle w:val="Cuerpodeltexto10pto1"/>
        </w:rPr>
        <w:br/>
        <w:t>de la educación y lo que proviene de la naturaleza, atribu-</w:t>
      </w:r>
      <w:r>
        <w:rPr>
          <w:rStyle w:val="Cuerpodeltexto10pto1"/>
        </w:rPr>
        <w:br/>
        <w:t>yeron a la misma causa todo lo que veían en la sociedad,</w:t>
      </w:r>
      <w:r>
        <w:rPr>
          <w:rStyle w:val="Cuerpodeltexto10pto1"/>
        </w:rPr>
        <w:br/>
        <w:t>figurándose que Dios al crear al hombre y a la mujer los</w:t>
      </w:r>
      <w:r>
        <w:rPr>
          <w:rStyle w:val="Cuerpodeltexto10pto1"/>
        </w:rPr>
        <w:br/>
        <w:t>había dispuesto de tal manera que se produjera la distin-</w:t>
      </w:r>
      <w:r>
        <w:rPr>
          <w:rStyle w:val="Cuerpodeltexto10pto1"/>
        </w:rPr>
        <w:br/>
        <w:t>ción que observamos entre ellos.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Esto es llevar demasiado lejos la diferencia de los Se-</w:t>
      </w:r>
      <w:r>
        <w:rPr>
          <w:rStyle w:val="Cuerpodeltexto10pto1"/>
        </w:rPr>
        <w:br/>
        <w:t>xos. Debemos restringirla al designio de Dios de formar</w:t>
      </w:r>
      <w:r>
        <w:rPr>
          <w:rStyle w:val="Cuerpodeltexto10pto1"/>
        </w:rPr>
        <w:br/>
        <w:t>hombres por la unión de dos personas y sólo admitir las</w:t>
      </w:r>
      <w:r>
        <w:rPr>
          <w:rStyle w:val="Cuerpodeltexto10pto1"/>
        </w:rPr>
        <w:br/>
        <w:t>diferencias necesarias a este efecto. Así, vemos que los</w:t>
      </w:r>
      <w:r>
        <w:rPr>
          <w:rStyle w:val="Cuerpodeltexto10pto1"/>
        </w:rPr>
        <w:br/>
        <w:t>hombres y las mujeres son similares en casi todo lo que</w:t>
      </w:r>
      <w:r>
        <w:rPr>
          <w:rStyle w:val="Cuerpodeltexto10pto1"/>
        </w:rPr>
        <w:br/>
        <w:t>concierne a la constitución interna y externa del cuerpo y</w:t>
      </w:r>
      <w:r>
        <w:rPr>
          <w:rStyle w:val="Cuerpodeltexto10pto1"/>
        </w:rPr>
        <w:br/>
        <w:t xml:space="preserve">que las funciones </w:t>
      </w:r>
      <w:proofErr w:type="gramStart"/>
      <w:r>
        <w:rPr>
          <w:rStyle w:val="Cuerpodeltexto10pto1"/>
        </w:rPr>
        <w:t>naturales</w:t>
      </w:r>
      <w:proofErr w:type="gramEnd"/>
      <w:r>
        <w:rPr>
          <w:rStyle w:val="Cuerpodeltexto10pto1"/>
        </w:rPr>
        <w:t>, de las que depende nuestra</w:t>
      </w:r>
      <w:r>
        <w:rPr>
          <w:rStyle w:val="Cuerpodeltexto10pto1"/>
        </w:rPr>
        <w:br/>
        <w:t>conservación, se producen en ellos de la misma manera.</w:t>
      </w:r>
      <w:r>
        <w:br w:type="page"/>
      </w:r>
    </w:p>
    <w:p w:rsidR="00EB345F" w:rsidRDefault="0002303A">
      <w:pPr>
        <w:pStyle w:val="Cuerpodeltexto0"/>
        <w:shd w:val="clear" w:color="auto" w:fill="auto"/>
        <w:spacing w:before="0"/>
        <w:ind w:left="20" w:right="20"/>
      </w:pPr>
      <w:r>
        <w:rPr>
          <w:rStyle w:val="Cuerpodeltexto10pto1"/>
        </w:rPr>
        <w:lastRenderedPageBreak/>
        <w:t>Para que den nacimiento a un tercero, basta con que haya</w:t>
      </w:r>
      <w:r>
        <w:rPr>
          <w:rStyle w:val="Cuerpodeltexto10pto1"/>
        </w:rPr>
        <w:br/>
        <w:t>en uno ciertos órganos que no existen en el otro. Para ello</w:t>
      </w:r>
      <w:r>
        <w:rPr>
          <w:rStyle w:val="Cuerpodeltexto10pto1"/>
        </w:rPr>
        <w:br/>
        <w:t>no es necesario, como se imaginan algunos, que las muje-</w:t>
      </w:r>
      <w:r>
        <w:rPr>
          <w:rStyle w:val="Cuerpodeltexto10pto1"/>
        </w:rPr>
        <w:br/>
        <w:t>res tengan menos fuerza o vigor que los hombres. Y como</w:t>
      </w:r>
      <w:r>
        <w:rPr>
          <w:rStyle w:val="Cuerpodeltexto10pto1"/>
        </w:rPr>
        <w:br/>
        <w:t>no hay como la experiencia para juzgar correctamente so-</w:t>
      </w:r>
      <w:r>
        <w:rPr>
          <w:rStyle w:val="Cuerpodeltexto10pto1"/>
        </w:rPr>
        <w:br/>
        <w:t>bre esta distinción, ¿acaso no hay todo tipo de mujeres</w:t>
      </w:r>
      <w:r>
        <w:rPr>
          <w:rStyle w:val="Cuerpodeltexto10pto1"/>
        </w:rPr>
        <w:br/>
        <w:t>como todo tipo de hombres?; hay fuertes y débiles en las</w:t>
      </w:r>
      <w:r>
        <w:rPr>
          <w:rStyle w:val="Cuerpodeltexto10pto1"/>
        </w:rPr>
        <w:br/>
        <w:t>dos partes; los hombres criados en el ocio a menudo son</w:t>
      </w:r>
      <w:r>
        <w:rPr>
          <w:rStyle w:val="Cuerpodeltexto10pto1"/>
        </w:rPr>
        <w:br/>
        <w:t>peores que las mujeres y ceden antes frente al peso del</w:t>
      </w:r>
      <w:r>
        <w:rPr>
          <w:rStyle w:val="Cuerpodeltexto10pto1"/>
        </w:rPr>
        <w:br/>
        <w:t>trabajo; pero cuando estos hombres se acostumbran a él</w:t>
      </w:r>
      <w:r>
        <w:rPr>
          <w:rStyle w:val="Cuerpodeltexto10pto1"/>
        </w:rPr>
        <w:br/>
        <w:t>por necesidad o por otra razón, se convierten en iguales o</w:t>
      </w:r>
      <w:r>
        <w:rPr>
          <w:rStyle w:val="Cuerpodeltexto10pto1"/>
        </w:rPr>
        <w:br/>
        <w:t>a veces superiores a los otros.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40"/>
      </w:pPr>
      <w:r>
        <w:rPr>
          <w:rStyle w:val="Cuerpodeltexto10pto1"/>
        </w:rPr>
        <w:t>Lo mismo pasa con las mujeres. Las que realizan ejer-</w:t>
      </w:r>
      <w:r>
        <w:rPr>
          <w:rStyle w:val="Cuerpodeltexto10pto1"/>
        </w:rPr>
        <w:br/>
        <w:t>cicios penosos son más robustas que las Damas que sólo</w:t>
      </w:r>
      <w:r>
        <w:rPr>
          <w:rStyle w:val="Cuerpodeltexto10pto1"/>
        </w:rPr>
        <w:br/>
        <w:t>manejan una aguja. Lo cual puede hacernos pensar que si</w:t>
      </w:r>
      <w:r>
        <w:rPr>
          <w:rStyle w:val="Cuerpodeltexto10pto1"/>
        </w:rPr>
        <w:br/>
        <w:t>se ejercitaran por igual ambos Sexos, quizás uno adquirie-</w:t>
      </w:r>
      <w:r>
        <w:rPr>
          <w:rStyle w:val="Cuerpodeltexto10pto1"/>
        </w:rPr>
        <w:br/>
        <w:t>ra tanto vigor como el otro; esto se ha visto en otras épo-</w:t>
      </w:r>
      <w:r>
        <w:rPr>
          <w:rStyle w:val="Cuerpodeltexto10pto1"/>
        </w:rPr>
        <w:br/>
        <w:t>cas en una República en que la Lucha y los ejercicios eran</w:t>
      </w:r>
      <w:r>
        <w:rPr>
          <w:rStyle w:val="Cuerpodeltexto10pto1"/>
        </w:rPr>
        <w:br/>
        <w:t>comunes; lo mismo se cuenta de las Amazonas del Sur de</w:t>
      </w:r>
      <w:r>
        <w:rPr>
          <w:rStyle w:val="Cuerpodeltexto10pto1"/>
        </w:rPr>
        <w:br/>
        <w:t>América.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40"/>
      </w:pPr>
      <w:r>
        <w:rPr>
          <w:rStyle w:val="Cuerpodeltexto10pto1"/>
        </w:rPr>
        <w:t>Por lo tanto, no debe otorgarse crédito alguno a ciertas</w:t>
      </w:r>
      <w:r>
        <w:rPr>
          <w:rStyle w:val="Cuerpodeltexto10pto1"/>
        </w:rPr>
        <w:br/>
        <w:t>expresiones ordinarias extraídas del estado presente de</w:t>
      </w:r>
      <w:r>
        <w:rPr>
          <w:rStyle w:val="Cuerpodeltexto10pto1"/>
        </w:rPr>
        <w:br/>
        <w:t>los Sexos. Cuando se quiere insultar a un hombre con bur-</w:t>
      </w:r>
      <w:r>
        <w:rPr>
          <w:rStyle w:val="Cuerpodeltexto10pto1"/>
        </w:rPr>
        <w:br/>
        <w:t>las, diciéndole que tiene poco coraje, resolución o firmeza,</w:t>
      </w:r>
      <w:r>
        <w:rPr>
          <w:rStyle w:val="Cuerpodeltexto10pto1"/>
        </w:rPr>
        <w:br/>
        <w:t>se lo llama afeminado, como si se quisiera decir que es tan</w:t>
      </w:r>
      <w:r>
        <w:rPr>
          <w:rStyle w:val="Cuerpodeltexto10pto1"/>
        </w:rPr>
        <w:br/>
        <w:t>cobarde y falto de energía como una mujer. Por el contra-</w:t>
      </w:r>
      <w:r>
        <w:rPr>
          <w:rStyle w:val="Cuerpodeltexto10pto1"/>
        </w:rPr>
        <w:br/>
        <w:t>rio, para alabar a una mujer fuera de lo común por su co-</w:t>
      </w:r>
      <w:r>
        <w:rPr>
          <w:rStyle w:val="Cuerpodeltexto10pto1"/>
        </w:rPr>
        <w:br/>
        <w:t>raje, su fuerza o su intelecto, se dice que es un hombre.</w:t>
      </w:r>
      <w:r>
        <w:rPr>
          <w:rStyle w:val="Cuerpodeltexto10pto1"/>
        </w:rPr>
        <w:br/>
        <w:t>Estas expresiones tan ventajosas para los hombres contri-</w:t>
      </w:r>
      <w:r>
        <w:rPr>
          <w:rStyle w:val="Cuerpodeltexto10pto1"/>
        </w:rPr>
        <w:br/>
        <w:t>buyen no poco a mantener la idea que se tiene de ellos; al</w:t>
      </w:r>
      <w:r>
        <w:rPr>
          <w:rStyle w:val="Cuerpodeltexto10pto1"/>
        </w:rPr>
        <w:br/>
        <w:t>no saber que sólo son verosímiles y que su verdad supone</w:t>
      </w:r>
      <w:r>
        <w:rPr>
          <w:rStyle w:val="Cuerpodeltexto10pto1"/>
        </w:rPr>
        <w:br/>
        <w:t>indiferentemente la naturaleza o la costumbre y que, de</w:t>
      </w:r>
      <w:r>
        <w:rPr>
          <w:rStyle w:val="Cuerpodeltexto10pto1"/>
        </w:rPr>
        <w:br/>
        <w:t>esta manera, son puramente contingentes y arbitrarias.</w:t>
      </w:r>
      <w:r>
        <w:rPr>
          <w:rStyle w:val="Cuerpodeltexto10pto1"/>
        </w:rPr>
        <w:br/>
        <w:t>Como la virtud, la dulzura y la honestidad son característi-</w:t>
      </w:r>
      <w:r>
        <w:rPr>
          <w:rStyle w:val="Cuerpodeltexto10pto1"/>
        </w:rPr>
        <w:br/>
        <w:t>cas de las mujeres, si su Sexo no hubiera estado tan poco</w:t>
      </w:r>
      <w:r>
        <w:rPr>
          <w:rStyle w:val="Cuerpodeltexto10pto1"/>
        </w:rPr>
        <w:br/>
        <w:t>considerado, cuando se hubiera querido expresar con elo-</w:t>
      </w:r>
      <w:r>
        <w:rPr>
          <w:rStyle w:val="Cuerpodeltexto10pto1"/>
        </w:rPr>
        <w:br/>
        <w:t>gio que un hombre tiene estas cualidades en un grado</w:t>
      </w:r>
      <w:r>
        <w:rPr>
          <w:rStyle w:val="Cuerpodeltexto10pto1"/>
        </w:rPr>
        <w:br/>
        <w:t>eminente, se habría dicho «es una mujer», si les hubiera</w:t>
      </w:r>
      <w:r>
        <w:rPr>
          <w:rStyle w:val="Cuerpodeltexto10pto1"/>
        </w:rPr>
        <w:br w:type="page"/>
      </w:r>
      <w:r>
        <w:rPr>
          <w:rStyle w:val="Cuerpodeltexto10pto1"/>
        </w:rPr>
        <w:lastRenderedPageBreak/>
        <w:t>agradado a los hombres establecer esta costumbre en el</w:t>
      </w:r>
      <w:r>
        <w:rPr>
          <w:rStyle w:val="Cuerpodeltexto10pto1"/>
        </w:rPr>
        <w:br/>
        <w:t>habla.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 w:firstLine="320"/>
      </w:pPr>
      <w:r>
        <w:rPr>
          <w:rStyle w:val="Cuerpodeltexto10pto1"/>
        </w:rPr>
        <w:t>Sea como sea, no es la fuerza del cuerpo lo que distin-</w:t>
      </w:r>
      <w:r>
        <w:rPr>
          <w:rStyle w:val="Cuerpodeltexto10pto1"/>
        </w:rPr>
        <w:br/>
        <w:t>gue a los hombres; de otra manera, los animales tendrían</w:t>
      </w:r>
      <w:r>
        <w:rPr>
          <w:rStyle w:val="Cuerpodeltexto10pto1"/>
        </w:rPr>
        <w:br/>
        <w:t>ventaja sobre ellos, y entre nosotros los que fueran más</w:t>
      </w:r>
      <w:r>
        <w:rPr>
          <w:rStyle w:val="Cuerpodeltexto10pto1"/>
        </w:rPr>
        <w:br/>
        <w:t>robustos. No obstante, se reconoce por experiencia que los</w:t>
      </w:r>
      <w:r>
        <w:rPr>
          <w:rStyle w:val="Cuerpodeltexto10pto1"/>
        </w:rPr>
        <w:br/>
        <w:t>que tienen mucha fuerza son aptos casi exclusivamente</w:t>
      </w:r>
      <w:r>
        <w:rPr>
          <w:rStyle w:val="Cuerpodeltexto10pto1"/>
        </w:rPr>
        <w:br/>
        <w:t>para tareas materiales y que, por el contrario, los que me-</w:t>
      </w:r>
      <w:r>
        <w:rPr>
          <w:rStyle w:val="Cuerpodeltexto10pto1"/>
        </w:rPr>
        <w:br/>
        <w:t>nos fuerza tienen, normalmente tienen más inteligencia.</w:t>
      </w:r>
      <w:r>
        <w:rPr>
          <w:rStyle w:val="Cuerpodeltexto10pto1"/>
        </w:rPr>
        <w:br/>
        <w:t>Los Filósofos más hábiles y los Príncipes más grandes han</w:t>
      </w:r>
      <w:r>
        <w:rPr>
          <w:rStyle w:val="Cuerpodeltexto10pto1"/>
        </w:rPr>
        <w:br/>
        <w:t>sido bastante delicados. Los mejores Capitanes quizás no</w:t>
      </w:r>
      <w:r>
        <w:rPr>
          <w:rStyle w:val="Cuerpodeltexto10pto1"/>
        </w:rPr>
        <w:br/>
        <w:t>habrían querido luchar contra el último de sus soldados.</w:t>
      </w:r>
      <w:r>
        <w:rPr>
          <w:rStyle w:val="Cuerpodeltexto10pto1"/>
        </w:rPr>
        <w:br/>
        <w:t>Id al Parlamento y veréis si los Jueces más importantes</w:t>
      </w:r>
      <w:r>
        <w:rPr>
          <w:rStyle w:val="Cuerpodeltexto10pto1"/>
        </w:rPr>
        <w:br/>
        <w:t>igualan en fuerza al último de sus Ujieres.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 w:firstLine="320"/>
      </w:pPr>
      <w:r>
        <w:rPr>
          <w:rStyle w:val="Cuerpodeltexto10pto1"/>
        </w:rPr>
        <w:t>En consecuencia, es inútil apoyarse tanto en la consti-</w:t>
      </w:r>
      <w:r>
        <w:rPr>
          <w:rStyle w:val="Cuerpodeltexto10pto1"/>
        </w:rPr>
        <w:br/>
        <w:t>tución del cuerpo para explicar la diferencia que se ve en-</w:t>
      </w:r>
      <w:r>
        <w:rPr>
          <w:rStyle w:val="Cuerpodeltexto10pto1"/>
        </w:rPr>
        <w:br/>
        <w:t>tre los dos Sexos en relación con la mente.</w:t>
      </w:r>
    </w:p>
    <w:p w:rsidR="00EB345F" w:rsidRDefault="0002303A">
      <w:pPr>
        <w:pStyle w:val="Cuerpodeltexto0"/>
        <w:shd w:val="clear" w:color="auto" w:fill="auto"/>
        <w:spacing w:before="0" w:after="424" w:line="250" w:lineRule="exact"/>
        <w:ind w:left="20" w:right="20" w:firstLine="320"/>
      </w:pPr>
      <w:r>
        <w:rPr>
          <w:rStyle w:val="Cuerpodeltexto10pto1"/>
        </w:rPr>
        <w:t>El temperamento no consiste en un punto indivisible.</w:t>
      </w:r>
      <w:r>
        <w:rPr>
          <w:rStyle w:val="Cuerpodeltexto10pto1"/>
        </w:rPr>
        <w:br/>
        <w:t>Como no se puede encontrar dos personas en las que sea</w:t>
      </w:r>
      <w:r>
        <w:rPr>
          <w:rStyle w:val="Cuerpodeltexto10pto1"/>
        </w:rPr>
        <w:br/>
        <w:t>totalmente similar, no se puede tampoco determinar preci-</w:t>
      </w:r>
      <w:r>
        <w:rPr>
          <w:rStyle w:val="Cuerpodeltexto10pto1"/>
        </w:rPr>
        <w:br/>
        <w:t>samente en qué difieren. Hay muchos tipos de biliosos, de</w:t>
      </w:r>
      <w:r>
        <w:rPr>
          <w:rStyle w:val="Cuerpodeltexto10pto1"/>
        </w:rPr>
        <w:br/>
        <w:t>sanguíneos y de melancólicos y todas estas diversidades</w:t>
      </w:r>
      <w:r>
        <w:rPr>
          <w:rStyle w:val="Cuerpodeltexto10pto1"/>
        </w:rPr>
        <w:br/>
        <w:t>no impiden que, a menudo, sean tan capaces unos como</w:t>
      </w:r>
      <w:r>
        <w:rPr>
          <w:rStyle w:val="Cuerpodeltexto10pto1"/>
        </w:rPr>
        <w:br/>
        <w:t>otros y que no haya hombres excelentes de todo tipo de</w:t>
      </w:r>
      <w:r>
        <w:rPr>
          <w:rStyle w:val="Cuerpodeltexto10pto1"/>
        </w:rPr>
        <w:br/>
        <w:t>temperamento. Incluso suponiendo que el de los Sexos sea</w:t>
      </w:r>
      <w:r>
        <w:rPr>
          <w:rStyle w:val="Cuerpodeltexto10pto1"/>
        </w:rPr>
        <w:br/>
        <w:t>tan diferente como se pretende, hay todavía más diferen-</w:t>
      </w:r>
      <w:r>
        <w:rPr>
          <w:rStyle w:val="Cuerpodeltexto10pto1"/>
        </w:rPr>
        <w:br/>
        <w:t>cia entre varios hombres a los que, sin embargo, se cree</w:t>
      </w:r>
      <w:r>
        <w:rPr>
          <w:rStyle w:val="Cuerpodeltexto10pto1"/>
        </w:rPr>
        <w:br/>
        <w:t>capaces de las mismas cosas. Al ser tan difícil de estimar</w:t>
      </w:r>
      <w:r>
        <w:rPr>
          <w:rStyle w:val="Cuerpodeltexto10pto1"/>
        </w:rPr>
        <w:br/>
        <w:t>el más y el menos, sólo la mala fe puede tomarlo en consi-</w:t>
      </w:r>
      <w:r>
        <w:rPr>
          <w:rStyle w:val="Cuerpodeltexto10pto1"/>
        </w:rPr>
        <w:br/>
        <w:t>deración. (... )</w:t>
      </w:r>
    </w:p>
    <w:p w:rsidR="00EB345F" w:rsidRDefault="0002303A">
      <w:pPr>
        <w:pStyle w:val="Cuerpodeltexto80"/>
        <w:shd w:val="clear" w:color="auto" w:fill="auto"/>
        <w:spacing w:line="245" w:lineRule="exact"/>
        <w:ind w:left="20" w:right="840"/>
        <w:jc w:val="left"/>
      </w:pPr>
      <w:r>
        <w:rPr>
          <w:rStyle w:val="Cuerpodeltexto82"/>
          <w:b/>
          <w:bCs/>
        </w:rPr>
        <w:t>Que la diferencia que se observa entre hombres</w:t>
      </w:r>
      <w:r>
        <w:rPr>
          <w:rStyle w:val="Cuerpodeltexto82"/>
          <w:b/>
          <w:bCs/>
        </w:rPr>
        <w:br/>
      </w:r>
      <w:r>
        <w:rPr>
          <w:rStyle w:val="Cuerpodeltexto810ptoSinnegrita0"/>
        </w:rPr>
        <w:t xml:space="preserve">y </w:t>
      </w:r>
      <w:r>
        <w:rPr>
          <w:rStyle w:val="Cuerpodeltexto82"/>
          <w:b/>
          <w:bCs/>
        </w:rPr>
        <w:t>mujeres en lo que respecta a las costumbres</w:t>
      </w:r>
      <w:r>
        <w:rPr>
          <w:rStyle w:val="Cuerpodeltexto82"/>
          <w:b/>
          <w:bCs/>
        </w:rPr>
        <w:br/>
        <w:t>proviene de la Educación que se les da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Es muy importante señalar que las disposiciones que</w:t>
      </w:r>
      <w:r>
        <w:rPr>
          <w:rStyle w:val="Cuerpodeltexto10pto1"/>
        </w:rPr>
        <w:br/>
        <w:t>traemos al nacer no son ni buenas ni malas; sólo de esta</w:t>
      </w:r>
      <w:r>
        <w:rPr>
          <w:rStyle w:val="Cuerpodeltexto10pto1"/>
        </w:rPr>
        <w:br w:type="page"/>
      </w:r>
      <w:r>
        <w:rPr>
          <w:rStyle w:val="Cdigodebarras"/>
        </w:rPr>
        <w:lastRenderedPageBreak/>
        <w:t>manera puede evitarse un error muy común que consis-</w:t>
      </w:r>
      <w:r>
        <w:rPr>
          <w:rStyle w:val="Cdigodebarras"/>
        </w:rPr>
        <w:br/>
        <w:t>te en achacar a la naturaleza lo que proviene de la cos-</w:t>
      </w:r>
      <w:r>
        <w:rPr>
          <w:rStyle w:val="Cdigodebarras"/>
        </w:rPr>
        <w:br/>
        <w:t>tumbre.</w:t>
      </w:r>
    </w:p>
    <w:p w:rsidR="00EB345F" w:rsidRDefault="0002303A">
      <w:pPr>
        <w:pStyle w:val="Cdigodebarras0"/>
        <w:shd w:val="clear" w:color="auto" w:fill="auto"/>
        <w:spacing w:line="245" w:lineRule="exact"/>
        <w:ind w:left="20" w:right="20" w:firstLine="320"/>
        <w:jc w:val="both"/>
      </w:pPr>
      <w:r>
        <w:t>Nos rompemos la cabeza buscando la causa de nues-</w:t>
      </w:r>
      <w:r>
        <w:br/>
        <w:t>tros defectos y maneras particulares por no observar lo</w:t>
      </w:r>
      <w:r>
        <w:br/>
        <w:t>que pueden hacer en nosotros el hábito, el ejercicio, la</w:t>
      </w:r>
      <w:r>
        <w:br/>
        <w:t>educación y la condición exterior, es decir, la relación de</w:t>
      </w:r>
      <w:r>
        <w:br/>
        <w:t>Sexo, edad, fortuna y ocupación en que nos encontramos</w:t>
      </w:r>
      <w:r>
        <w:br/>
        <w:t>en la sociedad. Puesto que estos diferentes aspectos diver-</w:t>
      </w:r>
      <w:r>
        <w:br/>
        <w:t>sifican en una infinidad de maneras los pensamientos y</w:t>
      </w:r>
      <w:r>
        <w:br/>
        <w:t>las pasiones, disponen también las mentes a mirar de ma-</w:t>
      </w:r>
      <w:r>
        <w:br/>
        <w:t>nera muy diferente las verdades que se les presentan. Por</w:t>
      </w:r>
      <w:r>
        <w:br/>
        <w:t>eso, una misma máxima propuesta al mismo tiempo a</w:t>
      </w:r>
      <w:r>
        <w:br/>
        <w:t>Burgueses, Soldados, Jueces y Príncipes les impresiona y</w:t>
      </w:r>
      <w:r>
        <w:br/>
        <w:t>hace actuar de forma tan diferente. Como los hombres</w:t>
      </w:r>
      <w:r>
        <w:br/>
        <w:t>casi se ocupan sólo de lo exterior, lo miran como la medi-</w:t>
      </w:r>
      <w:r>
        <w:br/>
        <w:t>da y la regla de sus opiniones; de ahí que unos dejen pa-</w:t>
      </w:r>
      <w:r>
        <w:br/>
        <w:t>sar por inútil lo que a otros interesa sobremanera, que la</w:t>
      </w:r>
      <w:r>
        <w:br/>
        <w:t>gente de armas se moleste por lo que agrada a la gente de</w:t>
      </w:r>
      <w:r>
        <w:br/>
        <w:t>toga; y que personas del mismo temperamento interpreten</w:t>
      </w:r>
      <w:r>
        <w:br/>
        <w:t>en sentido opuesto ciertas cosas que son comprendidas de</w:t>
      </w:r>
      <w:r>
        <w:br/>
        <w:t>la misma manera por gente de constitución diferente pero</w:t>
      </w:r>
      <w:r>
        <w:br/>
        <w:t>que tienen la misma fortuna o la misma educación.</w:t>
      </w:r>
    </w:p>
    <w:p w:rsidR="00EB345F" w:rsidRDefault="0002303A">
      <w:pPr>
        <w:pStyle w:val="Cdigodebarras0"/>
        <w:shd w:val="clear" w:color="auto" w:fill="auto"/>
        <w:spacing w:after="420" w:line="245" w:lineRule="exact"/>
        <w:ind w:left="20" w:right="20" w:firstLine="320"/>
        <w:jc w:val="both"/>
      </w:pPr>
      <w:r>
        <w:t>No afirmamos que todos los hombres traigan al mundo</w:t>
      </w:r>
      <w:r>
        <w:br/>
        <w:t>la misma constitución corporal. Sería una pretensión mal</w:t>
      </w:r>
      <w:r>
        <w:br/>
        <w:t>fundada: hay vivaces y lentos; pero no parece que esta di-</w:t>
      </w:r>
      <w:r>
        <w:br/>
        <w:t>versidad impida de ninguna manera que las mentes reci-</w:t>
      </w:r>
      <w:r>
        <w:br/>
        <w:t>ban la misma instrucción. Lo único que pasa es que unos</w:t>
      </w:r>
      <w:r>
        <w:br/>
        <w:t>la reciben más rápido y más felizmente que los otros. Así,</w:t>
      </w:r>
      <w:r>
        <w:br/>
        <w:t>cualquiera sea el temperamento que tengan las mujeres,</w:t>
      </w:r>
      <w:r>
        <w:br/>
        <w:t>no son por ello menos aptas que nosotros para la verdad y</w:t>
      </w:r>
      <w:r>
        <w:br/>
        <w:t>el estudio. Y si se encuentra actualmente cierto defecto en</w:t>
      </w:r>
      <w:r>
        <w:br/>
        <w:t>algunas o cierto obstáculo o incluso que todas no se inte-</w:t>
      </w:r>
      <w:r>
        <w:br/>
        <w:t>resan por las cosas serias como los hombres, algo que la</w:t>
      </w:r>
      <w:r>
        <w:br/>
        <w:t>experiencia contradice, esto debe atribuirse únicamente</w:t>
      </w:r>
      <w:r>
        <w:br/>
        <w:t>a la condición exterior de su Sexo y a la educación que se</w:t>
      </w:r>
      <w:r>
        <w:br/>
        <w:t>les da, a la ignorancia en que se las deja, a los prejuicios</w:t>
      </w:r>
      <w:r>
        <w:br/>
        <w:t>y a los errores que se les inspira, al ejemplo que tienen</w:t>
      </w:r>
      <w:r>
        <w:br w:type="page"/>
      </w:r>
      <w:r>
        <w:rPr>
          <w:rStyle w:val="Cuerpodeltexto10pto1"/>
        </w:rPr>
        <w:lastRenderedPageBreak/>
        <w:t>de las demás y a las maneras, al decoro, a la coacción, a</w:t>
      </w:r>
      <w:r>
        <w:rPr>
          <w:rStyle w:val="Cuerpodeltexto10pto1"/>
        </w:rPr>
        <w:br/>
        <w:t>la discreción, a la sujeción y a la timidez a que se les re-</w:t>
      </w:r>
      <w:r>
        <w:rPr>
          <w:rStyle w:val="Cuerpodeltexto10pto1"/>
        </w:rPr>
        <w:br/>
        <w:t>duce.</w:t>
      </w:r>
    </w:p>
    <w:p w:rsidR="00EB345F" w:rsidRDefault="0002303A">
      <w:pPr>
        <w:pStyle w:val="Cuerpodeltexto90"/>
        <w:shd w:val="clear" w:color="auto" w:fill="auto"/>
        <w:spacing w:line="245" w:lineRule="exact"/>
        <w:ind w:left="20"/>
      </w:pPr>
      <w:r>
        <w:rPr>
          <w:rStyle w:val="Cuerpodeltexto910ptoNegrita0"/>
          <w:i/>
          <w:iCs/>
        </w:rPr>
        <w:t>(A continuación, Poulain pasa a enumerar los defectos</w:t>
      </w:r>
      <w:r>
        <w:rPr>
          <w:rStyle w:val="Cuerpodeltexto910ptoNegrita0"/>
          <w:i/>
          <w:iCs/>
        </w:rPr>
        <w:br/>
        <w:t>que se atribuyen comúnmente a las mujeres: malicia, su-</w:t>
      </w:r>
      <w:r>
        <w:rPr>
          <w:rStyle w:val="Cuerpodeltexto910ptoNegrita0"/>
          <w:i/>
          <w:iCs/>
        </w:rPr>
        <w:br/>
        <w:t>perstición, credulidad, avaricia, inconstancia, etc. Mues-</w:t>
      </w:r>
      <w:r>
        <w:rPr>
          <w:rStyle w:val="Cuerpodeltexto910ptoNegrita0"/>
          <w:i/>
          <w:iCs/>
        </w:rPr>
        <w:br/>
        <w:t>tra que ambos sexos los tienen pero que, en algunos ca-</w:t>
      </w:r>
      <w:r>
        <w:rPr>
          <w:rStyle w:val="Cuerpodeltexto910ptoNegrita0"/>
          <w:i/>
          <w:iCs/>
        </w:rPr>
        <w:br/>
        <w:t>sos, debido a la particular situación social de las mujeres,</w:t>
      </w:r>
      <w:r>
        <w:rPr>
          <w:rStyle w:val="Cuerpodeltexto910ptoNegrita0"/>
          <w:i/>
          <w:iCs/>
        </w:rPr>
        <w:br/>
        <w:t>son más perceptibles en ellas. En otros, la medida del jui-</w:t>
      </w:r>
      <w:r>
        <w:rPr>
          <w:rStyle w:val="Cuerpodeltexto910ptoNegrita0"/>
          <w:i/>
          <w:iCs/>
        </w:rPr>
        <w:br/>
        <w:t>cio crítico común es desfavorable para las mujeres: lo que</w:t>
      </w:r>
      <w:r>
        <w:rPr>
          <w:rStyle w:val="Cuerpodeltexto910ptoNegrita0"/>
          <w:i/>
          <w:iCs/>
        </w:rPr>
        <w:br/>
        <w:t>es una ventaja aparece como un defecto y la misma con-</w:t>
      </w:r>
      <w:r>
        <w:rPr>
          <w:rStyle w:val="Cuerpodeltexto910ptoNegrita0"/>
          <w:i/>
          <w:iCs/>
        </w:rPr>
        <w:br/>
        <w:t>ducta es apreciada en los hombres y condenada en las</w:t>
      </w:r>
      <w:r>
        <w:rPr>
          <w:rStyle w:val="Cuerpodeltexto910ptoNegrita0"/>
          <w:i/>
          <w:iCs/>
        </w:rPr>
        <w:br/>
        <w:t>mujeres. )</w:t>
      </w:r>
    </w:p>
    <w:p w:rsidR="00EB345F" w:rsidRDefault="0002303A">
      <w:pPr>
        <w:pStyle w:val="Cuerpodeltexto0"/>
        <w:shd w:val="clear" w:color="auto" w:fill="auto"/>
        <w:spacing w:before="0"/>
        <w:ind w:left="20" w:firstLine="320"/>
      </w:pPr>
      <w:r>
        <w:rPr>
          <w:rStyle w:val="Cuerpodeltexto10pto1"/>
        </w:rPr>
        <w:t>Se dice que son tímidas e incapaces de defenderse, que</w:t>
      </w:r>
      <w:r>
        <w:rPr>
          <w:rStyle w:val="Cuerpodeltexto10pto1"/>
        </w:rPr>
        <w:br/>
        <w:t>su propia sombra les da miedo, que el grito de un niño las</w:t>
      </w:r>
      <w:r>
        <w:rPr>
          <w:rStyle w:val="Cuerpodeltexto10pto1"/>
        </w:rPr>
        <w:br/>
        <w:t>alarma y el ruido del viento las hace temblar. Esto no es</w:t>
      </w:r>
      <w:r>
        <w:rPr>
          <w:rStyle w:val="Cuerpodeltexto10pto1"/>
        </w:rPr>
        <w:br/>
        <w:t>así en todos los casos. Hay tantas mujeres audaces como</w:t>
      </w:r>
      <w:r>
        <w:rPr>
          <w:rStyle w:val="Cuerpodeltexto10pto1"/>
        </w:rPr>
        <w:br/>
        <w:t>hombres y sabemos que los más tímidos a menudo hacen</w:t>
      </w:r>
      <w:r>
        <w:rPr>
          <w:rStyle w:val="Cuerpodeltexto10pto1"/>
        </w:rPr>
        <w:br/>
        <w:t>de necesidad virtud. La timidez es casi inseparable de la</w:t>
      </w:r>
      <w:r>
        <w:rPr>
          <w:rStyle w:val="Cuerpodeltexto10pto1"/>
        </w:rPr>
        <w:br/>
        <w:t>virtud y todas las gentes de bien son tímidas. Como no</w:t>
      </w:r>
      <w:r>
        <w:rPr>
          <w:rStyle w:val="Cuerpodeltexto10pto1"/>
        </w:rPr>
        <w:br/>
        <w:t>quieren hacer mal a nadie y no desconocen cuánta mal-</w:t>
      </w:r>
      <w:r>
        <w:rPr>
          <w:rStyle w:val="Cuerpodeltexto10pto1"/>
        </w:rPr>
        <w:br/>
        <w:t>dad hay entre los hombres, hace falta poco para inspirar-</w:t>
      </w:r>
      <w:r>
        <w:rPr>
          <w:rStyle w:val="Cuerpodeltexto10pto1"/>
        </w:rPr>
        <w:br/>
        <w:t>les temor. Es una pasión natural de la que nadie está</w:t>
      </w:r>
      <w:r>
        <w:rPr>
          <w:rStyle w:val="Cuerpodeltexto10pto1"/>
        </w:rPr>
        <w:br/>
        <w:t>exento. Todo el mundo teme la muerte y los sufrimientos</w:t>
      </w:r>
      <w:r>
        <w:rPr>
          <w:rStyle w:val="Cuerpodeltexto10pto1"/>
        </w:rPr>
        <w:br/>
        <w:t>de la vida. Los Príncipes más poderosos temen la rebelión</w:t>
      </w:r>
      <w:r>
        <w:rPr>
          <w:rStyle w:val="Cuerpodeltexto10pto1"/>
        </w:rPr>
        <w:br/>
        <w:t>de sus súbditos y la invasión de sus enemigos; los más va-</w:t>
      </w:r>
      <w:r>
        <w:rPr>
          <w:rStyle w:val="Cuerpodeltexto10pto1"/>
        </w:rPr>
        <w:br/>
        <w:t>lientes capitanes tienen miedo de ser sorprendidos.</w:t>
      </w:r>
    </w:p>
    <w:p w:rsidR="00EB345F" w:rsidRDefault="0002303A">
      <w:pPr>
        <w:pStyle w:val="Cuerpodeltexto0"/>
        <w:shd w:val="clear" w:color="auto" w:fill="auto"/>
        <w:spacing w:before="0"/>
        <w:ind w:left="20" w:firstLine="320"/>
        <w:sectPr w:rsidR="00EB345F">
          <w:pgSz w:w="8391" w:h="11909"/>
          <w:pgMar w:top="948" w:right="1361" w:bottom="1399" w:left="1390" w:header="0" w:footer="3" w:gutter="0"/>
          <w:cols w:space="720"/>
          <w:noEndnote/>
          <w:docGrid w:linePitch="360"/>
        </w:sectPr>
      </w:pPr>
      <w:r>
        <w:rPr>
          <w:rStyle w:val="Cuerpodeltexto10pto1"/>
        </w:rPr>
        <w:t>El temor está en proporción con las fuerzas que se cree</w:t>
      </w:r>
      <w:r>
        <w:rPr>
          <w:rStyle w:val="Cuerpodeltexto10pto1"/>
        </w:rPr>
        <w:br/>
        <w:t>tener para resistir. Sólo es condenable en quienes son bas-</w:t>
      </w:r>
      <w:r>
        <w:rPr>
          <w:rStyle w:val="Cuerpodeltexto10pto1"/>
        </w:rPr>
        <w:br/>
        <w:t>tante fuertes como para rechazar el mal que les amenaza;</w:t>
      </w:r>
      <w:r>
        <w:rPr>
          <w:rStyle w:val="Cuerpodeltexto10pto1"/>
        </w:rPr>
        <w:br/>
        <w:t>sería tan irracional acusar de cobardía por rechazar batir-</w:t>
      </w:r>
      <w:r>
        <w:rPr>
          <w:rStyle w:val="Cuerpodeltexto10pto1"/>
        </w:rPr>
        <w:br/>
        <w:t>se en duelo a un Juez o a un hombre de letras que sólo se</w:t>
      </w:r>
      <w:r>
        <w:rPr>
          <w:rStyle w:val="Cuerpodeltexto10pto1"/>
        </w:rPr>
        <w:br/>
        <w:t>hubiera dedicado al estudio que acusar a un soldado que</w:t>
      </w:r>
      <w:r>
        <w:rPr>
          <w:rStyle w:val="Cuerpodeltexto10pto1"/>
        </w:rPr>
        <w:br/>
        <w:t>siempre hubiera estado en el ejército por no querer enta-</w:t>
      </w:r>
      <w:r>
        <w:rPr>
          <w:rStyle w:val="Cuerpodeltexto10pto1"/>
        </w:rPr>
        <w:br/>
        <w:t>blar una disputa contra un sabio Filósofo.</w:t>
      </w:r>
      <w:r>
        <w:br w:type="page"/>
      </w:r>
    </w:p>
    <w:p w:rsidR="00EB345F" w:rsidRDefault="0002303A">
      <w:pPr>
        <w:pStyle w:val="Cdigodebarras0"/>
        <w:shd w:val="clear" w:color="auto" w:fill="auto"/>
        <w:spacing w:line="245" w:lineRule="exact"/>
        <w:ind w:left="20" w:right="20" w:firstLine="320"/>
        <w:jc w:val="both"/>
      </w:pPr>
      <w:r>
        <w:lastRenderedPageBreak/>
        <w:t>Se educa a las mujeres de manera que se ven obliga-</w:t>
      </w:r>
      <w:r>
        <w:br/>
        <w:t>das a tener miedo de todo: carecen de conocimientos para</w:t>
      </w:r>
      <w:r>
        <w:br/>
        <w:t>evitar ser sorprendidas en los asuntos intelectuales, no to-</w:t>
      </w:r>
      <w:r>
        <w:br/>
        <w:t>man parte en los ejercicios que dan destreza y fuerza para</w:t>
      </w:r>
      <w:r>
        <w:br/>
        <w:t>el ataque y la defensa. Están expuestas a sufrir impune-</w:t>
      </w:r>
      <w:r>
        <w:br/>
        <w:t>mente los ultrajes de un Sexo tan sujeto a la furia, que las</w:t>
      </w:r>
      <w:r>
        <w:br/>
        <w:t>mira con desprecio, y que trata a menudo a sus semejan-</w:t>
      </w:r>
      <w:r>
        <w:br/>
        <w:t>tes con más crueldad y rabia que los lobos entre sí.</w:t>
      </w:r>
    </w:p>
    <w:p w:rsidR="00EB345F" w:rsidRDefault="0002303A">
      <w:pPr>
        <w:pStyle w:val="Cdigodebarras0"/>
        <w:shd w:val="clear" w:color="auto" w:fill="auto"/>
        <w:spacing w:line="245" w:lineRule="exact"/>
        <w:ind w:left="20" w:right="20" w:firstLine="320"/>
        <w:jc w:val="both"/>
      </w:pPr>
      <w:r>
        <w:t>Por eso, en las mujeres, la timidez no debe ser consi-</w:t>
      </w:r>
      <w:r>
        <w:br/>
        <w:t>derada un defecto, sino una pasión razonable a la que de-</w:t>
      </w:r>
      <w:r>
        <w:br/>
        <w:t>ben el pudor que les es tan particular y las dos mayores</w:t>
      </w:r>
      <w:r>
        <w:br/>
        <w:t>ventajas de la vida que son la inclinación a la virtud y el</w:t>
      </w:r>
      <w:r>
        <w:br/>
        <w:t>alejamiento del vicio, ventajas que los hombres no pueden</w:t>
      </w:r>
      <w:r>
        <w:br/>
        <w:t>adquirir, con toda la educación y los conocimientos que se</w:t>
      </w:r>
      <w:r>
        <w:br/>
        <w:t>les da. (... )</w:t>
      </w:r>
    </w:p>
    <w:p w:rsidR="00EB345F" w:rsidRDefault="0002303A">
      <w:pPr>
        <w:pStyle w:val="Cdigodebarras0"/>
        <w:shd w:val="clear" w:color="auto" w:fill="auto"/>
        <w:spacing w:line="245" w:lineRule="exact"/>
        <w:ind w:left="20" w:right="20" w:firstLine="320"/>
        <w:jc w:val="both"/>
      </w:pPr>
      <w:r>
        <w:t>Hay gente que cree mortificar a las mujeres diciéndoles</w:t>
      </w:r>
      <w:r>
        <w:br/>
        <w:t>que son todas unas Charlatanas. Ellas se enfadan con ra-</w:t>
      </w:r>
      <w:r>
        <w:br/>
        <w:t>zón por un reproche tan impertinente. Su cuerpo se en-</w:t>
      </w:r>
      <w:r>
        <w:br/>
        <w:t>cuentra tan felizmente dispuesto por el temperamento que</w:t>
      </w:r>
      <w:r>
        <w:br/>
        <w:t>les es propio que conservan claramente las impresiones de</w:t>
      </w:r>
      <w:r>
        <w:br/>
        <w:t>los objetos que les han afectado. Se los representan sin es-</w:t>
      </w:r>
      <w:r>
        <w:br/>
        <w:t>fuerzo y se expresan con admirable facilidad; como sus</w:t>
      </w:r>
      <w:r>
        <w:br/>
        <w:t>ideas se despiertan a la mínima ocasión, comienzan y con-</w:t>
      </w:r>
      <w:r>
        <w:br/>
        <w:t>tinúan la conversación como les place. Dado que la agude-</w:t>
      </w:r>
      <w:r>
        <w:br/>
        <w:t>za de su intelecto les permite percibir fácilmente las rela-</w:t>
      </w:r>
      <w:r>
        <w:br/>
        <w:t>ciones de las cosas, pasan sin esfuerzo de un tema al otro</w:t>
      </w:r>
      <w:r>
        <w:br/>
        <w:t>y pueden, así, hablar largo tiempo sin dejar morir la con-</w:t>
      </w:r>
      <w:r>
        <w:br/>
        <w:t>versación.</w:t>
      </w:r>
    </w:p>
    <w:p w:rsidR="00EB345F" w:rsidRDefault="0002303A">
      <w:pPr>
        <w:pStyle w:val="Cdigodebarras0"/>
        <w:shd w:val="clear" w:color="auto" w:fill="auto"/>
        <w:spacing w:line="245" w:lineRule="exact"/>
        <w:ind w:left="20" w:right="20" w:firstLine="320"/>
        <w:jc w:val="both"/>
      </w:pPr>
      <w:r>
        <w:t>La ventaja de la palabra está, naturalmente, acompa-</w:t>
      </w:r>
      <w:r>
        <w:br/>
        <w:t>ñada de un gran deseo de servirse de ella en cuanto se</w:t>
      </w:r>
      <w:r>
        <w:br/>
        <w:t>presenta la ocasión. Es el único lazo de los hombres en la</w:t>
      </w:r>
      <w:r>
        <w:br/>
        <w:t>sociedad y algunos consideran que no hay mayor placer,</w:t>
      </w:r>
      <w:r>
        <w:br/>
        <w:t>ni más digno del intelecto, que comunicar sus pensamien-</w:t>
      </w:r>
      <w:r>
        <w:br/>
        <w:t>tos a los demás. Dado que las mujeres pueden hablar con</w:t>
      </w:r>
      <w:r>
        <w:br/>
        <w:t>facilidad y son criadas con sus semejantes, sería criticable</w:t>
      </w:r>
      <w:r>
        <w:br/>
        <w:t>que dejasen de conversar. Sólo deben ser consideradas</w:t>
      </w:r>
      <w:r>
        <w:br/>
        <w:t>charlatanas si hablan de manera inoportuna de cosas de</w:t>
      </w:r>
      <w:r>
        <w:br/>
        <w:t>las que no entienden y sin deseos de instruirse.</w:t>
      </w:r>
      <w:r>
        <w:br w:type="page"/>
      </w:r>
    </w:p>
    <w:p w:rsidR="00EB345F" w:rsidRDefault="0002303A">
      <w:pPr>
        <w:pStyle w:val="Cuerpodeltexto0"/>
        <w:shd w:val="clear" w:color="auto" w:fill="auto"/>
        <w:spacing w:before="0"/>
        <w:ind w:right="20" w:firstLine="320"/>
      </w:pPr>
      <w:r>
        <w:rPr>
          <w:rStyle w:val="Cuerpodeltexto10pto1"/>
        </w:rPr>
        <w:lastRenderedPageBreak/>
        <w:t>No hay que pensar que sólo se charla cuando se habla</w:t>
      </w:r>
      <w:r>
        <w:rPr>
          <w:rStyle w:val="Cuerpodeltexto10pto1"/>
        </w:rPr>
        <w:br/>
        <w:t>de ropa y de Modas. La cháchara de los Novelistas es a</w:t>
      </w:r>
      <w:r>
        <w:rPr>
          <w:rStyle w:val="Cuerpodeltexto10pto1"/>
        </w:rPr>
        <w:br/>
        <w:t>menudo más ridicula. Y esa cantidad de palabras amonto-</w:t>
      </w:r>
      <w:r>
        <w:rPr>
          <w:rStyle w:val="Cuerpodeltexto10pto1"/>
        </w:rPr>
        <w:br/>
        <w:t>nadas unas sobre las otras y que no significan nada, en la</w:t>
      </w:r>
      <w:r>
        <w:rPr>
          <w:rStyle w:val="Cuerpodeltexto10pto1"/>
        </w:rPr>
        <w:br/>
        <w:t>mayor parte de las obras, son un cacareo mucho más ton-</w:t>
      </w:r>
      <w:r>
        <w:rPr>
          <w:rStyle w:val="Cuerpodeltexto10pto1"/>
        </w:rPr>
        <w:br/>
        <w:t>to que el de nuestras mujercitas. Al menos, se puede decir</w:t>
      </w:r>
      <w:r>
        <w:rPr>
          <w:rStyle w:val="Cuerpodeltexto10pto1"/>
        </w:rPr>
        <w:br/>
        <w:t>que los discursos de ellas son reales e inteligibles y que no</w:t>
      </w:r>
      <w:r>
        <w:rPr>
          <w:rStyle w:val="Cuerpodeltexto10pto1"/>
        </w:rPr>
        <w:br/>
        <w:t>son tan soberbias como para creerse, como la mayor parte</w:t>
      </w:r>
      <w:r>
        <w:rPr>
          <w:rStyle w:val="Cuerpodeltexto10pto1"/>
        </w:rPr>
        <w:br/>
        <w:t>de los sabios, que son más hábiles que sus vecinas porque</w:t>
      </w:r>
      <w:r>
        <w:rPr>
          <w:rStyle w:val="Cuerpodeltexto10pto1"/>
        </w:rPr>
        <w:br/>
        <w:t>dicen más palabras sin sentido. Si los hombres tuvieran</w:t>
      </w:r>
      <w:r>
        <w:rPr>
          <w:rStyle w:val="Cuerpodeltexto10pto1"/>
        </w:rPr>
        <w:br/>
        <w:t>tanta labia, sería imposible hacerles callar. Cada uno ha-</w:t>
      </w:r>
      <w:r>
        <w:rPr>
          <w:rStyle w:val="Cuerpodeltexto10pto1"/>
        </w:rPr>
        <w:br/>
        <w:t>bla de lo que sabe: los Comerciantes de sus negocios, los</w:t>
      </w:r>
      <w:r>
        <w:rPr>
          <w:rStyle w:val="Cuerpodeltexto10pto1"/>
        </w:rPr>
        <w:br/>
        <w:t>Filósofos de sus estudios y las mujeres de lo que han podi-</w:t>
      </w:r>
      <w:r>
        <w:rPr>
          <w:rStyle w:val="Cuerpodeltexto10pto1"/>
        </w:rPr>
        <w:br/>
        <w:t>do aprender; y ellas pueden decir que hablarían mejor y</w:t>
      </w:r>
      <w:r>
        <w:rPr>
          <w:rStyle w:val="Cuerpodeltexto10pto1"/>
        </w:rPr>
        <w:br/>
        <w:t>más seriamente que nosotros si se hubiera gastado el mis-</w:t>
      </w:r>
      <w:r>
        <w:rPr>
          <w:rStyle w:val="Cuerpodeltexto10pto1"/>
        </w:rPr>
        <w:br/>
        <w:t>mo esfuerzo en instruirlas. (... )</w:t>
      </w:r>
    </w:p>
    <w:p w:rsidR="00EB345F" w:rsidRDefault="0002303A">
      <w:pPr>
        <w:pStyle w:val="Cuerpodeltexto0"/>
        <w:shd w:val="clear" w:color="auto" w:fill="auto"/>
        <w:spacing w:before="0"/>
        <w:ind w:right="20" w:firstLine="320"/>
      </w:pPr>
      <w:r>
        <w:rPr>
          <w:rStyle w:val="Cuerpodeltexto10pto1"/>
        </w:rPr>
        <w:t>Entre todos los defectos que se achaca a las mujeres, el</w:t>
      </w:r>
      <w:r>
        <w:rPr>
          <w:rStyle w:val="Cuerpodeltexto10pto1"/>
        </w:rPr>
        <w:br/>
        <w:t>sentimiento inconstante e infiel es el que produce más</w:t>
      </w:r>
      <w:r>
        <w:rPr>
          <w:rStyle w:val="Cuerpodeltexto10pto1"/>
        </w:rPr>
        <w:br/>
        <w:t>descontentos. Sin embargo, los hombres no están menos</w:t>
      </w:r>
      <w:r>
        <w:rPr>
          <w:rStyle w:val="Cuerpodeltexto10pto1"/>
        </w:rPr>
        <w:br/>
        <w:t>sujetos a él. Pero como se creen los Amos, se figuran que</w:t>
      </w:r>
      <w:r>
        <w:rPr>
          <w:rStyle w:val="Cuerpodeltexto10pto1"/>
        </w:rPr>
        <w:br/>
        <w:t>todo les está permitido y que como, una vez, una mujer se</w:t>
      </w:r>
      <w:r>
        <w:rPr>
          <w:rStyle w:val="Cuerpodeltexto10pto1"/>
        </w:rPr>
        <w:br/>
        <w:t>había encariñado con ellos, el lazo debe ser indisoluble</w:t>
      </w:r>
      <w:r>
        <w:rPr>
          <w:rStyle w:val="Cuerpodeltexto10pto1"/>
        </w:rPr>
        <w:br/>
        <w:t>sólo por su parte, aunque ambos sean iguales y libres. (... )</w:t>
      </w:r>
      <w:r>
        <w:br w:type="page"/>
      </w:r>
    </w:p>
    <w:p w:rsidR="00EB345F" w:rsidRDefault="0002303A" w:rsidP="00720D1C">
      <w:pPr>
        <w:pStyle w:val="Ttulo30"/>
        <w:keepNext/>
        <w:keepLines/>
        <w:shd w:val="clear" w:color="auto" w:fill="auto"/>
        <w:spacing w:before="0" w:after="4200" w:line="300" w:lineRule="exact"/>
        <w:ind w:left="1100"/>
      </w:pPr>
      <w:bookmarkStart w:id="41" w:name="bookmark41"/>
      <w:r>
        <w:rPr>
          <w:rStyle w:val="Ttulo315ptoEspaciado0pto"/>
        </w:rPr>
        <w:lastRenderedPageBreak/>
        <w:t>EL ESCLAVO</w:t>
      </w:r>
      <w:bookmarkEnd w:id="41"/>
    </w:p>
    <w:p w:rsidR="00EB345F" w:rsidRPr="00720D1C" w:rsidRDefault="0002303A" w:rsidP="00720D1C">
      <w:pPr>
        <w:pStyle w:val="Cuerpodeltexto100"/>
        <w:shd w:val="clear" w:color="auto" w:fill="auto"/>
        <w:spacing w:before="100" w:beforeAutospacing="1" w:after="100" w:afterAutospacing="1" w:line="240" w:lineRule="auto"/>
        <w:ind w:left="20" w:firstLine="320"/>
        <w:rPr>
          <w:sz w:val="20"/>
          <w:szCs w:val="20"/>
        </w:rPr>
      </w:pPr>
      <w:r w:rsidRPr="00720D1C">
        <w:rPr>
          <w:rStyle w:val="Cuerpodeltexto1085ptoNegritaEspaciado0pto"/>
          <w:i/>
          <w:iCs/>
          <w:spacing w:val="0"/>
          <w:sz w:val="20"/>
          <w:szCs w:val="20"/>
        </w:rPr>
        <w:t>Juega con las palabras, o más bien se burla quien</w:t>
      </w:r>
      <w:r w:rsidRPr="00720D1C">
        <w:rPr>
          <w:rStyle w:val="Cuerpodeltexto1085ptoNegritaEspaciado0pto"/>
          <w:i/>
          <w:iCs/>
          <w:spacing w:val="0"/>
          <w:sz w:val="20"/>
          <w:szCs w:val="20"/>
        </w:rPr>
        <w:br/>
        <w:t>escribe, como lo ha hecho uno de nuestros autores mo-</w:t>
      </w:r>
      <w:r w:rsidRPr="00720D1C">
        <w:rPr>
          <w:rStyle w:val="Cuerpodeltexto1085ptoNegritaEspaciado0pto"/>
          <w:i/>
          <w:iCs/>
          <w:spacing w:val="0"/>
          <w:sz w:val="20"/>
          <w:szCs w:val="20"/>
        </w:rPr>
        <w:br/>
        <w:t>dernos, que es una pequeñez de espíritu pensar que la</w:t>
      </w:r>
      <w:r w:rsidRPr="00720D1C">
        <w:rPr>
          <w:rStyle w:val="Cuerpodeltexto1085ptoNegritaEspaciado0pto"/>
          <w:i/>
          <w:iCs/>
          <w:spacing w:val="0"/>
          <w:sz w:val="20"/>
          <w:szCs w:val="20"/>
        </w:rPr>
        <w:br/>
        <w:t>humanidad se degrada teniendo esclavos porque la li-</w:t>
      </w:r>
      <w:r w:rsidRPr="00720D1C">
        <w:rPr>
          <w:rStyle w:val="Cuerpodeltexto1085ptoNegritaEspaciado0pto"/>
          <w:i/>
          <w:iCs/>
          <w:spacing w:val="0"/>
          <w:sz w:val="20"/>
          <w:szCs w:val="20"/>
        </w:rPr>
        <w:br/>
        <w:t>bertad que cree gozar cada europeo no es otra cosa que</w:t>
      </w:r>
      <w:r w:rsidRPr="00720D1C">
        <w:rPr>
          <w:rStyle w:val="Cuerpodeltexto1085ptoNegritaEspaciado0pto"/>
          <w:i/>
          <w:iCs/>
          <w:spacing w:val="0"/>
          <w:sz w:val="20"/>
          <w:szCs w:val="20"/>
        </w:rPr>
        <w:br/>
        <w:t>poder romper la cadena para darse un nuevo amo;</w:t>
      </w:r>
      <w:r w:rsidRPr="00720D1C">
        <w:rPr>
          <w:rStyle w:val="Cuerpodeltexto1085ptoNegritaEspaciado0pto"/>
          <w:i/>
          <w:iCs/>
          <w:spacing w:val="0"/>
          <w:sz w:val="20"/>
          <w:szCs w:val="20"/>
        </w:rPr>
        <w:br/>
        <w:t>como si la cadena de un europeo fuese la misma que la</w:t>
      </w:r>
      <w:r w:rsidRPr="00720D1C">
        <w:rPr>
          <w:rStyle w:val="Cuerpodeltexto1085ptoNegritaEspaciado0pto"/>
          <w:i/>
          <w:iCs/>
          <w:spacing w:val="0"/>
          <w:sz w:val="20"/>
          <w:szCs w:val="20"/>
        </w:rPr>
        <w:br/>
        <w:t>de un esclavo de nuestras colonias: se ve bien que este</w:t>
      </w:r>
      <w:r w:rsidRPr="00720D1C">
        <w:rPr>
          <w:rStyle w:val="Cuerpodeltexto1085ptoNegritaEspaciado0pto"/>
          <w:i/>
          <w:iCs/>
          <w:spacing w:val="0"/>
          <w:sz w:val="20"/>
          <w:szCs w:val="20"/>
        </w:rPr>
        <w:br/>
        <w:t>autor jamás ha sido reducido a la esclavitud</w:t>
      </w:r>
    </w:p>
    <w:p w:rsidR="00EB345F" w:rsidRDefault="0002303A" w:rsidP="00720D1C">
      <w:pPr>
        <w:pStyle w:val="Cuerpodeltexto110"/>
        <w:shd w:val="clear" w:color="auto" w:fill="auto"/>
        <w:spacing w:before="100" w:beforeAutospacing="1" w:after="100" w:afterAutospacing="1" w:line="240" w:lineRule="auto"/>
        <w:ind w:left="2620"/>
        <w:jc w:val="right"/>
        <w:rPr>
          <w:rStyle w:val="Cuerpodeltexto11Versales0"/>
          <w:sz w:val="20"/>
          <w:szCs w:val="20"/>
        </w:rPr>
      </w:pPr>
      <w:r w:rsidRPr="00720D1C">
        <w:rPr>
          <w:rStyle w:val="Cuerpodeltexto11Versales0"/>
          <w:sz w:val="20"/>
          <w:szCs w:val="20"/>
        </w:rPr>
        <w:t>Caballero de Jaucourt</w:t>
      </w:r>
    </w:p>
    <w:p w:rsidR="00720D1C" w:rsidRDefault="00720D1C" w:rsidP="00720D1C">
      <w:pPr>
        <w:pStyle w:val="Cuerpodeltexto110"/>
        <w:shd w:val="clear" w:color="auto" w:fill="auto"/>
        <w:spacing w:before="100" w:beforeAutospacing="1" w:after="100" w:afterAutospacing="1" w:line="240" w:lineRule="auto"/>
        <w:ind w:left="2620"/>
        <w:jc w:val="right"/>
        <w:rPr>
          <w:rStyle w:val="Cuerpodeltexto11Versales0"/>
          <w:sz w:val="20"/>
          <w:szCs w:val="20"/>
        </w:rPr>
      </w:pPr>
    </w:p>
    <w:p w:rsidR="00720D1C" w:rsidRDefault="00720D1C" w:rsidP="00720D1C">
      <w:pPr>
        <w:pStyle w:val="Cuerpodeltexto110"/>
        <w:shd w:val="clear" w:color="auto" w:fill="auto"/>
        <w:spacing w:before="100" w:beforeAutospacing="1" w:after="100" w:afterAutospacing="1" w:line="240" w:lineRule="auto"/>
        <w:ind w:left="2620"/>
        <w:jc w:val="right"/>
        <w:rPr>
          <w:rStyle w:val="Cuerpodeltexto11Versales0"/>
          <w:sz w:val="20"/>
          <w:szCs w:val="20"/>
        </w:rPr>
      </w:pPr>
    </w:p>
    <w:p w:rsidR="00720D1C" w:rsidRDefault="00720D1C" w:rsidP="00720D1C">
      <w:pPr>
        <w:pStyle w:val="Cuerpodeltexto110"/>
        <w:shd w:val="clear" w:color="auto" w:fill="auto"/>
        <w:spacing w:before="100" w:beforeAutospacing="1" w:after="100" w:afterAutospacing="1" w:line="240" w:lineRule="auto"/>
        <w:ind w:left="2620"/>
        <w:jc w:val="right"/>
        <w:rPr>
          <w:rStyle w:val="Cuerpodeltexto11Versales0"/>
          <w:sz w:val="20"/>
          <w:szCs w:val="20"/>
        </w:rPr>
      </w:pPr>
    </w:p>
    <w:p w:rsidR="00720D1C" w:rsidRDefault="00720D1C" w:rsidP="00720D1C">
      <w:pPr>
        <w:pStyle w:val="Cuerpodeltexto110"/>
        <w:shd w:val="clear" w:color="auto" w:fill="auto"/>
        <w:spacing w:before="100" w:beforeAutospacing="1" w:after="100" w:afterAutospacing="1" w:line="240" w:lineRule="auto"/>
        <w:ind w:left="2620"/>
        <w:jc w:val="right"/>
        <w:rPr>
          <w:rStyle w:val="Cuerpodeltexto11Versales0"/>
          <w:sz w:val="20"/>
          <w:szCs w:val="20"/>
        </w:rPr>
      </w:pPr>
    </w:p>
    <w:p w:rsidR="00720D1C" w:rsidRDefault="00720D1C" w:rsidP="00720D1C">
      <w:pPr>
        <w:pStyle w:val="Cuerpodeltexto110"/>
        <w:shd w:val="clear" w:color="auto" w:fill="auto"/>
        <w:spacing w:before="100" w:beforeAutospacing="1" w:after="100" w:afterAutospacing="1" w:line="240" w:lineRule="auto"/>
        <w:ind w:left="2620"/>
        <w:jc w:val="right"/>
        <w:rPr>
          <w:rStyle w:val="Cuerpodeltexto11Versales0"/>
          <w:sz w:val="20"/>
          <w:szCs w:val="20"/>
        </w:rPr>
      </w:pPr>
    </w:p>
    <w:p w:rsidR="00720D1C" w:rsidRPr="00720D1C" w:rsidRDefault="00720D1C" w:rsidP="00720D1C">
      <w:pPr>
        <w:pStyle w:val="Cuerpodeltexto110"/>
        <w:shd w:val="clear" w:color="auto" w:fill="auto"/>
        <w:spacing w:before="100" w:beforeAutospacing="1" w:after="100" w:afterAutospacing="1" w:line="240" w:lineRule="auto"/>
        <w:ind w:left="2620"/>
        <w:jc w:val="right"/>
        <w:rPr>
          <w:sz w:val="20"/>
          <w:szCs w:val="20"/>
        </w:rPr>
        <w:sectPr w:rsidR="00720D1C" w:rsidRPr="00720D1C" w:rsidSect="00720D1C">
          <w:footerReference w:type="even" r:id="rId56"/>
          <w:footerReference w:type="default" r:id="rId57"/>
          <w:footerReference w:type="first" r:id="rId58"/>
          <w:pgSz w:w="8391" w:h="11909"/>
          <w:pgMar w:top="993" w:right="1361" w:bottom="1399" w:left="1390" w:header="0" w:footer="3" w:gutter="0"/>
          <w:cols w:space="720"/>
          <w:noEndnote/>
          <w:titlePg/>
          <w:docGrid w:linePitch="360"/>
        </w:sectPr>
      </w:pPr>
    </w:p>
    <w:p w:rsidR="00EB345F" w:rsidRDefault="0002303A">
      <w:pPr>
        <w:pStyle w:val="Ttulo531"/>
        <w:keepNext/>
        <w:keepLines/>
        <w:shd w:val="clear" w:color="auto" w:fill="auto"/>
        <w:spacing w:after="190" w:line="240" w:lineRule="exact"/>
        <w:ind w:right="20"/>
      </w:pPr>
      <w:bookmarkStart w:id="42" w:name="bookmark42"/>
      <w:r>
        <w:lastRenderedPageBreak/>
        <w:t>CANDIDO</w:t>
      </w:r>
      <w:bookmarkEnd w:id="42"/>
    </w:p>
    <w:p w:rsidR="00EB345F" w:rsidRDefault="0002303A">
      <w:pPr>
        <w:pStyle w:val="Cuerpodeltexto210"/>
        <w:shd w:val="clear" w:color="auto" w:fill="auto"/>
        <w:spacing w:before="0" w:after="735" w:line="200" w:lineRule="exact"/>
        <w:ind w:right="20"/>
      </w:pPr>
      <w:r>
        <w:rPr>
          <w:rStyle w:val="Cuerpodeltexto2110ptoSinnegrita0"/>
          <w:lang w:val="de-DE"/>
        </w:rPr>
        <w:t xml:space="preserve">De </w:t>
      </w:r>
      <w:r>
        <w:rPr>
          <w:rStyle w:val="Cuerpodeltexto217ptoSinnegritaVersales"/>
          <w:lang w:val="de-DE"/>
        </w:rPr>
        <w:t>Voltaire</w:t>
      </w:r>
    </w:p>
    <w:p w:rsidR="00EB345F" w:rsidRDefault="0002303A">
      <w:pPr>
        <w:pStyle w:val="Ttulo60"/>
        <w:keepNext/>
        <w:keepLines/>
        <w:shd w:val="clear" w:color="auto" w:fill="auto"/>
        <w:spacing w:before="0" w:after="169" w:line="210" w:lineRule="exact"/>
        <w:ind w:left="20"/>
      </w:pPr>
      <w:bookmarkStart w:id="43" w:name="bookmark43"/>
      <w:r>
        <w:t>Capítulo XIX</w:t>
      </w:r>
      <w:bookmarkEnd w:id="43"/>
    </w:p>
    <w:p w:rsidR="00EB345F" w:rsidRDefault="0002303A">
      <w:pPr>
        <w:pStyle w:val="Cuerpodeltexto0"/>
        <w:shd w:val="clear" w:color="auto" w:fill="auto"/>
        <w:spacing w:before="0" w:line="240" w:lineRule="exact"/>
        <w:ind w:left="20" w:right="20" w:firstLine="320"/>
      </w:pPr>
      <w:r>
        <w:rPr>
          <w:rStyle w:val="Cuerpodeltexto10pto1"/>
        </w:rPr>
        <w:t>(... ) —Veo a lo lejos una ciudad que sospecho es Suri-</w:t>
      </w:r>
      <w:r>
        <w:rPr>
          <w:rStyle w:val="Cuerpodeltexto10pto1"/>
        </w:rPr>
        <w:br/>
        <w:t>nam, perteneciente a los Holandeses. Hemos llegado al fi-</w:t>
      </w:r>
      <w:r>
        <w:rPr>
          <w:rStyle w:val="Cuerpodeltexto10pto1"/>
        </w:rPr>
        <w:br/>
        <w:t>nal de nuestras penas y al comienzo de nuestra felicidad.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left="20" w:right="20" w:firstLine="320"/>
      </w:pPr>
      <w:r>
        <w:rPr>
          <w:rStyle w:val="Cuerpodeltexto10pto1"/>
        </w:rPr>
        <w:t>Al aproximarse a la ciudad, encontraron un negro tira-</w:t>
      </w:r>
      <w:r>
        <w:rPr>
          <w:rStyle w:val="Cuerpodeltexto10pto1"/>
        </w:rPr>
        <w:br/>
        <w:t>do en la tierra, vestido sólo con la mitad de sus ropas, es</w:t>
      </w:r>
      <w:r>
        <w:rPr>
          <w:rStyle w:val="Cuerpodeltexto10pto1"/>
        </w:rPr>
        <w:br/>
        <w:t>decir, un calzón de tela azul; a este pobre hombre le falta-</w:t>
      </w:r>
      <w:r>
        <w:rPr>
          <w:rStyle w:val="Cuerpodeltexto10pto1"/>
        </w:rPr>
        <w:br/>
        <w:t xml:space="preserve">ba la pierna izquierda y la mano derecha. </w:t>
      </w:r>
      <w:proofErr w:type="gramStart"/>
      <w:r>
        <w:rPr>
          <w:rStyle w:val="Cuerpodeltexto10pto1"/>
        </w:rPr>
        <w:t>«¡</w:t>
      </w:r>
      <w:proofErr w:type="gramEnd"/>
      <w:r>
        <w:rPr>
          <w:rStyle w:val="Cuerpodeltexto10pto1"/>
        </w:rPr>
        <w:t>Eh! ¡Dios mío!,</w:t>
      </w:r>
      <w:r>
        <w:rPr>
          <w:rStyle w:val="Cuerpodeltexto10pto1"/>
        </w:rPr>
        <w:br/>
        <w:t>le dijo Cándido en holandés, ¿qué haces ahí, amigo mío,</w:t>
      </w:r>
      <w:r>
        <w:rPr>
          <w:rStyle w:val="Cuerpodeltexto10pto1"/>
        </w:rPr>
        <w:br/>
        <w:t>en el horrible estado en que te veo? —Espero a mi amo, el</w:t>
      </w:r>
      <w:r>
        <w:rPr>
          <w:rStyle w:val="Cuerpodeltexto10pto1"/>
        </w:rPr>
        <w:br/>
        <w:t>señor Vanderdendur, el famoso tratante, respondió el ne-</w:t>
      </w:r>
      <w:r>
        <w:rPr>
          <w:rStyle w:val="Cuerpodeltexto10pto1"/>
        </w:rPr>
        <w:br/>
        <w:t xml:space="preserve">gro. </w:t>
      </w:r>
      <w:proofErr w:type="gramStart"/>
      <w:r>
        <w:rPr>
          <w:rStyle w:val="Cuerpodeltexto10pto1"/>
        </w:rPr>
        <w:t>—¿</w:t>
      </w:r>
      <w:proofErr w:type="gramEnd"/>
      <w:r>
        <w:rPr>
          <w:rStyle w:val="Cuerpodeltexto10pto1"/>
        </w:rPr>
        <w:t>El señor Vanderdendur te ha tratado así? —Sí, se-</w:t>
      </w:r>
      <w:r>
        <w:rPr>
          <w:rStyle w:val="Cuerpodeltexto10pto1"/>
        </w:rPr>
        <w:br/>
        <w:t>ñor, dijo el negro, es la costumbre. Nos dan un calzón de</w:t>
      </w:r>
      <w:r>
        <w:rPr>
          <w:rStyle w:val="Cuerpodeltexto10pto1"/>
        </w:rPr>
        <w:br/>
        <w:t>tela por todo vestido dos veces al año. Cuando trabajamos</w:t>
      </w:r>
      <w:r>
        <w:rPr>
          <w:rStyle w:val="Cuerpodeltexto10pto1"/>
        </w:rPr>
        <w:br/>
        <w:t>en los ingenios de azúcar y la muela nos atrapa el dedo,</w:t>
      </w:r>
      <w:r>
        <w:rPr>
          <w:rStyle w:val="Cuerpodeltexto10pto1"/>
        </w:rPr>
        <w:br/>
        <w:t>nos cortan la mano; cuando queremos huir, nos cortan la</w:t>
      </w:r>
      <w:r>
        <w:rPr>
          <w:rStyle w:val="Cuerpodeltexto10pto1"/>
        </w:rPr>
        <w:br/>
        <w:t>pierna: yo me encontré en ambos casos. A ese precio to-</w:t>
      </w:r>
      <w:r>
        <w:rPr>
          <w:rStyle w:val="Cuerpodeltexto10pto1"/>
        </w:rPr>
        <w:br/>
        <w:t>máis azúcar en Europa. Sin embargo, cuando mi madre</w:t>
      </w:r>
      <w:r>
        <w:rPr>
          <w:rStyle w:val="Cuerpodeltexto10pto1"/>
        </w:rPr>
        <w:br/>
        <w:t>me vendió por diez escudos patagones en la costa de Gui-</w:t>
      </w:r>
      <w:r>
        <w:rPr>
          <w:rStyle w:val="Cuerpodeltexto10pto1"/>
        </w:rPr>
        <w:br/>
        <w:t>nea, me decía: “Querido hijo, bendice nuestros fetiches,</w:t>
      </w:r>
      <w:r>
        <w:rPr>
          <w:rStyle w:val="Cuerpodeltexto10pto1"/>
        </w:rPr>
        <w:br/>
        <w:t>adóralos siempre, te harán vivir feliz; tienes el honor de</w:t>
      </w:r>
      <w:r>
        <w:rPr>
          <w:rStyle w:val="Cuerpodeltexto10pto1"/>
        </w:rPr>
        <w:br/>
        <w:t>ser esclavo de nuestros señores los blancos, y de esta ma-</w:t>
      </w:r>
      <w:r>
        <w:rPr>
          <w:rStyle w:val="Cuerpodeltexto10pto1"/>
        </w:rPr>
        <w:br/>
        <w:t>nera haces la fortuna de tu padre y de tu madre</w:t>
      </w:r>
      <w:proofErr w:type="gramStart"/>
      <w:r>
        <w:rPr>
          <w:rStyle w:val="Cuerpodeltexto10pto1"/>
        </w:rPr>
        <w:t>. ”</w:t>
      </w:r>
      <w:proofErr w:type="gramEnd"/>
      <w:r>
        <w:rPr>
          <w:rStyle w:val="Cuerpodeltexto10pto1"/>
        </w:rPr>
        <w:t xml:space="preserve"> ¡Desgra-</w:t>
      </w:r>
      <w:r>
        <w:rPr>
          <w:rStyle w:val="Cuerpodeltexto10pto1"/>
        </w:rPr>
        <w:br/>
        <w:t>ciadamente, no sé si hice su fortuna pero ellos no hicieron</w:t>
      </w:r>
      <w:r>
        <w:rPr>
          <w:rStyle w:val="Cuerpodeltexto10pto1"/>
        </w:rPr>
        <w:br/>
        <w:t>la mía! Los perros, los monos y los loros son mil veces me-</w:t>
      </w:r>
      <w:r>
        <w:rPr>
          <w:rStyle w:val="Cuerpodeltexto10pto1"/>
        </w:rPr>
        <w:br/>
        <w:t>nos desdichados que nosotros; los brujos holandeses que</w:t>
      </w:r>
      <w:r>
        <w:rPr>
          <w:rStyle w:val="Cuerpodeltexto10pto1"/>
        </w:rPr>
        <w:br/>
        <w:t>me convirtieron me dicen todas las mañanas que somos</w:t>
      </w:r>
      <w:r>
        <w:rPr>
          <w:rStyle w:val="Cuerpodeltexto10pto1"/>
        </w:rPr>
        <w:br/>
        <w:t>todos hijos de Adam. blancos y negros. No soy genealogis-</w:t>
      </w:r>
      <w:r>
        <w:rPr>
          <w:rStyle w:val="Cuerpodeltexto10pto1"/>
        </w:rPr>
        <w:br/>
        <w:t>ta; pero si esos predicadores dicen la verdad, somos todos</w:t>
      </w:r>
      <w:r>
        <w:rPr>
          <w:rStyle w:val="Cuerpodeltexto10pto1"/>
        </w:rPr>
        <w:br/>
        <w:t>primos segundos. Ahora bien, me confesaréis que no se</w:t>
      </w:r>
      <w:r>
        <w:rPr>
          <w:rStyle w:val="Cuerpodeltexto10pto1"/>
        </w:rPr>
        <w:br/>
        <w:t>puede tratar de una manera más horrible a los parientes.</w:t>
      </w:r>
      <w:r>
        <w:br w:type="page"/>
      </w:r>
    </w:p>
    <w:p w:rsidR="00EB345F" w:rsidRDefault="0002303A">
      <w:pPr>
        <w:pStyle w:val="Cuerpodeltexto0"/>
        <w:shd w:val="clear" w:color="auto" w:fill="auto"/>
        <w:spacing w:before="0" w:after="6639" w:line="250" w:lineRule="exact"/>
        <w:ind w:left="20" w:firstLine="300"/>
      </w:pPr>
      <w:r>
        <w:rPr>
          <w:rStyle w:val="Cuerpodeltexto10pto1"/>
        </w:rPr>
        <w:lastRenderedPageBreak/>
        <w:t>»</w:t>
      </w:r>
      <w:proofErr w:type="gramStart"/>
      <w:r>
        <w:rPr>
          <w:rStyle w:val="Cuerpodeltexto10pto1"/>
        </w:rPr>
        <w:t>—¡</w:t>
      </w:r>
      <w:proofErr w:type="gramEnd"/>
      <w:r>
        <w:rPr>
          <w:rStyle w:val="Cuerpodeltexto10pto1"/>
        </w:rPr>
        <w:t>Oh, Pangloss! (1), exclamó Cándido, no habías</w:t>
      </w:r>
      <w:r>
        <w:rPr>
          <w:rStyle w:val="Cuerpodeltexto10pto1"/>
        </w:rPr>
        <w:br/>
        <w:t>imaginado esta abominación; se acabó, finalmente ten-</w:t>
      </w:r>
      <w:r>
        <w:rPr>
          <w:rStyle w:val="Cuerpodeltexto10pto1"/>
        </w:rPr>
        <w:br/>
        <w:t xml:space="preserve">drás que renunciar a tu optimismo. </w:t>
      </w:r>
      <w:proofErr w:type="gramStart"/>
      <w:r>
        <w:rPr>
          <w:rStyle w:val="Cuerpodeltexto10pto1"/>
        </w:rPr>
        <w:t>—¿</w:t>
      </w:r>
      <w:proofErr w:type="gramEnd"/>
      <w:r>
        <w:rPr>
          <w:rStyle w:val="Cuerpodeltexto10pto1"/>
        </w:rPr>
        <w:t>Qué es el optimis-</w:t>
      </w:r>
      <w:r>
        <w:rPr>
          <w:rStyle w:val="Cuerpodeltexto10pto1"/>
        </w:rPr>
        <w:br/>
        <w:t>mo?, decía Cacambó. —¡Por desgracia!, dijo Cándido, es</w:t>
      </w:r>
      <w:r>
        <w:rPr>
          <w:rStyle w:val="Cuerpodeltexto10pto1"/>
        </w:rPr>
        <w:br/>
        <w:t>la manía de sostener que todo está bien cuando está mal;</w:t>
      </w:r>
      <w:r>
        <w:rPr>
          <w:rStyle w:val="Cuerpodeltexto10pto1"/>
        </w:rPr>
        <w:br/>
        <w:t>y derramaba lágrimas mirando al negro; y llorando, entró</w:t>
      </w:r>
      <w:r>
        <w:rPr>
          <w:rStyle w:val="Cuerpodeltexto10pto1"/>
        </w:rPr>
        <w:br/>
        <w:t>en Surinam. » (... )</w:t>
      </w:r>
    </w:p>
    <w:p w:rsidR="00EB345F" w:rsidRDefault="0002303A">
      <w:pPr>
        <w:pStyle w:val="Cuerpodeltexto50"/>
        <w:shd w:val="clear" w:color="auto" w:fill="auto"/>
        <w:spacing w:before="0" w:line="202" w:lineRule="exact"/>
        <w:ind w:left="20" w:firstLine="300"/>
        <w:jc w:val="both"/>
      </w:pPr>
      <w:r>
        <w:rPr>
          <w:rStyle w:val="Cuerpodeltexto54"/>
        </w:rPr>
        <w:t xml:space="preserve">(1) En el cuento filosófico </w:t>
      </w:r>
      <w:r>
        <w:rPr>
          <w:rStyle w:val="Cuerpodeltexto585ptoNegritaCursiva1"/>
        </w:rPr>
        <w:t>Cándido o el optimismo,</w:t>
      </w:r>
      <w:r>
        <w:rPr>
          <w:rStyle w:val="Cuerpodeltexto54"/>
        </w:rPr>
        <w:t xml:space="preserve"> </w:t>
      </w:r>
      <w:r w:rsidRPr="0002303A">
        <w:rPr>
          <w:rStyle w:val="Cuerpodeltexto565ptoVersales3"/>
          <w:lang w:val="es-ES"/>
        </w:rPr>
        <w:t xml:space="preserve">Voltaire </w:t>
      </w:r>
      <w:r>
        <w:rPr>
          <w:rStyle w:val="Cuerpodeltexto54"/>
        </w:rPr>
        <w:t>hace</w:t>
      </w:r>
      <w:r>
        <w:rPr>
          <w:rStyle w:val="Cuerpodeltexto54"/>
        </w:rPr>
        <w:br/>
        <w:t xml:space="preserve">una sátira al optimismo de </w:t>
      </w:r>
      <w:r w:rsidRPr="0002303A">
        <w:rPr>
          <w:rStyle w:val="Cuerpodeltexto54"/>
        </w:rPr>
        <w:t xml:space="preserve">Leibniz, </w:t>
      </w:r>
      <w:r>
        <w:rPr>
          <w:rStyle w:val="Cuerpodeltexto54"/>
        </w:rPr>
        <w:t>que llevaba a sostener que incluso</w:t>
      </w:r>
      <w:r>
        <w:rPr>
          <w:rStyle w:val="Cuerpodeltexto54"/>
        </w:rPr>
        <w:br/>
        <w:t>aquello que nos parece un mal tiene su «razón suficiente» en los de-</w:t>
      </w:r>
      <w:r>
        <w:rPr>
          <w:rStyle w:val="Cuerpodeltexto54"/>
        </w:rPr>
        <w:br/>
        <w:t>signios de la Providencia. El profesor de Filosofía de Cándido, Pan-</w:t>
      </w:r>
      <w:r>
        <w:rPr>
          <w:rStyle w:val="Cuerpodeltexto54"/>
        </w:rPr>
        <w:br/>
        <w:t xml:space="preserve">gloss, es la imagen caricatural de </w:t>
      </w:r>
      <w:r w:rsidRPr="0002303A">
        <w:rPr>
          <w:rStyle w:val="Cuerpodeltexto54"/>
        </w:rPr>
        <w:t xml:space="preserve">Leibniz </w:t>
      </w:r>
      <w:r>
        <w:rPr>
          <w:rStyle w:val="Cuerpodeltexto54"/>
        </w:rPr>
        <w:t>(N. de la T</w:t>
      </w:r>
      <w:proofErr w:type="gramStart"/>
      <w:r>
        <w:rPr>
          <w:rStyle w:val="Cuerpodeltexto54"/>
        </w:rPr>
        <w:t>. )</w:t>
      </w:r>
      <w:proofErr w:type="gramEnd"/>
      <w:r>
        <w:rPr>
          <w:rStyle w:val="Cuerpodeltexto54"/>
        </w:rPr>
        <w:t>.</w:t>
      </w:r>
      <w:r>
        <w:br w:type="page"/>
      </w:r>
    </w:p>
    <w:p w:rsidR="00EB345F" w:rsidRDefault="0002303A">
      <w:pPr>
        <w:pStyle w:val="Ttulo531"/>
        <w:keepNext/>
        <w:keepLines/>
        <w:shd w:val="clear" w:color="auto" w:fill="auto"/>
        <w:spacing w:after="190" w:line="240" w:lineRule="exact"/>
        <w:ind w:right="20"/>
      </w:pPr>
      <w:bookmarkStart w:id="44" w:name="bookmark44"/>
      <w:r>
        <w:lastRenderedPageBreak/>
        <w:t xml:space="preserve">EL ESPIRITU </w:t>
      </w:r>
      <w:r>
        <w:rPr>
          <w:lang w:val="fr-FR"/>
        </w:rPr>
        <w:t xml:space="preserve">DE </w:t>
      </w:r>
      <w:r>
        <w:t>LAS LEYES</w:t>
      </w:r>
      <w:bookmarkEnd w:id="44"/>
    </w:p>
    <w:p w:rsidR="00EB345F" w:rsidRDefault="0002303A">
      <w:pPr>
        <w:pStyle w:val="Cuerpodeltexto210"/>
        <w:shd w:val="clear" w:color="auto" w:fill="auto"/>
        <w:spacing w:before="0" w:after="850" w:line="200" w:lineRule="exact"/>
        <w:ind w:right="20"/>
      </w:pPr>
      <w:r>
        <w:rPr>
          <w:rStyle w:val="Cuerpodeltexto2110ptoSinnegrita0"/>
          <w:lang w:val="fr-FR"/>
        </w:rPr>
        <w:t xml:space="preserve">De </w:t>
      </w:r>
      <w:r>
        <w:rPr>
          <w:rStyle w:val="Cuerpodeltexto217ptoSinnegritaVersales"/>
          <w:lang w:val="fr-FR"/>
        </w:rPr>
        <w:t>Montesquieu</w:t>
      </w:r>
    </w:p>
    <w:p w:rsidR="00EB345F" w:rsidRDefault="0002303A">
      <w:pPr>
        <w:pStyle w:val="Ttulo60"/>
        <w:keepNext/>
        <w:keepLines/>
        <w:shd w:val="clear" w:color="auto" w:fill="auto"/>
        <w:spacing w:before="0" w:after="165" w:line="210" w:lineRule="exact"/>
        <w:ind w:left="20"/>
      </w:pPr>
      <w:bookmarkStart w:id="45" w:name="bookmark45"/>
      <w:r>
        <w:t>Libro XV, cap. III</w:t>
      </w:r>
      <w:bookmarkEnd w:id="45"/>
    </w:p>
    <w:p w:rsidR="00EB345F" w:rsidRDefault="0002303A">
      <w:pPr>
        <w:pStyle w:val="Cuerpodeltexto0"/>
        <w:shd w:val="clear" w:color="auto" w:fill="auto"/>
        <w:spacing w:before="0"/>
        <w:ind w:left="20" w:right="20" w:firstLine="300"/>
      </w:pPr>
      <w:r>
        <w:rPr>
          <w:rStyle w:val="Cuerpodeltexto10pto1"/>
        </w:rPr>
        <w:t>También me gustaría decir que el derecho a la esclavi-</w:t>
      </w:r>
      <w:r>
        <w:rPr>
          <w:rStyle w:val="Cuerpodeltexto10pto1"/>
        </w:rPr>
        <w:br/>
        <w:t>tud proviene del desprecio que una nación concibe por</w:t>
      </w:r>
      <w:r>
        <w:rPr>
          <w:rStyle w:val="Cuerpodeltexto10pto1"/>
        </w:rPr>
        <w:br/>
        <w:t>otra, desprecio fundado en la diferencia de las costum-</w:t>
      </w:r>
      <w:r>
        <w:rPr>
          <w:rStyle w:val="Cuerpodeltexto10pto1"/>
        </w:rPr>
        <w:br/>
        <w:t>bres.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00"/>
      </w:pPr>
      <w:r>
        <w:rPr>
          <w:rStyle w:val="Cuerpodeltexto10pto1"/>
        </w:rPr>
        <w:t>López de Gomara (2) dice «que los Españoles encontra-</w:t>
      </w:r>
      <w:r>
        <w:rPr>
          <w:rStyle w:val="Cuerpodeltexto10pto1"/>
        </w:rPr>
        <w:br/>
        <w:t>ron, cerca de Santa Marta, cestos en los que los habitantes</w:t>
      </w:r>
      <w:r>
        <w:rPr>
          <w:rStyle w:val="Cuerpodeltexto10pto1"/>
        </w:rPr>
        <w:br/>
        <w:t>guardaban provisiones: eran cangrejos, caracoles, ciga-</w:t>
      </w:r>
      <w:r>
        <w:rPr>
          <w:rStyle w:val="Cuerpodeltexto10pto1"/>
        </w:rPr>
        <w:br/>
        <w:t>rras, saltamontes. Los vencedores vieron en esto un cri-</w:t>
      </w:r>
      <w:r>
        <w:rPr>
          <w:rStyle w:val="Cuerpodeltexto10pto1"/>
        </w:rPr>
        <w:br/>
        <w:t>men de los vencidos». El autor confiesa que sobre ello se</w:t>
      </w:r>
      <w:r>
        <w:rPr>
          <w:rStyle w:val="Cuerpodeltexto10pto1"/>
        </w:rPr>
        <w:br/>
        <w:t>fundó el derecho que convertía a los Americanos en escla-</w:t>
      </w:r>
      <w:r>
        <w:rPr>
          <w:rStyle w:val="Cuerpodeltexto10pto1"/>
        </w:rPr>
        <w:br/>
        <w:t>vos de los Españoles; además de que fumaban tabaco y de</w:t>
      </w:r>
      <w:r>
        <w:rPr>
          <w:rStyle w:val="Cuerpodeltexto10pto1"/>
        </w:rPr>
        <w:br/>
        <w:t>que no se dejaban la barba a la española.</w:t>
      </w:r>
    </w:p>
    <w:p w:rsidR="00EB345F" w:rsidRDefault="0002303A">
      <w:pPr>
        <w:pStyle w:val="Cuerpodeltexto0"/>
        <w:shd w:val="clear" w:color="auto" w:fill="auto"/>
        <w:spacing w:before="0" w:after="448"/>
        <w:ind w:left="20" w:right="20" w:firstLine="300"/>
      </w:pPr>
      <w:r>
        <w:rPr>
          <w:rStyle w:val="Cuerpodeltexto10pto1"/>
        </w:rPr>
        <w:t>Los conocimientos dulcifican a los hombres; la razón</w:t>
      </w:r>
      <w:r>
        <w:rPr>
          <w:rStyle w:val="Cuerpodeltexto10pto1"/>
        </w:rPr>
        <w:br/>
        <w:t>los conduce a ser humanos: sólo los prejuicios pueden ha-</w:t>
      </w:r>
      <w:r>
        <w:rPr>
          <w:rStyle w:val="Cuerpodeltexto10pto1"/>
        </w:rPr>
        <w:br/>
        <w:t>cerlos renunciar a ello.</w:t>
      </w:r>
    </w:p>
    <w:p w:rsidR="00EB345F" w:rsidRDefault="0002303A">
      <w:pPr>
        <w:pStyle w:val="Ttulo60"/>
        <w:keepNext/>
        <w:keepLines/>
        <w:shd w:val="clear" w:color="auto" w:fill="auto"/>
        <w:spacing w:before="0" w:after="169" w:line="210" w:lineRule="exact"/>
        <w:ind w:left="20"/>
      </w:pPr>
      <w:bookmarkStart w:id="46" w:name="bookmark46"/>
      <w:r>
        <w:t>Libro XV, Cap. IV</w:t>
      </w:r>
      <w:bookmarkEnd w:id="46"/>
    </w:p>
    <w:p w:rsidR="00EB345F" w:rsidRDefault="0002303A">
      <w:pPr>
        <w:pStyle w:val="Cuerpodeltexto0"/>
        <w:shd w:val="clear" w:color="auto" w:fill="auto"/>
        <w:spacing w:before="0" w:line="240" w:lineRule="exact"/>
        <w:ind w:left="20" w:right="20" w:firstLine="300"/>
      </w:pPr>
      <w:r>
        <w:rPr>
          <w:rStyle w:val="Cuerpodeltexto10pto1"/>
        </w:rPr>
        <w:t>También me gustaría decir que la religión da a quienes</w:t>
      </w:r>
      <w:r>
        <w:rPr>
          <w:rStyle w:val="Cuerpodeltexto10pto1"/>
        </w:rPr>
        <w:br/>
        <w:t>la profesan el derecho de reducir a la servidumbre a los</w:t>
      </w:r>
      <w:r>
        <w:rPr>
          <w:rStyle w:val="Cuerpodeltexto10pto1"/>
        </w:rPr>
        <w:br/>
        <w:t>que no la profesan, para trabajar más fácilmente en su</w:t>
      </w:r>
      <w:r>
        <w:rPr>
          <w:rStyle w:val="Cuerpodeltexto10pto1"/>
        </w:rPr>
        <w:br/>
        <w:t>propagación.</w:t>
      </w:r>
    </w:p>
    <w:p w:rsidR="00EB345F" w:rsidRDefault="0002303A">
      <w:pPr>
        <w:pStyle w:val="Cuerpodeltexto0"/>
        <w:shd w:val="clear" w:color="auto" w:fill="auto"/>
        <w:spacing w:before="0" w:after="271" w:line="240" w:lineRule="exact"/>
        <w:ind w:left="20" w:right="20" w:firstLine="300"/>
      </w:pPr>
      <w:r>
        <w:rPr>
          <w:rStyle w:val="Cuerpodeltexto10pto1"/>
        </w:rPr>
        <w:t>Esta fue la manera de pensar que impulsó a los des-</w:t>
      </w:r>
      <w:r>
        <w:rPr>
          <w:rStyle w:val="Cuerpodeltexto10pto1"/>
        </w:rPr>
        <w:br/>
        <w:t>tructores de América en sus crímenes (3). Sobre esta idea</w:t>
      </w:r>
      <w:r>
        <w:rPr>
          <w:rStyle w:val="Cuerpodeltexto10pto1"/>
        </w:rPr>
        <w:br/>
        <w:t>fundaron el derecho de hacer esclavos a tantos pueblos;</w:t>
      </w:r>
    </w:p>
    <w:p w:rsidR="00EB345F" w:rsidRPr="00720D1C" w:rsidRDefault="0002303A" w:rsidP="00EF0B6D">
      <w:pPr>
        <w:pStyle w:val="Cuerpodeltexto50"/>
        <w:numPr>
          <w:ilvl w:val="0"/>
          <w:numId w:val="19"/>
        </w:numPr>
        <w:shd w:val="clear" w:color="auto" w:fill="auto"/>
        <w:tabs>
          <w:tab w:val="left" w:pos="567"/>
        </w:tabs>
        <w:spacing w:before="0" w:line="202" w:lineRule="exact"/>
        <w:ind w:hanging="436"/>
        <w:jc w:val="both"/>
        <w:rPr>
          <w:lang w:val="en-US"/>
        </w:rPr>
      </w:pPr>
      <w:r w:rsidRPr="0002303A">
        <w:rPr>
          <w:rStyle w:val="Cuerpodeltexto585ptoNegritaCursivaEspaciado0pto0"/>
          <w:lang w:val="en-US"/>
        </w:rPr>
        <w:t>Biblioth. ang.,</w:t>
      </w:r>
      <w:r w:rsidRPr="0002303A">
        <w:rPr>
          <w:rStyle w:val="Cuerpodeltexto56"/>
          <w:lang w:val="en-US"/>
        </w:rPr>
        <w:t xml:space="preserve"> t. XIII, part. </w:t>
      </w:r>
      <w:r w:rsidRPr="00720D1C">
        <w:rPr>
          <w:rStyle w:val="Cuerpodeltexto56"/>
          <w:lang w:val="en-US"/>
        </w:rPr>
        <w:t>II, art. 3.</w:t>
      </w:r>
    </w:p>
    <w:p w:rsidR="00EB345F" w:rsidRDefault="0002303A" w:rsidP="00EF0B6D">
      <w:pPr>
        <w:pStyle w:val="Cuerpodeltexto50"/>
        <w:numPr>
          <w:ilvl w:val="0"/>
          <w:numId w:val="19"/>
        </w:numPr>
        <w:shd w:val="clear" w:color="auto" w:fill="auto"/>
        <w:tabs>
          <w:tab w:val="left" w:pos="567"/>
        </w:tabs>
        <w:spacing w:before="0" w:line="202" w:lineRule="exact"/>
        <w:ind w:left="0" w:right="20" w:firstLine="284"/>
        <w:jc w:val="both"/>
      </w:pPr>
      <w:r>
        <w:rPr>
          <w:rStyle w:val="Cuerpodeltexto56"/>
        </w:rPr>
        <w:t>Ver la Historia de la conquista de México, de Solís, y la Historia</w:t>
      </w:r>
      <w:r>
        <w:rPr>
          <w:rStyle w:val="Cuerpodeltexto56"/>
        </w:rPr>
        <w:br/>
        <w:t>de la conquista del Perú, de Garcilaso de la Vega.</w:t>
      </w:r>
      <w:r>
        <w:br w:type="page"/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/>
      </w:pPr>
      <w:r>
        <w:rPr>
          <w:rStyle w:val="Cuerpodeltexto10pto1"/>
        </w:rPr>
        <w:lastRenderedPageBreak/>
        <w:t>ya que estos bandidos, que querían absolutamente ser</w:t>
      </w:r>
      <w:r>
        <w:rPr>
          <w:rStyle w:val="Cuerpodeltexto10pto1"/>
        </w:rPr>
        <w:br/>
        <w:t>bandidos y cristianos, eran muy devotos.</w:t>
      </w:r>
    </w:p>
    <w:p w:rsidR="00EB345F" w:rsidRDefault="0002303A">
      <w:pPr>
        <w:pStyle w:val="Cuerpodeltexto0"/>
        <w:shd w:val="clear" w:color="auto" w:fill="auto"/>
        <w:spacing w:before="0" w:after="512" w:line="250" w:lineRule="exact"/>
        <w:ind w:left="20" w:right="20" w:firstLine="320"/>
      </w:pPr>
      <w:r>
        <w:rPr>
          <w:rStyle w:val="Cuerpodeltexto10pto1"/>
        </w:rPr>
        <w:t>Luis XIII se afligió mucho con la ley que convertía en</w:t>
      </w:r>
      <w:r>
        <w:rPr>
          <w:rStyle w:val="Cuerpodeltexto10pto1"/>
        </w:rPr>
        <w:br/>
        <w:t>esclavos a los negros de sus colonias, pero cuando le me-</w:t>
      </w:r>
      <w:r>
        <w:rPr>
          <w:rStyle w:val="Cuerpodeltexto10pto1"/>
        </w:rPr>
        <w:br/>
        <w:t>tieron en la cabeza que era la manera más segura de con-</w:t>
      </w:r>
      <w:r>
        <w:rPr>
          <w:rStyle w:val="Cuerpodeltexto10pto1"/>
        </w:rPr>
        <w:br/>
        <w:t>vertirlos, la consintió.</w:t>
      </w:r>
    </w:p>
    <w:p w:rsidR="00EB345F" w:rsidRDefault="0002303A">
      <w:pPr>
        <w:pStyle w:val="Ttulo60"/>
        <w:keepNext/>
        <w:keepLines/>
        <w:shd w:val="clear" w:color="auto" w:fill="auto"/>
        <w:spacing w:before="0" w:after="228" w:line="210" w:lineRule="exact"/>
        <w:ind w:left="20"/>
        <w:jc w:val="both"/>
      </w:pPr>
      <w:bookmarkStart w:id="47" w:name="bookmark47"/>
      <w:r>
        <w:t>Libro XV, cap. V</w:t>
      </w:r>
      <w:bookmarkEnd w:id="47"/>
    </w:p>
    <w:p w:rsidR="00EB345F" w:rsidRDefault="0002303A">
      <w:pPr>
        <w:pStyle w:val="Cuerpodeltexto0"/>
        <w:shd w:val="clear" w:color="auto" w:fill="auto"/>
        <w:spacing w:before="0" w:after="184" w:line="254" w:lineRule="exact"/>
        <w:ind w:left="20" w:right="20" w:firstLine="320"/>
      </w:pPr>
      <w:r>
        <w:rPr>
          <w:rStyle w:val="Cuerpodeltexto10pto1"/>
        </w:rPr>
        <w:t>Si tuviera que fundamentar el derecho que hemos te-</w:t>
      </w:r>
      <w:r>
        <w:rPr>
          <w:rStyle w:val="Cuerpodeltexto10pto1"/>
        </w:rPr>
        <w:br/>
        <w:t>nido de convertir en esclavos a los negros, esto es lo que</w:t>
      </w:r>
      <w:r>
        <w:rPr>
          <w:rStyle w:val="Cuerpodeltexto10pto1"/>
        </w:rPr>
        <w:br/>
        <w:t>diría: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 w:firstLine="320"/>
      </w:pPr>
      <w:r>
        <w:rPr>
          <w:rStyle w:val="Cuerpodeltexto10pto1"/>
        </w:rPr>
        <w:t>Puesto que los pueblos de Europa habían exterminado</w:t>
      </w:r>
      <w:r>
        <w:rPr>
          <w:rStyle w:val="Cuerpodeltexto10pto1"/>
        </w:rPr>
        <w:br/>
        <w:t>a los de América, tuvieron que someter a esclavitud a los</w:t>
      </w:r>
      <w:r>
        <w:rPr>
          <w:rStyle w:val="Cuerpodeltexto10pto1"/>
        </w:rPr>
        <w:br/>
        <w:t>de Africa y servirse de ellos para roturar tanta tierra.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 xml:space="preserve">El azúcar sería muy </w:t>
      </w:r>
      <w:proofErr w:type="gramStart"/>
      <w:r>
        <w:rPr>
          <w:rStyle w:val="Cuerpodeltexto10pto1"/>
        </w:rPr>
        <w:t>cara</w:t>
      </w:r>
      <w:proofErr w:type="gramEnd"/>
      <w:r>
        <w:rPr>
          <w:rStyle w:val="Cuerpodeltexto10pto1"/>
        </w:rPr>
        <w:t>, si no fueran esclavos los que</w:t>
      </w:r>
      <w:r>
        <w:rPr>
          <w:rStyle w:val="Cuerpodeltexto10pto1"/>
        </w:rPr>
        <w:br/>
        <w:t>trabajaran la planta que la produce.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Son negros de los pies a la cabeza, tienen la nariz tan</w:t>
      </w:r>
      <w:r>
        <w:rPr>
          <w:rStyle w:val="Cuerpodeltexto10pto1"/>
        </w:rPr>
        <w:br/>
        <w:t>aplastada que casi es imposible tener pena de ellos.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No podemos creer que Dios, que es un ser muy sabio (4),</w:t>
      </w:r>
      <w:r>
        <w:rPr>
          <w:rStyle w:val="Cuerpodeltexto10pto1"/>
        </w:rPr>
        <w:br/>
        <w:t>haya puesto un alma, y sobre todo un alma buena, en un</w:t>
      </w:r>
      <w:r>
        <w:rPr>
          <w:rStyle w:val="Cuerpodeltexto10pto1"/>
        </w:rPr>
        <w:br/>
        <w:t>cuerpo completamente negro.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Es tan natural pensar que es el color lo que constituye</w:t>
      </w:r>
      <w:r>
        <w:rPr>
          <w:rStyle w:val="Cuerpodeltexto10pto1"/>
        </w:rPr>
        <w:br/>
        <w:t>la esencia de la humanidad que los pueblos de Asia, que</w:t>
      </w:r>
      <w:r>
        <w:rPr>
          <w:rStyle w:val="Cuerpodeltexto10pto1"/>
        </w:rPr>
        <w:br/>
        <w:t>hacen eunucos, privan siempre a los negros de la relación</w:t>
      </w:r>
      <w:r>
        <w:rPr>
          <w:rStyle w:val="Cuerpodeltexto10pto1"/>
        </w:rPr>
        <w:br/>
        <w:t>que tienen con nosotros de una manera más notoria.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Podemos juzgar sobre el color de la piel por la del pelo,</w:t>
      </w:r>
      <w:r>
        <w:rPr>
          <w:rStyle w:val="Cuerpodeltexto10pto1"/>
        </w:rPr>
        <w:br/>
        <w:t>que, entre los Egipcios, los mejores filósofos del mundo,</w:t>
      </w:r>
      <w:r>
        <w:rPr>
          <w:rStyle w:val="Cuerpodeltexto10pto1"/>
        </w:rPr>
        <w:br/>
        <w:t>tenía consecuencias tan importantes que mataban a todos</w:t>
      </w:r>
      <w:r>
        <w:rPr>
          <w:rStyle w:val="Cuerpodeltexto10pto1"/>
        </w:rPr>
        <w:br/>
        <w:t>los pelirrojos que caían en sus manos.</w:t>
      </w:r>
    </w:p>
    <w:p w:rsidR="00EB345F" w:rsidRDefault="0002303A">
      <w:pPr>
        <w:pStyle w:val="Cuerpodeltexto0"/>
        <w:shd w:val="clear" w:color="auto" w:fill="auto"/>
        <w:spacing w:before="0" w:after="327"/>
        <w:ind w:left="20" w:right="20" w:firstLine="320"/>
      </w:pPr>
      <w:r>
        <w:rPr>
          <w:rStyle w:val="Cuerpodeltexto10pto1"/>
        </w:rPr>
        <w:t>Una prueba de que los negros carecen de sentido co-</w:t>
      </w:r>
      <w:r>
        <w:rPr>
          <w:rStyle w:val="Cuerpodeltexto10pto1"/>
        </w:rPr>
        <w:br/>
        <w:t>mún es que aprecian más un collar de vidrio que el oro, el</w:t>
      </w:r>
      <w:r>
        <w:rPr>
          <w:rStyle w:val="Cuerpodeltexto10pto1"/>
        </w:rPr>
        <w:br/>
        <w:t>cual, en las naciones civilizadas, es tan importante.</w:t>
      </w:r>
    </w:p>
    <w:p w:rsidR="00EB345F" w:rsidRDefault="0002303A" w:rsidP="00EF0B6D">
      <w:pPr>
        <w:pStyle w:val="Cuerpodeltexto100"/>
        <w:numPr>
          <w:ilvl w:val="0"/>
          <w:numId w:val="19"/>
        </w:numPr>
        <w:shd w:val="clear" w:color="auto" w:fill="auto"/>
        <w:tabs>
          <w:tab w:val="left" w:pos="426"/>
        </w:tabs>
        <w:spacing w:before="0" w:line="211" w:lineRule="exact"/>
        <w:ind w:left="0" w:right="20" w:firstLine="142"/>
      </w:pPr>
      <w:r w:rsidRPr="00EF0B6D">
        <w:rPr>
          <w:rStyle w:val="Cuerpodeltexto10Sincursiva1"/>
        </w:rPr>
        <w:t xml:space="preserve">El Padre Labat, </w:t>
      </w:r>
      <w:r w:rsidRPr="00EF0B6D">
        <w:rPr>
          <w:rStyle w:val="Cuerpodeltexto1085ptoNegritaEspaciado0pto0"/>
          <w:i/>
          <w:iCs/>
          <w:sz w:val="18"/>
          <w:szCs w:val="18"/>
          <w:lang w:val="fr-FR"/>
        </w:rPr>
        <w:t>Nouveau voyage aux îles de l’Amérique (Nuevo</w:t>
      </w:r>
      <w:r w:rsidRPr="00EF0B6D">
        <w:rPr>
          <w:rStyle w:val="Cuerpodeltexto1085ptoNegritaEspaciado0pto0"/>
          <w:i/>
          <w:iCs/>
          <w:sz w:val="18"/>
          <w:szCs w:val="18"/>
          <w:lang w:val="fr-FR"/>
        </w:rPr>
        <w:br/>
        <w:t xml:space="preserve">viaje a las islas </w:t>
      </w:r>
      <w:proofErr w:type="gramStart"/>
      <w:r w:rsidRPr="00EF0B6D">
        <w:rPr>
          <w:rStyle w:val="Cuerpodeltexto1085ptoNegritaEspaciado0pto0"/>
          <w:i/>
          <w:iCs/>
          <w:sz w:val="18"/>
          <w:szCs w:val="18"/>
          <w:lang w:val="fr-FR"/>
        </w:rPr>
        <w:t>de América</w:t>
      </w:r>
      <w:proofErr w:type="gramEnd"/>
      <w:r w:rsidRPr="00EF0B6D">
        <w:rPr>
          <w:rStyle w:val="Cuerpodeltexto1085ptoNegritaEspaciado0pto0"/>
          <w:i/>
          <w:iCs/>
          <w:sz w:val="18"/>
          <w:szCs w:val="18"/>
          <w:lang w:val="fr-FR"/>
        </w:rPr>
        <w:t>),</w:t>
      </w:r>
      <w:r w:rsidRPr="00EF0B6D">
        <w:rPr>
          <w:rStyle w:val="Cuerpodeltexto10Sincursiva1"/>
        </w:rPr>
        <w:t xml:space="preserve"> t. IV, p. 114, anno 1722, in-12</w:t>
      </w:r>
      <w:r>
        <w:rPr>
          <w:rStyle w:val="Cuerpodeltexto10Sincursiva1"/>
        </w:rPr>
        <w:t>.</w:t>
      </w:r>
      <w:r>
        <w:br w:type="page"/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 w:firstLine="320"/>
      </w:pPr>
      <w:r>
        <w:rPr>
          <w:rStyle w:val="Cuerpodeltexto10pto1"/>
        </w:rPr>
        <w:lastRenderedPageBreak/>
        <w:t>Es imposible que supongamos que esa gente sea hu-</w:t>
      </w:r>
      <w:r>
        <w:rPr>
          <w:rStyle w:val="Cuerpodeltexto10pto1"/>
        </w:rPr>
        <w:br/>
        <w:t>mana; porque si lo supusiéramos, comenzaríamos a creer</w:t>
      </w:r>
      <w:r>
        <w:rPr>
          <w:rStyle w:val="Cuerpodeltexto10pto1"/>
        </w:rPr>
        <w:br/>
        <w:t>que nosotros mismos no somos cristianos.</w:t>
      </w:r>
    </w:p>
    <w:p w:rsidR="00EF0B6D" w:rsidRDefault="0002303A">
      <w:pPr>
        <w:pStyle w:val="Cuerpodeltexto0"/>
        <w:shd w:val="clear" w:color="auto" w:fill="auto"/>
        <w:spacing w:before="0" w:line="250" w:lineRule="exact"/>
        <w:ind w:left="20" w:right="20" w:firstLine="320"/>
        <w:rPr>
          <w:rStyle w:val="Cuerpodeltexto10pto1"/>
        </w:rPr>
      </w:pPr>
      <w:r>
        <w:rPr>
          <w:rStyle w:val="Cuerpodeltexto10pto1"/>
        </w:rPr>
        <w:t>Espíritus mezquinos exageran demasiado la injusticia</w:t>
      </w:r>
      <w:r>
        <w:rPr>
          <w:rStyle w:val="Cuerpodeltexto10pto1"/>
        </w:rPr>
        <w:br/>
        <w:t>que se hace a los Africanos. Ya que, si fuera como ellos di-</w:t>
      </w:r>
      <w:r>
        <w:rPr>
          <w:rStyle w:val="Cuerpodeltexto10pto1"/>
        </w:rPr>
        <w:br/>
        <w:t>cen, ¿no se les habría ocurrido a los príncipes de Europa,</w:t>
      </w:r>
      <w:r>
        <w:rPr>
          <w:rStyle w:val="Cuerpodeltexto10pto1"/>
        </w:rPr>
        <w:br/>
        <w:t>que hacen entre ellos tantas convenciones inútiles, hacer</w:t>
      </w:r>
      <w:r>
        <w:rPr>
          <w:rStyle w:val="Cuerpodeltexto10pto1"/>
        </w:rPr>
        <w:br/>
        <w:t>una general en favor de la misericordia y de la compa-</w:t>
      </w:r>
      <w:r>
        <w:rPr>
          <w:rStyle w:val="Cuerpodeltexto10pto1"/>
        </w:rPr>
        <w:br/>
        <w:t>sión?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 w:firstLine="320"/>
      </w:pPr>
      <w:r>
        <w:br w:type="page"/>
      </w:r>
    </w:p>
    <w:p w:rsidR="00EF0B6D" w:rsidRDefault="00EF0B6D">
      <w:pPr>
        <w:pStyle w:val="Cuerpodeltexto0"/>
        <w:shd w:val="clear" w:color="auto" w:fill="auto"/>
        <w:spacing w:before="0" w:line="250" w:lineRule="exact"/>
        <w:ind w:left="20" w:right="20" w:firstLine="320"/>
      </w:pPr>
    </w:p>
    <w:p w:rsidR="00EF0B6D" w:rsidRDefault="00EF0B6D">
      <w:pPr>
        <w:pStyle w:val="Cuerpodeltexto0"/>
        <w:shd w:val="clear" w:color="auto" w:fill="auto"/>
        <w:spacing w:before="0" w:line="250" w:lineRule="exact"/>
        <w:ind w:left="20" w:right="20" w:firstLine="320"/>
        <w:sectPr w:rsidR="00EF0B6D">
          <w:footerReference w:type="even" r:id="rId59"/>
          <w:footerReference w:type="default" r:id="rId60"/>
          <w:footerReference w:type="first" r:id="rId61"/>
          <w:pgSz w:w="8391" w:h="11909"/>
          <w:pgMar w:top="935" w:right="1327" w:bottom="1425" w:left="1327" w:header="0" w:footer="3" w:gutter="101"/>
          <w:cols w:space="720"/>
          <w:noEndnote/>
          <w:rtlGutter/>
          <w:docGrid w:linePitch="360"/>
        </w:sectPr>
      </w:pPr>
    </w:p>
    <w:p w:rsidR="00EB345F" w:rsidRDefault="0002303A">
      <w:pPr>
        <w:pStyle w:val="Ttulo531"/>
        <w:keepNext/>
        <w:keepLines/>
        <w:shd w:val="clear" w:color="auto" w:fill="auto"/>
        <w:spacing w:after="186" w:line="240" w:lineRule="exact"/>
        <w:ind w:left="660" w:right="20"/>
      </w:pPr>
      <w:bookmarkStart w:id="48" w:name="bookmark48"/>
      <w:r>
        <w:lastRenderedPageBreak/>
        <w:t>REFLEXIONES SOBRE LA ESCLAVITUD</w:t>
      </w:r>
      <w:r>
        <w:br/>
        <w:t>DE LOS NEGROS</w:t>
      </w:r>
      <w:bookmarkEnd w:id="48"/>
    </w:p>
    <w:p w:rsidR="00EB345F" w:rsidRDefault="0002303A">
      <w:pPr>
        <w:pStyle w:val="Cuerpodeltexto50"/>
        <w:shd w:val="clear" w:color="auto" w:fill="auto"/>
        <w:spacing w:before="0" w:after="735" w:line="200" w:lineRule="exact"/>
        <w:ind w:right="20" w:firstLine="0"/>
        <w:jc w:val="right"/>
      </w:pPr>
      <w:r>
        <w:rPr>
          <w:rStyle w:val="Cuerpodeltexto510pto0"/>
          <w:lang w:val="es-ES"/>
        </w:rPr>
        <w:t xml:space="preserve">De </w:t>
      </w:r>
      <w:r>
        <w:rPr>
          <w:rStyle w:val="Cuerpodeltexto5Versales"/>
        </w:rPr>
        <w:t>Condorcet</w:t>
      </w:r>
    </w:p>
    <w:p w:rsidR="00EB345F" w:rsidRDefault="0002303A">
      <w:pPr>
        <w:pStyle w:val="Ttulo60"/>
        <w:keepNext/>
        <w:keepLines/>
        <w:shd w:val="clear" w:color="auto" w:fill="auto"/>
        <w:spacing w:before="0" w:after="201" w:line="210" w:lineRule="exact"/>
        <w:ind w:left="20"/>
      </w:pPr>
      <w:bookmarkStart w:id="49" w:name="bookmark49"/>
      <w:r>
        <w:t>Epístola dedicatoria a los negros esclavos</w:t>
      </w:r>
      <w:bookmarkEnd w:id="49"/>
    </w:p>
    <w:p w:rsidR="00EB345F" w:rsidRDefault="0002303A">
      <w:pPr>
        <w:pStyle w:val="Cuerpodeltexto0"/>
        <w:shd w:val="clear" w:color="auto" w:fill="auto"/>
        <w:spacing w:before="0" w:after="171" w:line="200" w:lineRule="exact"/>
        <w:ind w:left="20"/>
        <w:jc w:val="left"/>
      </w:pPr>
      <w:r>
        <w:rPr>
          <w:rStyle w:val="Cuerpodeltexto10pto1"/>
        </w:rPr>
        <w:t>Amigos míos,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left="20" w:right="20" w:firstLine="320"/>
      </w:pPr>
      <w:r>
        <w:rPr>
          <w:rStyle w:val="Cuerpodeltexto10pto1"/>
        </w:rPr>
        <w:t>Aunque no soy del mismo color que vosotros, siempre</w:t>
      </w:r>
      <w:r>
        <w:rPr>
          <w:rStyle w:val="Cuerpodeltexto10pto1"/>
        </w:rPr>
        <w:br/>
        <w:t>os he mirado como hermanos. La naturaleza os ha forma-</w:t>
      </w:r>
      <w:r>
        <w:rPr>
          <w:rStyle w:val="Cuerpodeltexto10pto1"/>
        </w:rPr>
        <w:br/>
        <w:t>do para tener la misma inteligencia, la misma razón, las</w:t>
      </w:r>
      <w:r>
        <w:rPr>
          <w:rStyle w:val="Cuerpodeltexto10pto1"/>
        </w:rPr>
        <w:br/>
        <w:t>mismas virtudes que los blancos. Sólo hablo aquí de los de</w:t>
      </w:r>
      <w:r>
        <w:rPr>
          <w:rStyle w:val="Cuerpodeltexto10pto1"/>
        </w:rPr>
        <w:br/>
        <w:t>Europa, puesto que no quiero injuriaros comparándoos</w:t>
      </w:r>
      <w:r>
        <w:rPr>
          <w:rStyle w:val="Cuerpodeltexto10pto1"/>
        </w:rPr>
        <w:br/>
        <w:t>con los blancos de las colonias; sé cuántas veces vuestra</w:t>
      </w:r>
      <w:r>
        <w:rPr>
          <w:rStyle w:val="Cuerpodeltexto10pto1"/>
        </w:rPr>
        <w:br/>
        <w:t>fidelidad, vuestra probidad, vuestro coraje han hecho son-</w:t>
      </w:r>
      <w:r>
        <w:rPr>
          <w:rStyle w:val="Cuerpodeltexto10pto1"/>
        </w:rPr>
        <w:br/>
        <w:t>rojar a vuestros amos. Si yo fuera a buscar un hombre a</w:t>
      </w:r>
      <w:r>
        <w:rPr>
          <w:rStyle w:val="Cuerpodeltexto10pto1"/>
        </w:rPr>
        <w:br/>
        <w:t>las islas de América, no lo encontraría entre la gente de</w:t>
      </w:r>
      <w:r>
        <w:rPr>
          <w:rStyle w:val="Cuerpodeltexto10pto1"/>
        </w:rPr>
        <w:br/>
        <w:t>piel blanca.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left="20" w:right="20" w:firstLine="320"/>
      </w:pPr>
      <w:r>
        <w:rPr>
          <w:rStyle w:val="Cuerpodeltexto10pto1"/>
        </w:rPr>
        <w:t>Vuestra adhesión no permite obtener puestos en las</w:t>
      </w:r>
      <w:r>
        <w:rPr>
          <w:rStyle w:val="Cuerpodeltexto10pto1"/>
        </w:rPr>
        <w:br/>
        <w:t>colonias; vuestra protección no hace que se obtengan pen-</w:t>
      </w:r>
      <w:r>
        <w:rPr>
          <w:rStyle w:val="Cuerpodeltexto10pto1"/>
        </w:rPr>
        <w:br/>
        <w:t>siones; no tenéis con qué sobornar a los abogados: por lo</w:t>
      </w:r>
      <w:r>
        <w:rPr>
          <w:rStyle w:val="Cuerpodeltexto10pto1"/>
        </w:rPr>
        <w:br/>
        <w:t>tanto, no es sorprendente que vuestros amos encuentren</w:t>
      </w:r>
      <w:r>
        <w:rPr>
          <w:rStyle w:val="Cuerpodeltexto10pto1"/>
        </w:rPr>
        <w:br/>
        <w:t>más gente que se deshonra defendiendo su causa que la</w:t>
      </w:r>
      <w:r>
        <w:rPr>
          <w:rStyle w:val="Cuerpodeltexto10pto1"/>
        </w:rPr>
        <w:br/>
        <w:t>que vosotros habéis encontrado para honrarse defendien-</w:t>
      </w:r>
      <w:r>
        <w:rPr>
          <w:rStyle w:val="Cuerpodeltexto10pto1"/>
        </w:rPr>
        <w:br/>
        <w:t>do la vuestra. Incluso hay países en los que quienes que-</w:t>
      </w:r>
      <w:r>
        <w:rPr>
          <w:rStyle w:val="Cuerpodeltexto10pto1"/>
        </w:rPr>
        <w:br/>
        <w:t>rrían escribir en vuestro favor no podrían gozar de esa li-</w:t>
      </w:r>
      <w:r>
        <w:rPr>
          <w:rStyle w:val="Cuerpodeltexto10pto1"/>
        </w:rPr>
        <w:br/>
        <w:t>bertad. Todos los que se han enriquecido en las islas a ex-</w:t>
      </w:r>
      <w:r>
        <w:rPr>
          <w:rStyle w:val="Cuerpodeltexto10pto1"/>
        </w:rPr>
        <w:br/>
        <w:t>pensas de vuestros trabajos y sufrimientos tienen, en</w:t>
      </w:r>
      <w:r>
        <w:rPr>
          <w:rStyle w:val="Cuerpodeltexto10pto1"/>
        </w:rPr>
        <w:br/>
        <w:t>cambio, el derecho de insultaros en libelos calumniosos a</w:t>
      </w:r>
      <w:r>
        <w:rPr>
          <w:rStyle w:val="Cuerpodeltexto10pto1"/>
        </w:rPr>
        <w:br/>
        <w:t>los que no está permitido responder. Tal es la idea que</w:t>
      </w:r>
      <w:r>
        <w:rPr>
          <w:rStyle w:val="Cuerpodeltexto10pto1"/>
        </w:rPr>
        <w:br/>
        <w:t>vuestros amos tienen de la bondad de su derecho; tal es la</w:t>
      </w:r>
      <w:r>
        <w:rPr>
          <w:rStyle w:val="Cuerpodeltexto10pto1"/>
        </w:rPr>
        <w:br/>
        <w:t>conciencia que tienen de su humanidad con respecto a vo-</w:t>
      </w:r>
      <w:r>
        <w:rPr>
          <w:rStyle w:val="Cuerpodeltexto10pto1"/>
        </w:rPr>
        <w:br/>
        <w:t>sotros. Pero esta injusticia sólo ha sido para mí una razón</w:t>
      </w:r>
      <w:r>
        <w:rPr>
          <w:rStyle w:val="Cuerpodeltexto10pto1"/>
        </w:rPr>
        <w:br/>
        <w:t>de más para asumir, en un país libre, la defensa de la li-</w:t>
      </w:r>
      <w:r>
        <w:rPr>
          <w:rStyle w:val="Cuerpodeltexto10pto1"/>
        </w:rPr>
        <w:br/>
        <w:t>bertad de los hombres. Sé que nunca conoceréis esta obra</w:t>
      </w:r>
      <w:r>
        <w:rPr>
          <w:rStyle w:val="Cuerpodeltexto10pto1"/>
        </w:rPr>
        <w:br w:type="page"/>
      </w:r>
      <w:r>
        <w:rPr>
          <w:rStyle w:val="Cuerpodeltexto10pto1"/>
        </w:rPr>
        <w:lastRenderedPageBreak/>
        <w:t>y que la dulzura de ser bendecido por vosotros siempre</w:t>
      </w:r>
      <w:r>
        <w:rPr>
          <w:rStyle w:val="Cuerpodeltexto10pto1"/>
        </w:rPr>
        <w:br/>
        <w:t>me será negada. Pero habré satisfecho mi corazón desga-</w:t>
      </w:r>
      <w:r>
        <w:rPr>
          <w:rStyle w:val="Cuerpodeltexto10pto1"/>
        </w:rPr>
        <w:br/>
        <w:t>rrado por el espectáculo de vuestros males, sublevado por</w:t>
      </w:r>
      <w:r>
        <w:rPr>
          <w:rStyle w:val="Cuerpodeltexto10pto1"/>
        </w:rPr>
        <w:br/>
        <w:t>la insolencia absurda de los sofismas de vuestros tiranos.</w:t>
      </w:r>
      <w:r>
        <w:rPr>
          <w:rStyle w:val="Cuerpodeltexto10pto1"/>
        </w:rPr>
        <w:br/>
        <w:t>No emplearé la elocuencia sino la razón; no hablaré de los</w:t>
      </w:r>
      <w:r>
        <w:rPr>
          <w:rStyle w:val="Cuerpodeltexto10pto1"/>
        </w:rPr>
        <w:br/>
        <w:t>intereses del comercio sino de las leyes de la justicia.</w:t>
      </w:r>
    </w:p>
    <w:p w:rsidR="00EB345F" w:rsidRDefault="0002303A">
      <w:pPr>
        <w:pStyle w:val="Cuerpodeltexto0"/>
        <w:shd w:val="clear" w:color="auto" w:fill="auto"/>
        <w:spacing w:before="0" w:after="460" w:line="250" w:lineRule="exact"/>
        <w:ind w:left="20" w:right="20" w:firstLine="320"/>
      </w:pPr>
      <w:r>
        <w:rPr>
          <w:rStyle w:val="Cuerpodeltexto10pto1"/>
        </w:rPr>
        <w:t>Vuestros tiranos me reprocharán que sólo digo cosas</w:t>
      </w:r>
      <w:r>
        <w:rPr>
          <w:rStyle w:val="Cuerpodeltexto10pto1"/>
        </w:rPr>
        <w:br/>
        <w:t>comunes y sólo tengo ideas quiméricas; en efecto, nada</w:t>
      </w:r>
      <w:r>
        <w:rPr>
          <w:rStyle w:val="Cuerpodeltexto10pto1"/>
        </w:rPr>
        <w:br/>
        <w:t>más común que las máximas de la humanidad y la justi-</w:t>
      </w:r>
      <w:r>
        <w:rPr>
          <w:rStyle w:val="Cuerpodeltexto10pto1"/>
        </w:rPr>
        <w:br/>
        <w:t>cia; nada más quimérico que proponer a los hombres que</w:t>
      </w:r>
      <w:r>
        <w:rPr>
          <w:rStyle w:val="Cuerpodeltexto10pto1"/>
        </w:rPr>
        <w:br/>
        <w:t>su conducta se conforme a ella.</w:t>
      </w:r>
    </w:p>
    <w:p w:rsidR="00EB345F" w:rsidRDefault="0002303A">
      <w:pPr>
        <w:pStyle w:val="Cuerpodeltexto0"/>
        <w:shd w:val="clear" w:color="auto" w:fill="auto"/>
        <w:spacing w:before="0" w:after="227" w:line="200" w:lineRule="exact"/>
        <w:jc w:val="center"/>
      </w:pPr>
      <w:r>
        <w:rPr>
          <w:rStyle w:val="Cuerpodeltexto10pto1"/>
        </w:rPr>
        <w:t>XII</w:t>
      </w:r>
    </w:p>
    <w:p w:rsidR="00EB345F" w:rsidRDefault="0002303A">
      <w:pPr>
        <w:pStyle w:val="Ttulo60"/>
        <w:keepNext/>
        <w:keepLines/>
        <w:shd w:val="clear" w:color="auto" w:fill="auto"/>
        <w:spacing w:before="0" w:after="180" w:line="245" w:lineRule="exact"/>
        <w:ind w:left="20" w:right="200"/>
        <w:jc w:val="both"/>
      </w:pPr>
      <w:bookmarkStart w:id="50" w:name="bookmark50"/>
      <w:r>
        <w:t>Respuesta a algunos razonamientos de los partidarios</w:t>
      </w:r>
      <w:r>
        <w:br/>
        <w:t>de la esclavitud</w:t>
      </w:r>
      <w:bookmarkEnd w:id="50"/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Si estas reflexiones obtienen la aprobación de los espí-</w:t>
      </w:r>
      <w:r>
        <w:rPr>
          <w:rStyle w:val="Cuerpodeltexto10pto1"/>
        </w:rPr>
        <w:br/>
        <w:t>ritus rectos, de las almas sanas, el autor estará más que</w:t>
      </w:r>
      <w:r>
        <w:rPr>
          <w:rStyle w:val="Cuerpodeltexto10pto1"/>
        </w:rPr>
        <w:br/>
        <w:t>compensado. Pero no cree terminada su tarea sin antes</w:t>
      </w:r>
      <w:r>
        <w:rPr>
          <w:rStyle w:val="Cuerpodeltexto10pto1"/>
        </w:rPr>
        <w:br/>
        <w:t>haber respondido a algunos razonamientos tanto mejor</w:t>
      </w:r>
      <w:r>
        <w:rPr>
          <w:rStyle w:val="Cuerpodeltexto10pto1"/>
        </w:rPr>
        <w:br/>
        <w:t>hechos para seducir a los que no piensan cuanto que tie-</w:t>
      </w:r>
      <w:r>
        <w:rPr>
          <w:rStyle w:val="Cuerpodeltexto10pto1"/>
        </w:rPr>
        <w:br/>
        <w:t>nen un aspecto sencillo y esa buena opinión sobre la espe-</w:t>
      </w:r>
      <w:r>
        <w:rPr>
          <w:rStyle w:val="Cuerpodeltexto10pto1"/>
        </w:rPr>
        <w:br/>
        <w:t>cie humana que está tan de moda, porque ha parecido</w:t>
      </w:r>
      <w:r>
        <w:rPr>
          <w:rStyle w:val="Cuerpodeltexto10pto1"/>
        </w:rPr>
        <w:br/>
        <w:t>muy cómodo decir que el mal no está en la naturaleza</w:t>
      </w:r>
      <w:r>
        <w:rPr>
          <w:rStyle w:val="Cuerpodeltexto10pto1"/>
        </w:rPr>
        <w:br/>
        <w:t>para sentirse dispensados de impedirlo o repararlo.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Después de todo, dicen, los negros no están tan maltra-</w:t>
      </w:r>
      <w:r>
        <w:rPr>
          <w:rStyle w:val="Cuerpodeltexto10pto1"/>
        </w:rPr>
        <w:br/>
        <w:t xml:space="preserve">tados como han pretendido </w:t>
      </w:r>
      <w:r>
        <w:rPr>
          <w:rStyle w:val="Cuerpodeltexto10ptoNegritaCursiva1"/>
        </w:rPr>
        <w:t>nuestros oradores filósofos;</w:t>
      </w:r>
      <w:r>
        <w:rPr>
          <w:rStyle w:val="Cuerpodeltexto10pto1"/>
        </w:rPr>
        <w:t xml:space="preserve"> la</w:t>
      </w:r>
      <w:r>
        <w:rPr>
          <w:rStyle w:val="Cuerpodeltexto10pto1"/>
        </w:rPr>
        <w:br/>
        <w:t>pérdida de libertad no es nada para ellos. En el fondo, in-</w:t>
      </w:r>
      <w:r>
        <w:rPr>
          <w:rStyle w:val="Cuerpodeltexto10pto1"/>
        </w:rPr>
        <w:br/>
        <w:t>cluso son más felices que los campesinos libres de Europa.</w:t>
      </w:r>
      <w:r>
        <w:rPr>
          <w:rStyle w:val="Cuerpodeltexto10pto1"/>
        </w:rPr>
        <w:br/>
        <w:t>Al fin y al cabo, sus amos están interesados en conservar-</w:t>
      </w:r>
      <w:r>
        <w:rPr>
          <w:rStyle w:val="Cuerpodeltexto10pto1"/>
        </w:rPr>
        <w:br/>
        <w:t>los, tienen que cuidarlos, al menos como cuidamos a las</w:t>
      </w:r>
      <w:r>
        <w:rPr>
          <w:rStyle w:val="Cuerpodeltexto10pto1"/>
        </w:rPr>
        <w:br/>
        <w:t>bestias de carga.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De estas cuatro aserciones, ninguna es verdadera. Los</w:t>
      </w:r>
      <w:r>
        <w:rPr>
          <w:rStyle w:val="Cuerpodeltexto10pto1"/>
        </w:rPr>
        <w:br/>
        <w:t>negros son mucho peor tratados de lo que se cree en Euro-</w:t>
      </w:r>
      <w:r>
        <w:rPr>
          <w:rStyle w:val="Cuerpodeltexto10pto1"/>
        </w:rPr>
        <w:br/>
        <w:t>pa: me atengo no a los libros que imprimen sus amos, sino</w:t>
      </w:r>
      <w:r>
        <w:rPr>
          <w:rStyle w:val="Cuerpodeltexto10pto1"/>
        </w:rPr>
        <w:br/>
        <w:t>a las confesiones que se les escapan; juzgo por el testimo-</w:t>
      </w:r>
      <w:r>
        <w:rPr>
          <w:rStyle w:val="Cuerpodeltexto10pto1"/>
        </w:rPr>
        <w:br w:type="page"/>
      </w:r>
      <w:r>
        <w:rPr>
          <w:rStyle w:val="Cuerpodeltexto10pto1"/>
        </w:rPr>
        <w:lastRenderedPageBreak/>
        <w:t>nio de hombres respetables a quienes ese espectáculo ha</w:t>
      </w:r>
      <w:r>
        <w:rPr>
          <w:rStyle w:val="Cuerpodeltexto10pto1"/>
        </w:rPr>
        <w:br/>
        <w:t>llenado de horror. No tomo la indignación que muestran</w:t>
      </w:r>
      <w:r>
        <w:rPr>
          <w:rStyle w:val="Cuerpodeltexto10pto1"/>
        </w:rPr>
        <w:br/>
        <w:t>como mera oratoria porque no creo que un hombre deba</w:t>
      </w:r>
      <w:r>
        <w:rPr>
          <w:rStyle w:val="Cuerpodeltexto10pto1"/>
        </w:rPr>
        <w:br/>
        <w:t>hablar fríamente de excesos que sublevan la naturaleza.</w:t>
      </w:r>
      <w:r>
        <w:rPr>
          <w:rStyle w:val="Cuerpodeltexto10pto1"/>
        </w:rPr>
        <w:br/>
        <w:t>Según el principio que adoptan los partidarios de la escla-</w:t>
      </w:r>
      <w:r>
        <w:rPr>
          <w:rStyle w:val="Cuerpodeltexto10pto1"/>
        </w:rPr>
        <w:br/>
        <w:t>vitud, todo hombre que tiene humanidad, que posee un</w:t>
      </w:r>
      <w:r>
        <w:rPr>
          <w:rStyle w:val="Cuerpodeltexto10pto1"/>
        </w:rPr>
        <w:br/>
        <w:t>alma fuerte o sensible, se convierte en indigno de todo cré-</w:t>
      </w:r>
      <w:r>
        <w:rPr>
          <w:rStyle w:val="Cuerpodeltexto10pto1"/>
        </w:rPr>
        <w:br/>
        <w:t>dito, y sólo debemos conceder nuestra confianza a hom-</w:t>
      </w:r>
      <w:r>
        <w:rPr>
          <w:rStyle w:val="Cuerpodeltexto10pto1"/>
        </w:rPr>
        <w:br/>
        <w:t>bres bastante fríos y viles como para estar seguros de que,</w:t>
      </w:r>
      <w:r>
        <w:rPr>
          <w:rStyle w:val="Cuerpodeltexto10pto1"/>
        </w:rPr>
        <w:br/>
        <w:t>cualquiera sea el horror que se haga en su presencia, ja-</w:t>
      </w:r>
      <w:r>
        <w:rPr>
          <w:rStyle w:val="Cuerpodeltexto10pto1"/>
        </w:rPr>
        <w:br/>
        <w:t>más su alma será turbada. Creo, en fin, a los que describen</w:t>
      </w:r>
      <w:r>
        <w:rPr>
          <w:rStyle w:val="Cuerpodeltexto10pto1"/>
        </w:rPr>
        <w:br/>
        <w:t>los horrores de la esclavitud de los negros porque están</w:t>
      </w:r>
      <w:r>
        <w:rPr>
          <w:rStyle w:val="Cuerpodeltexto10pto1"/>
        </w:rPr>
        <w:br/>
        <w:t>exentos de interés, porque no se puede tener ninguno (in-</w:t>
      </w:r>
      <w:r>
        <w:rPr>
          <w:rStyle w:val="Cuerpodeltexto10pto1"/>
        </w:rPr>
        <w:br/>
        <w:t>noble al menos) en combatir a favor de los desdichados ne-</w:t>
      </w:r>
      <w:r>
        <w:rPr>
          <w:rStyle w:val="Cuerpodeltexto10pto1"/>
        </w:rPr>
        <w:br/>
        <w:t>gros. Rechazo, por el contrario, el testimonio de los que de-</w:t>
      </w:r>
      <w:r>
        <w:rPr>
          <w:rStyle w:val="Cuerpodeltexto10pto1"/>
        </w:rPr>
        <w:br/>
        <w:t>fienden la causa de la esclavitud, que proponen suavizarla</w:t>
      </w:r>
      <w:r>
        <w:rPr>
          <w:rStyle w:val="Cuerpodeltexto10pto1"/>
        </w:rPr>
        <w:br/>
        <w:t>con leyes, cuando veo que tienen o esperan cargos con el</w:t>
      </w:r>
      <w:r>
        <w:rPr>
          <w:rStyle w:val="Cuerpodeltexto10pto1"/>
        </w:rPr>
        <w:br/>
        <w:t>apoyo de los colonos, que tienen ellos mismos esclavos o</w:t>
      </w:r>
      <w:r>
        <w:rPr>
          <w:rStyle w:val="Cuerpodeltexto10pto1"/>
        </w:rPr>
        <w:br/>
        <w:t>que en las islas han sido los protectores o los cómplices de</w:t>
      </w:r>
      <w:r>
        <w:rPr>
          <w:rStyle w:val="Cuerpodeltexto10pto1"/>
        </w:rPr>
        <w:br/>
        <w:t>la tiranía; y dudo que se pueda citar en favor de la esclavi-</w:t>
      </w:r>
      <w:r>
        <w:rPr>
          <w:rStyle w:val="Cuerpodeltexto10pto1"/>
        </w:rPr>
        <w:br/>
        <w:t>tud el testimonio de algún hombre que no pertenezca a esa</w:t>
      </w:r>
      <w:r>
        <w:rPr>
          <w:rStyle w:val="Cuerpodeltexto10pto1"/>
        </w:rPr>
        <w:br/>
        <w:t>clase. ¡Ay de una causa contra la que se han unido todos</w:t>
      </w:r>
      <w:r>
        <w:rPr>
          <w:rStyle w:val="Cuerpodeltexto10pto1"/>
        </w:rPr>
        <w:br/>
        <w:t>los que no tienen un interés personal en sostenerla!</w:t>
      </w:r>
    </w:p>
    <w:p w:rsidR="00EB345F" w:rsidRDefault="0002303A">
      <w:pPr>
        <w:pStyle w:val="Cuerpodeltexto0"/>
        <w:shd w:val="clear" w:color="auto" w:fill="auto"/>
        <w:spacing w:before="0" w:after="275"/>
        <w:ind w:left="20" w:right="20" w:firstLine="280"/>
      </w:pPr>
      <w:r>
        <w:rPr>
          <w:rStyle w:val="Cuerpodeltexto10pto1"/>
        </w:rPr>
        <w:t>La pérdida de la libertad es mucho para los negros; no</w:t>
      </w:r>
      <w:r>
        <w:rPr>
          <w:rStyle w:val="Cuerpodeltexto10pto1"/>
        </w:rPr>
        <w:br/>
        <w:t>hay ningún hombre para el que no sea una gran desdicha.</w:t>
      </w:r>
      <w:r>
        <w:rPr>
          <w:rStyle w:val="Cuerpodeltexto10pto1"/>
        </w:rPr>
        <w:br/>
        <w:t>Sin duda, un negro no se matará, como Catón, para no ser</w:t>
      </w:r>
      <w:r>
        <w:rPr>
          <w:rStyle w:val="Cuerpodeltexto10pto1"/>
        </w:rPr>
        <w:br/>
        <w:t>obligado a obedecer a César, pero se matará porque su</w:t>
      </w:r>
      <w:r>
        <w:rPr>
          <w:rStyle w:val="Cuerpodeltexto10pto1"/>
        </w:rPr>
        <w:br/>
        <w:t>amo lo separa contra su voluntad de la mujer que ama,</w:t>
      </w:r>
      <w:r>
        <w:rPr>
          <w:rStyle w:val="Cuerpodeltexto10pto1"/>
        </w:rPr>
        <w:br/>
        <w:t>porque la obliga a librarse a él mismo o porque, a ejemplo</w:t>
      </w:r>
      <w:r>
        <w:rPr>
          <w:rStyle w:val="Cuerpodeltexto10pto1"/>
        </w:rPr>
        <w:br/>
        <w:t>del viejo Catón, la prostituye por dinero (5). Los negros tie-</w:t>
      </w:r>
    </w:p>
    <w:p w:rsidR="00EB345F" w:rsidRDefault="0002303A" w:rsidP="00EF0B6D">
      <w:pPr>
        <w:pStyle w:val="Cuerpodeltexto50"/>
        <w:numPr>
          <w:ilvl w:val="0"/>
          <w:numId w:val="19"/>
        </w:numPr>
        <w:shd w:val="clear" w:color="auto" w:fill="auto"/>
        <w:spacing w:before="0" w:line="202" w:lineRule="exact"/>
        <w:ind w:left="0" w:right="20" w:firstLine="284"/>
        <w:jc w:val="both"/>
      </w:pPr>
      <w:r>
        <w:rPr>
          <w:rStyle w:val="Cuerpodeltexto56"/>
        </w:rPr>
        <w:t>Plutarco dice que el viejo Catón prohibía a su esclavos varones</w:t>
      </w:r>
      <w:r>
        <w:rPr>
          <w:rStyle w:val="Cuerpodeltexto56"/>
        </w:rPr>
        <w:br/>
        <w:t>toda relación con mujeres extranjeras y que les permitía, pagando</w:t>
      </w:r>
      <w:r>
        <w:rPr>
          <w:rStyle w:val="Cuerpodeltexto56"/>
        </w:rPr>
        <w:br/>
        <w:t>cierta tasa, tener encuentros con las esclavas de su casa; pero no dice</w:t>
      </w:r>
      <w:r>
        <w:rPr>
          <w:rStyle w:val="Cuerpodeltexto56"/>
        </w:rPr>
        <w:br/>
        <w:t>expresamente que el producto de esa tasa fuera para Catón, lo cual,</w:t>
      </w:r>
      <w:r>
        <w:rPr>
          <w:rStyle w:val="Cuerpodeltexto56"/>
        </w:rPr>
        <w:br/>
        <w:t>sin embargo, es muy probable, dada su excesiva avaricia.</w:t>
      </w:r>
    </w:p>
    <w:p w:rsidR="00EB345F" w:rsidRDefault="0002303A">
      <w:pPr>
        <w:pStyle w:val="Cuerpodeltexto50"/>
        <w:shd w:val="clear" w:color="auto" w:fill="auto"/>
        <w:spacing w:before="0" w:line="202" w:lineRule="exact"/>
        <w:ind w:left="20" w:right="20" w:firstLine="280"/>
        <w:jc w:val="both"/>
      </w:pPr>
      <w:r>
        <w:rPr>
          <w:rStyle w:val="Cuerpodeltexto56"/>
        </w:rPr>
        <w:t>Por otro lado, el sabio Catón tenía costumbres demasiado severas</w:t>
      </w:r>
      <w:r>
        <w:rPr>
          <w:rStyle w:val="Cuerpodeltexto56"/>
        </w:rPr>
        <w:br/>
        <w:t>para establecer un lugar licencioso en su casa si no hubiera obtenido</w:t>
      </w:r>
      <w:r>
        <w:rPr>
          <w:rStyle w:val="Cuerpodeltexto56"/>
        </w:rPr>
        <w:br/>
        <w:t>algún provecho.</w:t>
      </w:r>
      <w:r>
        <w:br w:type="page"/>
      </w:r>
    </w:p>
    <w:p w:rsidR="00EB345F" w:rsidRDefault="0002303A">
      <w:pPr>
        <w:pStyle w:val="Cuerpodeltexto0"/>
        <w:shd w:val="clear" w:color="auto" w:fill="auto"/>
        <w:spacing w:before="0"/>
        <w:ind w:left="20" w:right="20"/>
      </w:pPr>
      <w:r>
        <w:rPr>
          <w:rStyle w:val="Cuerpodeltexto10pto1"/>
        </w:rPr>
        <w:lastRenderedPageBreak/>
        <w:t>nen nostalgia de sus fiestas, de sus danzas, de su ocio, de</w:t>
      </w:r>
      <w:r>
        <w:rPr>
          <w:rStyle w:val="Cuerpodeltexto10pto1"/>
        </w:rPr>
        <w:br/>
        <w:t>la libertad de abandonarse a los gustos y las costumbres</w:t>
      </w:r>
      <w:r>
        <w:rPr>
          <w:rStyle w:val="Cuerpodeltexto10pto1"/>
        </w:rPr>
        <w:br/>
        <w:t>de su patria.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Para que un país goce de verdadera libertad, es nece-</w:t>
      </w:r>
      <w:r>
        <w:rPr>
          <w:rStyle w:val="Cuerpodeltexto10pto1"/>
        </w:rPr>
        <w:br/>
        <w:t>sario que cada hombre esté sometido solamente a leyes</w:t>
      </w:r>
      <w:r>
        <w:rPr>
          <w:rStyle w:val="Cuerpodeltexto10pto1"/>
        </w:rPr>
        <w:br/>
        <w:t>emanadas de la voluntad general de los ciudadanos; que</w:t>
      </w:r>
      <w:r>
        <w:rPr>
          <w:rStyle w:val="Cuerpodeltexto10pto1"/>
        </w:rPr>
        <w:br/>
        <w:t>ninguna persona en el Estado tenga el poder de sustraerse</w:t>
      </w:r>
      <w:r>
        <w:rPr>
          <w:rStyle w:val="Cuerpodeltexto10pto1"/>
        </w:rPr>
        <w:br/>
        <w:t>a esa ley ni de violarla impunemente; que, en fin, cada</w:t>
      </w:r>
      <w:r>
        <w:rPr>
          <w:rStyle w:val="Cuerpodeltexto10pto1"/>
        </w:rPr>
        <w:br/>
        <w:t>ciudadano goce de sus derechos y que ninguna fuerza</w:t>
      </w:r>
      <w:r>
        <w:rPr>
          <w:rStyle w:val="Cuerpodeltexto10pto1"/>
        </w:rPr>
        <w:br/>
        <w:t>pueda quitárselos sin armar contra ella a la fuerza públi-</w:t>
      </w:r>
      <w:r>
        <w:rPr>
          <w:rStyle w:val="Cuerpodeltexto10pto1"/>
        </w:rPr>
        <w:br/>
        <w:t>ca. El amor de este tipo de libertad no existe en el corazón</w:t>
      </w:r>
      <w:r>
        <w:rPr>
          <w:rStyle w:val="Cuerpodeltexto10pto1"/>
        </w:rPr>
        <w:br/>
        <w:t>de todos los hombres; y si vemos la manera en que ac-</w:t>
      </w:r>
      <w:r>
        <w:rPr>
          <w:rStyle w:val="Cuerpodeltexto10pto1"/>
        </w:rPr>
        <w:br/>
        <w:t>túan, en algunos países, aquellos que gozan de ella, no</w:t>
      </w:r>
      <w:r>
        <w:rPr>
          <w:rStyle w:val="Cuerpodeltexto10pto1"/>
        </w:rPr>
        <w:br/>
        <w:t>está claro que ellos mismos la aprecien en todo su valor.</w:t>
      </w:r>
      <w:r>
        <w:rPr>
          <w:rStyle w:val="Cuerpodeltexto10pto1"/>
        </w:rPr>
        <w:br/>
        <w:t>Pero hay otra libertad, la de disponer libremente de su</w:t>
      </w:r>
      <w:r>
        <w:rPr>
          <w:rStyle w:val="Cuerpodeltexto10pto1"/>
        </w:rPr>
        <w:br/>
        <w:t>persona, la de no depender para la alimentación, los senti-</w:t>
      </w:r>
      <w:r>
        <w:rPr>
          <w:rStyle w:val="Cuerpodeltexto10pto1"/>
        </w:rPr>
        <w:br/>
        <w:t>mientos y los gustos de los caprichos de un hombre. No</w:t>
      </w:r>
      <w:r>
        <w:rPr>
          <w:rStyle w:val="Cuerpodeltexto10pto1"/>
        </w:rPr>
        <w:br/>
        <w:t>hay nadie que no sienta la pérdida de esta libertad, que no</w:t>
      </w:r>
      <w:r>
        <w:rPr>
          <w:rStyle w:val="Cuerpodeltexto10pto1"/>
        </w:rPr>
        <w:br/>
        <w:t>tenga horror a este tipo de servidumbre.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Dicen que se ha visto a algunos hombres preferir la es-</w:t>
      </w:r>
      <w:r>
        <w:rPr>
          <w:rStyle w:val="Cuerpodeltexto10pto1"/>
        </w:rPr>
        <w:br/>
        <w:t>clavitud a la libertad. Lo creo; así es como se ha visto</w:t>
      </w:r>
      <w:r>
        <w:rPr>
          <w:rStyle w:val="Cuerpodeltexto10pto1"/>
        </w:rPr>
        <w:br/>
        <w:t>Franceses a quienes se abría la puerta de la Bastilla, pre-</w:t>
      </w:r>
      <w:r>
        <w:rPr>
          <w:rStyle w:val="Cuerpodeltexto10pto1"/>
        </w:rPr>
        <w:br/>
        <w:t>ferir quedarse en ella antes de languidecer en la miseria y</w:t>
      </w:r>
      <w:r>
        <w:rPr>
          <w:rStyle w:val="Cuerpodeltexto10pto1"/>
        </w:rPr>
        <w:br/>
        <w:t>el abandono. Un campesino esclavo goza, en condiciones</w:t>
      </w:r>
      <w:r>
        <w:rPr>
          <w:rStyle w:val="Cuerpodeltexto10pto1"/>
        </w:rPr>
        <w:br/>
        <w:t>muy duras, de una casa, de un campo; y esta casa, este</w:t>
      </w:r>
      <w:r>
        <w:rPr>
          <w:rStyle w:val="Cuerpodeltexto10pto1"/>
        </w:rPr>
        <w:br/>
        <w:t>campo son de su amo. Le ofrecen la libertad, es decir, que</w:t>
      </w:r>
      <w:r>
        <w:rPr>
          <w:rStyle w:val="Cuerpodeltexto10pto1"/>
        </w:rPr>
        <w:br/>
        <w:t>le ofrecen echarlo fuera de la casa y quitarle el único me-</w:t>
      </w:r>
      <w:r>
        <w:rPr>
          <w:rStyle w:val="Cuerpodeltexto10pto1"/>
        </w:rPr>
        <w:br/>
        <w:t>dio de subsistencia que tiene: es normal que prefiera la es-</w:t>
      </w:r>
      <w:r>
        <w:rPr>
          <w:rStyle w:val="Cuerpodeltexto10pto1"/>
        </w:rPr>
        <w:br/>
        <w:t>clavitud. Pero ¿no es a la vez ridículo y atroz sostener que</w:t>
      </w:r>
      <w:r>
        <w:rPr>
          <w:rStyle w:val="Cuerpodeltexto10pto1"/>
        </w:rPr>
        <w:br/>
        <w:t>un hombre está bien porque prefiere vivir miserablemente</w:t>
      </w:r>
      <w:r>
        <w:rPr>
          <w:rStyle w:val="Cuerpodeltexto10pto1"/>
        </w:rPr>
        <w:br/>
        <w:t>antes que morir de hambre?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Se han atrevido a decir que los negros están mejor no</w:t>
      </w:r>
      <w:r>
        <w:rPr>
          <w:rStyle w:val="Cuerpodeltexto10pto1"/>
        </w:rPr>
        <w:br/>
        <w:t>que nuestros campesinos o los de Inglaterra y Holanda,</w:t>
      </w:r>
      <w:r>
        <w:rPr>
          <w:rStyle w:val="Cuerpodeltexto10pto1"/>
        </w:rPr>
        <w:br/>
        <w:t>sino que los de Francia o España. En primer lugar, aun</w:t>
      </w:r>
      <w:r>
        <w:rPr>
          <w:rStyle w:val="Cuerpodeltexto10pto1"/>
        </w:rPr>
        <w:br/>
        <w:t>cuando así fuera, como la excesiva miseria de esos campe-</w:t>
      </w:r>
      <w:r>
        <w:rPr>
          <w:rStyle w:val="Cuerpodeltexto10pto1"/>
        </w:rPr>
        <w:br/>
        <w:t>sinos sería obra de los impuestos, de las trabas, de las</w:t>
      </w:r>
      <w:r>
        <w:rPr>
          <w:rStyle w:val="Cuerpodeltexto10pto1"/>
        </w:rPr>
        <w:br/>
        <w:t xml:space="preserve">prohibiciones que ora se llama </w:t>
      </w:r>
      <w:r>
        <w:rPr>
          <w:rStyle w:val="Cuerpodeltexto10ptoNegritaCursiva1"/>
        </w:rPr>
        <w:t>legislación,</w:t>
      </w:r>
      <w:r>
        <w:rPr>
          <w:rStyle w:val="Cuerpodeltexto10pto1"/>
        </w:rPr>
        <w:t xml:space="preserve"> ora </w:t>
      </w:r>
      <w:r>
        <w:rPr>
          <w:rStyle w:val="Cuerpodeltexto10ptoNegritaCursiva1"/>
        </w:rPr>
        <w:t>incentivo a</w:t>
      </w:r>
      <w:r>
        <w:rPr>
          <w:rStyle w:val="Cuerpodeltexto10ptoNegritaCursiva1"/>
        </w:rPr>
        <w:br/>
        <w:t>las manufacturas,</w:t>
      </w:r>
      <w:r>
        <w:rPr>
          <w:rStyle w:val="Cuerpodeltexto10pto1"/>
        </w:rPr>
        <w:t xml:space="preserve"> en una palabra, malas leyes; este razo-</w:t>
      </w:r>
      <w:r>
        <w:rPr>
          <w:rStyle w:val="Cuerpodeltexto10pto1"/>
        </w:rPr>
        <w:br w:type="page"/>
      </w:r>
      <w:r>
        <w:rPr>
          <w:rStyle w:val="Cuerpodeltexto10pto1"/>
        </w:rPr>
        <w:lastRenderedPageBreak/>
        <w:t xml:space="preserve">namiento se reduce a decir: </w:t>
      </w:r>
      <w:r>
        <w:rPr>
          <w:rStyle w:val="Cuerpodeltexto10ptoNegritaCursiva1"/>
        </w:rPr>
        <w:t>Hay países en los que se ha</w:t>
      </w:r>
      <w:r>
        <w:rPr>
          <w:rStyle w:val="Cuerpodeltexto10ptoNegritaCursiva1"/>
        </w:rPr>
        <w:br/>
        <w:t>conseguido hacer a los hombres libres más desdichados</w:t>
      </w:r>
      <w:r>
        <w:rPr>
          <w:rStyle w:val="Cuerpodeltexto10ptoNegritaCursiva1"/>
        </w:rPr>
        <w:br/>
        <w:t>que a los esclavos, por lo tanto, hay que cuidarse mucho</w:t>
      </w:r>
      <w:r>
        <w:rPr>
          <w:rStyle w:val="Cuerpodeltexto10ptoNegritaCursiva1"/>
        </w:rPr>
        <w:br/>
        <w:t>de abolir la esclavitud.</w:t>
      </w:r>
      <w:r>
        <w:rPr>
          <w:rStyle w:val="Cuerpodeltexto10pto1"/>
        </w:rPr>
        <w:t xml:space="preserve"> Por otro lado, este alegato es falso:</w:t>
      </w:r>
      <w:r>
        <w:rPr>
          <w:rStyle w:val="Cuerpodeltexto10pto1"/>
        </w:rPr>
        <w:br/>
        <w:t>puede que haya sido planteado de buena fe por hombres a</w:t>
      </w:r>
      <w:r>
        <w:rPr>
          <w:rStyle w:val="Cuerpodeltexto10pto1"/>
        </w:rPr>
        <w:br/>
        <w:t>quienes las miserias públicas de las que eran testigos los</w:t>
      </w:r>
      <w:r>
        <w:rPr>
          <w:rStyle w:val="Cuerpodeltexto10pto1"/>
        </w:rPr>
        <w:br/>
        <w:t>hubieran rebelado; puede ser el grito de indignación de un</w:t>
      </w:r>
      <w:r>
        <w:rPr>
          <w:rStyle w:val="Cuerpodeltexto10pto1"/>
        </w:rPr>
        <w:br/>
        <w:t>alma honesta; pero jamás ha podido ser vista como una</w:t>
      </w:r>
      <w:r>
        <w:rPr>
          <w:rStyle w:val="Cuerpodeltexto10pto1"/>
        </w:rPr>
        <w:br/>
        <w:t>aserción meditada. Es verdad que, en los países de los que</w:t>
      </w:r>
      <w:r>
        <w:rPr>
          <w:rStyle w:val="Cuerpodeltexto10pto1"/>
        </w:rPr>
        <w:br/>
        <w:t>se habla, una pequeña parte del pueblo es destruida por la</w:t>
      </w:r>
      <w:r>
        <w:rPr>
          <w:rStyle w:val="Cuerpodeltexto10pto1"/>
        </w:rPr>
        <w:br/>
        <w:t>miseria, pero es muy dudoso que un mendigo sea más</w:t>
      </w:r>
      <w:r>
        <w:rPr>
          <w:rStyle w:val="Cuerpodeltexto10pto1"/>
        </w:rPr>
        <w:br/>
        <w:t>desdichado que un negro. Y si dejamos de lado las épocas</w:t>
      </w:r>
      <w:r>
        <w:rPr>
          <w:rStyle w:val="Cuerpodeltexto10pto1"/>
        </w:rPr>
        <w:br/>
        <w:t>de calamidades o las desgracias particulares, la vida del</w:t>
      </w:r>
      <w:r>
        <w:rPr>
          <w:rStyle w:val="Cuerpodeltexto10pto1"/>
        </w:rPr>
        <w:br/>
        <w:t>jornalero más pobre es menos dura, menos desdichada</w:t>
      </w:r>
      <w:r>
        <w:rPr>
          <w:rStyle w:val="Cuerpodeltexto10pto1"/>
        </w:rPr>
        <w:br/>
        <w:t>que la de los esclavos negros. Sólo las corveas (6) podían</w:t>
      </w:r>
      <w:r>
        <w:rPr>
          <w:rStyle w:val="Cuerpodeltexto10pto1"/>
        </w:rPr>
        <w:br/>
        <w:t>en ocasiones colocar a una parte del pueblo francés por</w:t>
      </w:r>
      <w:r>
        <w:rPr>
          <w:rStyle w:val="Cuerpodeltexto10pto1"/>
        </w:rPr>
        <w:br/>
        <w:t>debajo de los negros. Pero aun cuando los campesinos</w:t>
      </w:r>
      <w:r>
        <w:rPr>
          <w:rStyle w:val="Cuerpodeltexto10pto1"/>
        </w:rPr>
        <w:br/>
        <w:t>franceses fueran durante treinta días por año tan desdi-</w:t>
      </w:r>
      <w:r>
        <w:rPr>
          <w:rStyle w:val="Cuerpodeltexto10pto1"/>
        </w:rPr>
        <w:br/>
        <w:t>chados como los negros, ¿se concluye de esto que la escla-</w:t>
      </w:r>
      <w:r>
        <w:rPr>
          <w:rStyle w:val="Cuerpodeltexto10pto1"/>
        </w:rPr>
        <w:br/>
        <w:t>vitud de los negros no sea insoportable? Y si se han atrevi-</w:t>
      </w:r>
      <w:r>
        <w:rPr>
          <w:rStyle w:val="Cuerpodeltexto10pto1"/>
        </w:rPr>
        <w:br/>
        <w:t>do a decir en algunos folletos que el pueblo, en Francia,</w:t>
      </w:r>
      <w:r>
        <w:rPr>
          <w:rStyle w:val="Cuerpodeltexto10pto1"/>
        </w:rPr>
        <w:br/>
        <w:t>está sometido a la corvea y a la talla (7) por naturaleza,</w:t>
      </w:r>
      <w:r>
        <w:rPr>
          <w:rStyle w:val="Cuerpodeltexto10pto1"/>
        </w:rPr>
        <w:br/>
        <w:t>¿debemos concluir de ahí que la esclavitud de los negros es</w:t>
      </w:r>
      <w:r>
        <w:rPr>
          <w:rStyle w:val="Cuerpodeltexto10pto1"/>
        </w:rPr>
        <w:br/>
        <w:t>legítima en América? ¿Una injusticia deja de serlo porque</w:t>
      </w:r>
      <w:r>
        <w:rPr>
          <w:rStyle w:val="Cuerpodeltexto10pto1"/>
        </w:rPr>
        <w:br/>
        <w:t>se prueba que no es la única que se comete en la Tierra?</w:t>
      </w:r>
    </w:p>
    <w:p w:rsidR="00EB345F" w:rsidRDefault="0002303A">
      <w:pPr>
        <w:pStyle w:val="Cuerpodeltexto0"/>
        <w:shd w:val="clear" w:color="auto" w:fill="auto"/>
        <w:spacing w:before="0" w:after="399"/>
        <w:ind w:left="20" w:right="20" w:firstLine="280"/>
      </w:pPr>
      <w:r>
        <w:rPr>
          <w:rStyle w:val="Cuerpodeltexto10pto1"/>
        </w:rPr>
        <w:t>También se ha dicho: el colono, interesado en conser-</w:t>
      </w:r>
      <w:r>
        <w:rPr>
          <w:rStyle w:val="Cuerpodeltexto10pto1"/>
        </w:rPr>
        <w:br/>
        <w:t>var a sus negros, los tratará bien, como los Europeos tra-</w:t>
      </w:r>
      <w:r>
        <w:rPr>
          <w:rStyle w:val="Cuerpodeltexto10pto1"/>
        </w:rPr>
        <w:br/>
        <w:t>tan a sus caballos. La verdad es que se castra a los caba-</w:t>
      </w:r>
      <w:r>
        <w:rPr>
          <w:rStyle w:val="Cuerpodeltexto10pto1"/>
        </w:rPr>
        <w:br/>
        <w:t>llos machos; se somete a veces a las yeguas a algunas pre-</w:t>
      </w:r>
      <w:r>
        <w:rPr>
          <w:rStyle w:val="Cuerpodeltexto10pto1"/>
        </w:rPr>
        <w:br/>
        <w:t>cauciones (que se pretende que algunos colonos han</w:t>
      </w:r>
      <w:r>
        <w:rPr>
          <w:rStyle w:val="Cuerpodeltexto10pto1"/>
        </w:rPr>
        <w:br/>
        <w:t>adoptado con sus negras), se condena a estos animales a</w:t>
      </w:r>
      <w:r>
        <w:rPr>
          <w:rStyle w:val="Cuerpodeltexto10pto1"/>
        </w:rPr>
        <w:br/>
        <w:t>pasar su vida o en el trabajo o tristemente atados a un pe-</w:t>
      </w:r>
      <w:r>
        <w:rPr>
          <w:rStyle w:val="Cuerpodeltexto10pto1"/>
        </w:rPr>
        <w:br/>
        <w:t>sebre; se les clava puntas de hierro en los costados para</w:t>
      </w:r>
    </w:p>
    <w:p w:rsidR="00EB345F" w:rsidRDefault="0002303A" w:rsidP="00EF0B6D">
      <w:pPr>
        <w:pStyle w:val="Cuerpodeltexto50"/>
        <w:numPr>
          <w:ilvl w:val="0"/>
          <w:numId w:val="19"/>
        </w:numPr>
        <w:shd w:val="clear" w:color="auto" w:fill="auto"/>
        <w:tabs>
          <w:tab w:val="left" w:pos="567"/>
        </w:tabs>
        <w:spacing w:before="0"/>
        <w:ind w:left="0" w:right="20" w:firstLine="284"/>
        <w:jc w:val="both"/>
      </w:pPr>
      <w:r>
        <w:rPr>
          <w:rStyle w:val="Cuerpodeltexto56"/>
        </w:rPr>
        <w:t>Trabajo gratuito que los siervos debían realizar para su señor</w:t>
      </w:r>
      <w:r>
        <w:rPr>
          <w:rStyle w:val="Cuerpodeltexto56"/>
        </w:rPr>
        <w:br/>
        <w:t>(N. de la T</w:t>
      </w:r>
      <w:proofErr w:type="gramStart"/>
      <w:r>
        <w:rPr>
          <w:rStyle w:val="Cuerpodeltexto56"/>
        </w:rPr>
        <w:t>. )</w:t>
      </w:r>
      <w:proofErr w:type="gramEnd"/>
      <w:r>
        <w:rPr>
          <w:rStyle w:val="Cuerpodeltexto56"/>
        </w:rPr>
        <w:t>.</w:t>
      </w:r>
    </w:p>
    <w:p w:rsidR="00EB345F" w:rsidRDefault="0002303A" w:rsidP="00EF0B6D">
      <w:pPr>
        <w:pStyle w:val="Cuerpodeltexto50"/>
        <w:numPr>
          <w:ilvl w:val="0"/>
          <w:numId w:val="19"/>
        </w:numPr>
        <w:shd w:val="clear" w:color="auto" w:fill="auto"/>
        <w:tabs>
          <w:tab w:val="left" w:pos="567"/>
          <w:tab w:val="left" w:pos="596"/>
        </w:tabs>
        <w:spacing w:before="0"/>
        <w:ind w:left="0" w:right="20" w:firstLine="284"/>
        <w:jc w:val="both"/>
      </w:pPr>
      <w:r>
        <w:rPr>
          <w:rStyle w:val="Cuerpodeltexto56"/>
        </w:rPr>
        <w:t>Impuesto directo que debieron pagar los campesinos franceses</w:t>
      </w:r>
      <w:r>
        <w:rPr>
          <w:rStyle w:val="Cuerpodeltexto56"/>
        </w:rPr>
        <w:br/>
        <w:t>hasta 1789 (N. de la T</w:t>
      </w:r>
      <w:proofErr w:type="gramStart"/>
      <w:r>
        <w:rPr>
          <w:rStyle w:val="Cuerpodeltexto56"/>
        </w:rPr>
        <w:t>. )</w:t>
      </w:r>
      <w:proofErr w:type="gramEnd"/>
      <w:r>
        <w:rPr>
          <w:rStyle w:val="Cuerpodeltexto56"/>
        </w:rPr>
        <w:t>.</w:t>
      </w:r>
      <w:r>
        <w:br w:type="page"/>
      </w:r>
    </w:p>
    <w:p w:rsidR="00EB345F" w:rsidRDefault="0002303A">
      <w:pPr>
        <w:pStyle w:val="Cuerpodeltexto0"/>
        <w:shd w:val="clear" w:color="auto" w:fill="auto"/>
        <w:spacing w:before="0"/>
        <w:ind w:left="20" w:right="20"/>
      </w:pPr>
      <w:r>
        <w:rPr>
          <w:rStyle w:val="Cuerpodeltexto10pto1"/>
        </w:rPr>
        <w:lastRenderedPageBreak/>
        <w:t>incitarlos a ir más rápido; se les desgarra la boca con una</w:t>
      </w:r>
      <w:r>
        <w:rPr>
          <w:rStyle w:val="Cuerpodeltexto10pto1"/>
        </w:rPr>
        <w:br/>
        <w:t>barra de hierro para contenerlos porque se descubrió que</w:t>
      </w:r>
      <w:r>
        <w:rPr>
          <w:rStyle w:val="Cuerpodeltexto10pto1"/>
        </w:rPr>
        <w:br/>
        <w:t>esa parte era muy sensible; se les obliga a latigazos a ha-</w:t>
      </w:r>
      <w:r>
        <w:rPr>
          <w:rStyle w:val="Cuerpodeltexto10pto1"/>
        </w:rPr>
        <w:br/>
        <w:t>cer los esfuerzos que se exige de ellos; pero es seguro que,</w:t>
      </w:r>
      <w:r>
        <w:rPr>
          <w:rStyle w:val="Cuerpodeltexto10pto1"/>
        </w:rPr>
        <w:br/>
        <w:t>exceptuando eso, los caballos están bastante bien cuida-</w:t>
      </w:r>
      <w:r>
        <w:rPr>
          <w:rStyle w:val="Cuerpodeltexto10pto1"/>
        </w:rPr>
        <w:br/>
        <w:t>dos; a menos que la vanidad o el interés de su amo no lo</w:t>
      </w:r>
      <w:r>
        <w:rPr>
          <w:rStyle w:val="Cuerpodeltexto10pto1"/>
        </w:rPr>
        <w:br/>
        <w:t>lleven a fatigarlos demasiado y que, por mal humor o ca-</w:t>
      </w:r>
      <w:r>
        <w:rPr>
          <w:rStyle w:val="Cuerpodeltexto10pto1"/>
        </w:rPr>
        <w:br/>
        <w:t>pricho, los palafreneros no se diviertan en azotarlos. No</w:t>
      </w:r>
      <w:r>
        <w:rPr>
          <w:rStyle w:val="Cuerpodeltexto10pto1"/>
        </w:rPr>
        <w:br/>
        <w:t>hablemos de su vejez, que se parecería mucho a la de los</w:t>
      </w:r>
      <w:r>
        <w:rPr>
          <w:rStyle w:val="Cuerpodeltexto10pto1"/>
        </w:rPr>
        <w:br/>
        <w:t>negros si, para suerte de los caballos, su piel no fuera apta</w:t>
      </w:r>
      <w:r>
        <w:rPr>
          <w:rStyle w:val="Cuerpodeltexto10pto1"/>
        </w:rPr>
        <w:br/>
        <w:t>para algo.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40"/>
      </w:pPr>
      <w:r>
        <w:rPr>
          <w:rStyle w:val="Cuerpodeltexto10pto1"/>
        </w:rPr>
        <w:t>¡Este es el ejemplo que se nos propone seriamente</w:t>
      </w:r>
      <w:r>
        <w:rPr>
          <w:rStyle w:val="Cuerpodeltexto10pto1"/>
        </w:rPr>
        <w:br/>
        <w:t>para mostrar que un esclavo será bien tratado, según el</w:t>
      </w:r>
      <w:r>
        <w:rPr>
          <w:rStyle w:val="Cuerpodeltexto10pto1"/>
        </w:rPr>
        <w:br/>
        <w:t>principio de que el interés de su amo es conservarlo!</w:t>
      </w:r>
      <w:r>
        <w:rPr>
          <w:rStyle w:val="Cuerpodeltexto10pto1"/>
        </w:rPr>
        <w:br/>
        <w:t>¡Como si el interés del amo por el esclavo, así como por el</w:t>
      </w:r>
      <w:r>
        <w:rPr>
          <w:rStyle w:val="Cuerpodeltexto10pto1"/>
        </w:rPr>
        <w:br/>
        <w:t>caballo, no fuera extraer el mayor partido posible y que no</w:t>
      </w:r>
      <w:r>
        <w:rPr>
          <w:rStyle w:val="Cuerpodeltexto10pto1"/>
        </w:rPr>
        <w:br/>
        <w:t>se pudiera sopesar el interés de conservar más tiempo al</w:t>
      </w:r>
      <w:r>
        <w:rPr>
          <w:rStyle w:val="Cuerpodeltexto10pto1"/>
        </w:rPr>
        <w:br/>
        <w:t>esclavo o al caballo y el interés de extraer, mientras dura-</w:t>
      </w:r>
      <w:r>
        <w:rPr>
          <w:rStyle w:val="Cuerpodeltexto10pto1"/>
        </w:rPr>
        <w:br/>
        <w:t>sen, el mayor beneficio! Por otro lado, un hombre no es un</w:t>
      </w:r>
      <w:r>
        <w:rPr>
          <w:rStyle w:val="Cuerpodeltexto10pto1"/>
        </w:rPr>
        <w:br/>
        <w:t>caballo, y un hombre puesto en el régimen de cautiverio</w:t>
      </w:r>
      <w:r>
        <w:rPr>
          <w:rStyle w:val="Cuerpodeltexto10pto1"/>
        </w:rPr>
        <w:br/>
        <w:t>del caballo más humanamente tratado sería aún muy des-</w:t>
      </w:r>
      <w:r>
        <w:rPr>
          <w:rStyle w:val="Cuerpodeltexto10pto1"/>
        </w:rPr>
        <w:br/>
        <w:t>dichado. Los animales sólo sienten los golpes o las moles-</w:t>
      </w:r>
      <w:r>
        <w:rPr>
          <w:rStyle w:val="Cuerpodeltexto10pto1"/>
        </w:rPr>
        <w:br/>
        <w:t>tias; los hombres sienten la injusticia y el ultraje. Los ani-</w:t>
      </w:r>
      <w:r>
        <w:rPr>
          <w:rStyle w:val="Cuerpodeltexto10pto1"/>
        </w:rPr>
        <w:br/>
        <w:t>males sólo tienen necesidades, pero el hombre es misera-</w:t>
      </w:r>
      <w:r>
        <w:rPr>
          <w:rStyle w:val="Cuerpodeltexto10pto1"/>
        </w:rPr>
        <w:br/>
        <w:t>ble por las privaciones. El caballo sólo sufre el dolor que</w:t>
      </w:r>
      <w:r>
        <w:rPr>
          <w:rStyle w:val="Cuerpodeltexto10pto1"/>
        </w:rPr>
        <w:br/>
        <w:t>siente; el hombre se rebela por la injusticia del que lo gol-</w:t>
      </w:r>
      <w:r>
        <w:rPr>
          <w:rStyle w:val="Cuerpodeltexto10pto1"/>
        </w:rPr>
        <w:br/>
        <w:t>pea. Los animales sólo son desdichados en el momento</w:t>
      </w:r>
      <w:r>
        <w:rPr>
          <w:rStyle w:val="Cuerpodeltexto10pto1"/>
        </w:rPr>
        <w:br/>
        <w:t>presente, la desdicha de un hombre en un instante abarca</w:t>
      </w:r>
      <w:r>
        <w:rPr>
          <w:rStyle w:val="Cuerpodeltexto10pto1"/>
        </w:rPr>
        <w:br/>
        <w:t>toda su vida. Finalmente, un amo tiene peor humor contra</w:t>
      </w:r>
      <w:r>
        <w:rPr>
          <w:rStyle w:val="Cuerpodeltexto10pto1"/>
        </w:rPr>
        <w:br/>
        <w:t>sus esclavos que contra sus caballos, tiene más razones</w:t>
      </w:r>
      <w:r>
        <w:rPr>
          <w:rStyle w:val="Cuerpodeltexto10pto1"/>
        </w:rPr>
        <w:br/>
        <w:t>para pelearse con ellos. Se irrita por la firmeza de su por-</w:t>
      </w:r>
      <w:r>
        <w:rPr>
          <w:rStyle w:val="Cuerpodeltexto10pto1"/>
        </w:rPr>
        <w:br/>
        <w:t xml:space="preserve">te, a la que llama </w:t>
      </w:r>
      <w:r>
        <w:rPr>
          <w:rStyle w:val="Cuerpodeltexto10ptoNegritaCursiva1"/>
        </w:rPr>
        <w:t>insolencia;</w:t>
      </w:r>
      <w:r>
        <w:rPr>
          <w:rStyle w:val="Cuerpodeltexto10pto1"/>
        </w:rPr>
        <w:t xml:space="preserve"> por las razones que oponen a</w:t>
      </w:r>
      <w:r>
        <w:rPr>
          <w:rStyle w:val="Cuerpodeltexto10pto1"/>
        </w:rPr>
        <w:br/>
        <w:t>sus caprichos, por el coraje mismo con el que enjugan sus</w:t>
      </w:r>
      <w:r>
        <w:rPr>
          <w:rStyle w:val="Cuerpodeltexto10pto1"/>
        </w:rPr>
        <w:br/>
        <w:t>golpes y torturas; pueden ser sus rivales y, naturalmente,</w:t>
      </w:r>
      <w:r>
        <w:rPr>
          <w:rStyle w:val="Cuerpodeltexto10pto1"/>
        </w:rPr>
        <w:br/>
        <w:t>serán los rivales preferidos.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40"/>
      </w:pPr>
      <w:r>
        <w:rPr>
          <w:rStyle w:val="Cuerpodeltexto10pto1"/>
        </w:rPr>
        <w:t>Se me objetará, finalmente, la humanidad de los colo-</w:t>
      </w:r>
      <w:r>
        <w:rPr>
          <w:rStyle w:val="Cuerpodeltexto10pto1"/>
        </w:rPr>
        <w:br/>
        <w:t>nos. Dirán: Hombres distinguidos por su mérito, honrados</w:t>
      </w:r>
      <w:r>
        <w:rPr>
          <w:rStyle w:val="Cuerpodeltexto10pto1"/>
        </w:rPr>
        <w:br/>
        <w:t>por la estima pública, ocupando las primeras plazas en</w:t>
      </w:r>
      <w:r>
        <w:rPr>
          <w:rStyle w:val="Cuerpodeltexto10pto1"/>
        </w:rPr>
        <w:br w:type="page"/>
      </w:r>
      <w:r>
        <w:rPr>
          <w:rStyle w:val="Cdigodebarras"/>
        </w:rPr>
        <w:lastRenderedPageBreak/>
        <w:t>cuatro de las principales naciones de Europa, tienen pose-</w:t>
      </w:r>
      <w:r>
        <w:rPr>
          <w:rStyle w:val="Cdigodebarras"/>
        </w:rPr>
        <w:br/>
        <w:t>siones cultivadas por esclavos y vos los tratáis como crimi-</w:t>
      </w:r>
      <w:r>
        <w:rPr>
          <w:rStyle w:val="Cdigodebarras"/>
        </w:rPr>
        <w:br/>
        <w:t>nales que, cada día que postergan el trabajar para romper</w:t>
      </w:r>
      <w:r>
        <w:rPr>
          <w:rStyle w:val="Cdigodebarras"/>
        </w:rPr>
        <w:br/>
        <w:t>las cadenas de sus negros, se manchan con un nuevo cri-</w:t>
      </w:r>
      <w:r>
        <w:rPr>
          <w:rStyle w:val="Cdigodebarras"/>
        </w:rPr>
        <w:br/>
        <w:t xml:space="preserve">men. Respondo que </w:t>
      </w:r>
      <w:r w:rsidRPr="0002303A">
        <w:rPr>
          <w:rStyle w:val="Cdigodebarras"/>
        </w:rPr>
        <w:t xml:space="preserve">Aristides, </w:t>
      </w:r>
      <w:r>
        <w:rPr>
          <w:rStyle w:val="Cdigodebarras"/>
        </w:rPr>
        <w:t>Epaminondas, Catón el jo-</w:t>
      </w:r>
      <w:r>
        <w:rPr>
          <w:rStyle w:val="Cdigodebarras"/>
        </w:rPr>
        <w:br/>
        <w:t>ven y Marco Aurelio tenían esclavos. Cualquiera que haya</w:t>
      </w:r>
      <w:r>
        <w:rPr>
          <w:rStyle w:val="Cdigodebarras"/>
        </w:rPr>
        <w:br/>
        <w:t>reflexionado sobre la historia de la moral no puede dejar</w:t>
      </w:r>
      <w:r>
        <w:rPr>
          <w:rStyle w:val="Cdigodebarras"/>
        </w:rPr>
        <w:br/>
        <w:t>de observar que la honestidad sólo consiste, en cada na-</w:t>
      </w:r>
      <w:r>
        <w:rPr>
          <w:rStyle w:val="Cdigodebarras"/>
        </w:rPr>
        <w:br/>
        <w:t>ción, en no hacer, incluso estando seguros del secreto, lo</w:t>
      </w:r>
      <w:r>
        <w:rPr>
          <w:rStyle w:val="Cdigodebarras"/>
        </w:rPr>
        <w:br/>
        <w:t>que sería deshonroso si fuera públicamente conocido. Si</w:t>
      </w:r>
      <w:r>
        <w:rPr>
          <w:rStyle w:val="Cdigodebarras"/>
        </w:rPr>
        <w:br/>
        <w:t>una acción criminal por sí misma no es deshonrosa para</w:t>
      </w:r>
      <w:r>
        <w:rPr>
          <w:rStyle w:val="Cdigodebarras"/>
        </w:rPr>
        <w:br/>
        <w:t>la opinión común, se la comete sin remordimientos. Esta</w:t>
      </w:r>
      <w:r>
        <w:rPr>
          <w:rStyle w:val="Cdigodebarras"/>
        </w:rPr>
        <w:br/>
        <w:t>moral, cuya sanción llevamos en el corazón y cuyas máxi-</w:t>
      </w:r>
      <w:r>
        <w:rPr>
          <w:rStyle w:val="Cdigodebarras"/>
        </w:rPr>
        <w:br/>
      </w:r>
      <w:proofErr w:type="gramStart"/>
      <w:r>
        <w:rPr>
          <w:rStyle w:val="Cdigodebarras"/>
        </w:rPr>
        <w:t>mas</w:t>
      </w:r>
      <w:proofErr w:type="gramEnd"/>
      <w:r>
        <w:rPr>
          <w:rStyle w:val="Cdigodebarras"/>
        </w:rPr>
        <w:t xml:space="preserve"> nos son dictadas por la razón ilustrada, esta verdade-</w:t>
      </w:r>
      <w:r>
        <w:rPr>
          <w:rStyle w:val="Cdigodebarras"/>
        </w:rPr>
        <w:br/>
        <w:t>ra moral de la naturaleza nunca ha sido, en ningún pue-</w:t>
      </w:r>
      <w:r>
        <w:rPr>
          <w:rStyle w:val="Cdigodebarras"/>
        </w:rPr>
        <w:br/>
        <w:t>blo, más que la posesión de unos pocos.</w:t>
      </w:r>
    </w:p>
    <w:p w:rsidR="00EB345F" w:rsidRDefault="0002303A">
      <w:pPr>
        <w:pStyle w:val="Cdigodebarras0"/>
        <w:shd w:val="clear" w:color="auto" w:fill="auto"/>
        <w:spacing w:line="245" w:lineRule="exact"/>
        <w:ind w:left="20" w:right="20" w:firstLine="300"/>
        <w:jc w:val="both"/>
      </w:pPr>
      <w:r>
        <w:t>Los Europeos propietarios de colonias son dignos de</w:t>
      </w:r>
      <w:r>
        <w:br/>
        <w:t>compasión por hallarse conducidos por una falsa concien-</w:t>
      </w:r>
      <w:r>
        <w:br/>
        <w:t>cia; y tanto más dignos de compasión cuanto que ésta ten-</w:t>
      </w:r>
      <w:r>
        <w:br/>
        <w:t>dría que haber sido destruida por las reclamaciones de los</w:t>
      </w:r>
      <w:r>
        <w:br/>
        <w:t>defensores de la humanidad, y, lo cual es menos excusa-</w:t>
      </w:r>
      <w:r>
        <w:br/>
        <w:t>ble, que no es contra sus intereses, sino para su beneficio</w:t>
      </w:r>
      <w:r>
        <w:br/>
        <w:t>que esta falsa conciencia los hace actuar (8).</w:t>
      </w:r>
    </w:p>
    <w:p w:rsidR="00EB345F" w:rsidRDefault="0002303A">
      <w:pPr>
        <w:pStyle w:val="Cdigodebarras0"/>
        <w:shd w:val="clear" w:color="auto" w:fill="auto"/>
        <w:spacing w:after="155" w:line="245" w:lineRule="exact"/>
        <w:ind w:left="20" w:right="20" w:firstLine="300"/>
        <w:jc w:val="both"/>
      </w:pPr>
      <w:r>
        <w:t>En cuanto a la supuesta humanidad de los amos de los</w:t>
      </w:r>
      <w:r>
        <w:br/>
        <w:t>negros, confieso que he conocido Ingleses y Franceses</w:t>
      </w:r>
      <w:r>
        <w:br/>
        <w:t>muy humanos; pero vivían en Europa y su humanidad era</w:t>
      </w:r>
      <w:r>
        <w:br/>
        <w:t>de poca ayuda para los desdichados esclavos librados, en</w:t>
      </w:r>
      <w:r>
        <w:br/>
        <w:t>América, a los administradores. Los amos se parecen a</w:t>
      </w:r>
    </w:p>
    <w:p w:rsidR="00EB345F" w:rsidRPr="00EF0B6D" w:rsidRDefault="0002303A">
      <w:pPr>
        <w:pStyle w:val="Cdigodebarras0"/>
        <w:numPr>
          <w:ilvl w:val="0"/>
          <w:numId w:val="14"/>
        </w:numPr>
        <w:shd w:val="clear" w:color="auto" w:fill="auto"/>
        <w:tabs>
          <w:tab w:val="left" w:pos="586"/>
        </w:tabs>
        <w:spacing w:line="202" w:lineRule="exact"/>
        <w:ind w:left="20" w:right="20" w:firstLine="300"/>
        <w:jc w:val="both"/>
        <w:rPr>
          <w:sz w:val="18"/>
          <w:szCs w:val="18"/>
        </w:rPr>
      </w:pPr>
      <w:r w:rsidRPr="00EF0B6D">
        <w:rPr>
          <w:sz w:val="18"/>
          <w:szCs w:val="18"/>
        </w:rPr>
        <w:t>Ver mi Sermón sobre la falsa conciencia, impreso en Yverdun</w:t>
      </w:r>
      <w:r w:rsidRPr="00EF0B6D">
        <w:rPr>
          <w:sz w:val="18"/>
          <w:szCs w:val="18"/>
        </w:rPr>
        <w:br/>
        <w:t>en 1773.</w:t>
      </w:r>
    </w:p>
    <w:p w:rsidR="00EF0B6D" w:rsidRDefault="0002303A">
      <w:pPr>
        <w:pStyle w:val="Cdigodebarras0"/>
        <w:shd w:val="clear" w:color="auto" w:fill="auto"/>
        <w:spacing w:line="202" w:lineRule="exact"/>
        <w:ind w:left="20" w:right="20" w:firstLine="300"/>
        <w:jc w:val="both"/>
      </w:pPr>
      <w:r w:rsidRPr="00EF0B6D">
        <w:rPr>
          <w:sz w:val="18"/>
          <w:szCs w:val="18"/>
        </w:rPr>
        <w:t>Los prejuicios sobre la esclavitud de los negros están todavía tan</w:t>
      </w:r>
      <w:r w:rsidRPr="00EF0B6D">
        <w:rPr>
          <w:sz w:val="18"/>
          <w:szCs w:val="18"/>
        </w:rPr>
        <w:br/>
        <w:t>enraizados en algunas partes de Europa que se ha podido ver minis-</w:t>
      </w:r>
      <w:r w:rsidRPr="00EF0B6D">
        <w:rPr>
          <w:sz w:val="18"/>
          <w:szCs w:val="18"/>
        </w:rPr>
        <w:br/>
        <w:t>tros que presumían de humanidad y virtud, recibir la dedicatoria de</w:t>
      </w:r>
      <w:r w:rsidRPr="00EF0B6D">
        <w:rPr>
          <w:sz w:val="18"/>
          <w:szCs w:val="18"/>
        </w:rPr>
        <w:br/>
        <w:t>obras en las que se hacía la apología de esta cotumbre bárbara. Hay</w:t>
      </w:r>
      <w:r w:rsidRPr="00EF0B6D">
        <w:rPr>
          <w:sz w:val="18"/>
          <w:szCs w:val="18"/>
        </w:rPr>
        <w:br/>
        <w:t>incluso gente de tan buena fe sobre este tema que a un tratante se le</w:t>
      </w:r>
      <w:r w:rsidRPr="00EF0B6D">
        <w:rPr>
          <w:sz w:val="18"/>
          <w:szCs w:val="18"/>
        </w:rPr>
        <w:br/>
        <w:t>ocurrió proponer, hace algunos años, a un ministro reverenciado en</w:t>
      </w:r>
      <w:r w:rsidRPr="00EF0B6D">
        <w:rPr>
          <w:sz w:val="18"/>
          <w:szCs w:val="18"/>
        </w:rPr>
        <w:br/>
        <w:t>Europa por sus conocimientos y sus virtudes, que diera su nombre a</w:t>
      </w:r>
      <w:r w:rsidRPr="00EF0B6D">
        <w:rPr>
          <w:sz w:val="18"/>
          <w:szCs w:val="18"/>
        </w:rPr>
        <w:br/>
        <w:t>un navio destinado a la trata de negros. Podemos imaginar cuál debe</w:t>
      </w:r>
      <w:r w:rsidRPr="00EF0B6D">
        <w:rPr>
          <w:sz w:val="18"/>
          <w:szCs w:val="18"/>
        </w:rPr>
        <w:br/>
        <w:t>haber sido la respuesta del ministro. (...</w:t>
      </w:r>
      <w:r>
        <w:t xml:space="preserve"> )</w:t>
      </w:r>
    </w:p>
    <w:p w:rsidR="00EB345F" w:rsidRDefault="0002303A" w:rsidP="00EF0B6D">
      <w:pPr>
        <w:pStyle w:val="Cdigodebarras0"/>
        <w:shd w:val="clear" w:color="auto" w:fill="auto"/>
        <w:spacing w:line="202" w:lineRule="exact"/>
        <w:ind w:right="20"/>
        <w:jc w:val="both"/>
      </w:pPr>
      <w:r>
        <w:br w:type="page"/>
      </w:r>
      <w:r>
        <w:rPr>
          <w:rStyle w:val="Cuerpodeltexto10pto1"/>
        </w:rPr>
        <w:lastRenderedPageBreak/>
        <w:t>esos soberanos cuyo corazón es bueno pero en nombre de</w:t>
      </w:r>
      <w:r>
        <w:rPr>
          <w:rStyle w:val="Cuerpodeltexto10pto1"/>
        </w:rPr>
        <w:br/>
        <w:t>quienes se quema y se desgarra a hombres vivos de un ex-</w:t>
      </w:r>
      <w:r>
        <w:rPr>
          <w:rStyle w:val="Cuerpodeltexto10pto1"/>
        </w:rPr>
        <w:br/>
        <w:t>tremo a otro de sus Estados, porque esos soberanos no ac-</w:t>
      </w:r>
      <w:r>
        <w:rPr>
          <w:rStyle w:val="Cuerpodeltexto10pto1"/>
        </w:rPr>
        <w:br/>
        <w:t>túan según su propio corazón, sino según las ideas que</w:t>
      </w:r>
      <w:r>
        <w:rPr>
          <w:rStyle w:val="Cuerpodeltexto10pto1"/>
        </w:rPr>
        <w:br/>
        <w:t>han encontrado establecidas. La humanidad de la mayor</w:t>
      </w:r>
      <w:r>
        <w:rPr>
          <w:rStyle w:val="Cuerpodeltexto10pto1"/>
        </w:rPr>
        <w:br/>
        <w:t>parte de los hombres se limita a lamentar los males que</w:t>
      </w:r>
      <w:r>
        <w:rPr>
          <w:rStyle w:val="Cuerpodeltexto10pto1"/>
        </w:rPr>
        <w:br/>
        <w:t>ven o de los que se habla, y a veces a aliviarlos; pero esa</w:t>
      </w:r>
      <w:r>
        <w:rPr>
          <w:rStyle w:val="Cuerpodeltexto10pto1"/>
        </w:rPr>
        <w:br/>
        <w:t>humanidad que busca por toda la Tierra dónde existen</w:t>
      </w:r>
      <w:r>
        <w:rPr>
          <w:rStyle w:val="Cuerpodeltexto10pto1"/>
        </w:rPr>
        <w:br/>
        <w:t>desdichados para defenderlos y levantarse contra los tira-</w:t>
      </w:r>
      <w:r>
        <w:rPr>
          <w:rStyle w:val="Cuerpodeltexto10pto1"/>
        </w:rPr>
        <w:br/>
        <w:t>nos, esa humanidad no está en el corazón de todos los</w:t>
      </w:r>
      <w:r>
        <w:rPr>
          <w:rStyle w:val="Cuerpodeltexto10pto1"/>
        </w:rPr>
        <w:br/>
        <w:t>hombres. Y, sin embargo, es la única que podría ser útil a</w:t>
      </w:r>
      <w:r>
        <w:rPr>
          <w:rStyle w:val="Cuerpodeltexto10pto1"/>
        </w:rPr>
        <w:br/>
        <w:t>los esclavos de América si la encontraran en uno de sus</w:t>
      </w:r>
      <w:r>
        <w:rPr>
          <w:rStyle w:val="Cuerpodeltexto10pto1"/>
        </w:rPr>
        <w:br/>
        <w:t>amos. Entonces, mirando la felicidad de sus esclavos como</w:t>
      </w:r>
      <w:r>
        <w:rPr>
          <w:rStyle w:val="Cuerpodeltexto10pto1"/>
        </w:rPr>
        <w:br/>
        <w:t>un deber del que está encargado, y la pérdida de su liber-</w:t>
      </w:r>
      <w:r>
        <w:rPr>
          <w:rStyle w:val="Cuerpodeltexto10pto1"/>
        </w:rPr>
        <w:br/>
        <w:t>tad y de sus derechos como un daño que debe reparar, se</w:t>
      </w:r>
      <w:r>
        <w:rPr>
          <w:rStyle w:val="Cuerpodeltexto10pto1"/>
        </w:rPr>
        <w:br/>
        <w:t>precipitaría a su plantación para abdicar de la tiranía de</w:t>
      </w:r>
      <w:r>
        <w:rPr>
          <w:rStyle w:val="Cuerpodeltexto10pto1"/>
        </w:rPr>
        <w:br/>
        <w:t>un amo, para guardar únicamente la autoridad de un so-</w:t>
      </w:r>
      <w:r>
        <w:rPr>
          <w:rStyle w:val="Cuerpodeltexto10pto1"/>
        </w:rPr>
        <w:br/>
        <w:t>berano justo y humano; vería su gloria en convertir en</w:t>
      </w:r>
      <w:r>
        <w:rPr>
          <w:rStyle w:val="Cuerpodeltexto10pto1"/>
        </w:rPr>
        <w:br/>
        <w:t>hombres a sus esclavos; haría de ellos obreros industrio-</w:t>
      </w:r>
      <w:r>
        <w:rPr>
          <w:rStyle w:val="Cuerpodeltexto10pto1"/>
        </w:rPr>
        <w:br/>
        <w:t>sos, granjeros inteligentes. La esperanza de una ganancia</w:t>
      </w:r>
      <w:r>
        <w:rPr>
          <w:rStyle w:val="Cuerpodeltexto10pto1"/>
        </w:rPr>
        <w:br/>
        <w:t>legítima, el deseo de hacer más feliz la existencia de su fa-</w:t>
      </w:r>
      <w:r>
        <w:rPr>
          <w:rStyle w:val="Cuerpodeltexto10pto1"/>
        </w:rPr>
        <w:br/>
        <w:t>milia, serían los únicos acicates de su trabajo. Los castigos</w:t>
      </w:r>
      <w:r>
        <w:rPr>
          <w:rStyle w:val="Cuerpodeltexto10pto1"/>
        </w:rPr>
        <w:br/>
        <w:t>empleados por la avidez e infligidos por el capricho sólo se</w:t>
      </w:r>
      <w:r>
        <w:rPr>
          <w:rStyle w:val="Cuerpodeltexto10pto1"/>
        </w:rPr>
        <w:br/>
        <w:t>reservarían para los crímenes; castigo decidido por jueces</w:t>
      </w:r>
      <w:r>
        <w:rPr>
          <w:rStyle w:val="Cuerpodeltexto10pto1"/>
        </w:rPr>
        <w:br/>
        <w:t>elegidos entre los negros. Los vicios de los esclavos des-</w:t>
      </w:r>
      <w:r>
        <w:rPr>
          <w:rStyle w:val="Cuerpodeltexto10pto1"/>
        </w:rPr>
        <w:br/>
        <w:t>aparecerían con los del amo; éste pronto se encontraría en</w:t>
      </w:r>
      <w:r>
        <w:rPr>
          <w:rStyle w:val="Cuerpodeltexto10pto1"/>
        </w:rPr>
        <w:br/>
        <w:t>medio de amigos afectuosos hasta la pasión, fieles hasta el</w:t>
      </w:r>
      <w:r>
        <w:rPr>
          <w:rStyle w:val="Cuerpodeltexto10pto1"/>
        </w:rPr>
        <w:br/>
        <w:t>heroísmo; mostraría con su ejemplo que las tierras más</w:t>
      </w:r>
      <w:r>
        <w:rPr>
          <w:rStyle w:val="Cuerpodeltexto10pto1"/>
        </w:rPr>
        <w:br/>
        <w:t>fértiles no son las de los cultivadores más miserables y</w:t>
      </w:r>
      <w:r>
        <w:rPr>
          <w:rStyle w:val="Cuerpodeltexto10pto1"/>
        </w:rPr>
        <w:br/>
        <w:t>que la verdadera felicidad del hombre es la que no se</w:t>
      </w:r>
      <w:r>
        <w:rPr>
          <w:rStyle w:val="Cuerpodeltexto10pto1"/>
        </w:rPr>
        <w:br/>
        <w:t>compra a expensas de la felicidad de sus hermanos. El</w:t>
      </w:r>
      <w:r>
        <w:rPr>
          <w:rStyle w:val="Cuerpodeltexto10pto1"/>
        </w:rPr>
        <w:br/>
        <w:t>ruido del látigo, los aullidos de los negros, serían reempla-</w:t>
      </w:r>
      <w:r>
        <w:rPr>
          <w:rStyle w:val="Cuerpodeltexto10pto1"/>
        </w:rPr>
        <w:br/>
        <w:t>zados por los sonidos dulces y tiernos de la flauta de los</w:t>
      </w:r>
      <w:r>
        <w:rPr>
          <w:rStyle w:val="Cuerpodeltexto10pto1"/>
        </w:rPr>
        <w:br/>
        <w:t>bordes del Níger. En lugar de ese temor servil, de ese res-</w:t>
      </w:r>
      <w:r>
        <w:rPr>
          <w:rStyle w:val="Cuerpodeltexto10pto1"/>
        </w:rPr>
        <w:br/>
        <w:t>peto más humillante para el que lo recibe que indignante</w:t>
      </w:r>
      <w:r>
        <w:rPr>
          <w:rStyle w:val="Cuerpodeltexto10pto1"/>
        </w:rPr>
        <w:br/>
        <w:t>para los que están obligados a mostrarlo, en lugar de ese</w:t>
      </w:r>
      <w:r>
        <w:rPr>
          <w:rStyle w:val="Cuerpodeltexto10pto1"/>
        </w:rPr>
        <w:br/>
        <w:t>espectáculo de servidumbre, de ferocidad, de prostitución</w:t>
      </w:r>
      <w:r>
        <w:rPr>
          <w:rStyle w:val="Cuerpodeltexto10pto1"/>
        </w:rPr>
        <w:br/>
        <w:t>y de miseria, que su presencia ha hecho desaparecer, ve-</w:t>
      </w:r>
      <w:r>
        <w:rPr>
          <w:rStyle w:val="Cuerpodeltexto10pto1"/>
        </w:rPr>
        <w:br w:type="page"/>
      </w:r>
      <w:r>
        <w:rPr>
          <w:rStyle w:val="Cuerpodeltexto10pto1"/>
        </w:rPr>
        <w:lastRenderedPageBreak/>
        <w:t>ría nacer en torno a él la simplicidad grosera pero inge-</w:t>
      </w:r>
      <w:r>
        <w:rPr>
          <w:rStyle w:val="Cuerpodeltexto10pto1"/>
        </w:rPr>
        <w:br/>
        <w:t>nua de la vida patriarcal; por todas partes, familias felices</w:t>
      </w:r>
      <w:r>
        <w:rPr>
          <w:rStyle w:val="Cuerpodeltexto10pto1"/>
        </w:rPr>
        <w:br/>
        <w:t>de trabajar y descansar juntas se encontrarían con sus mi-</w:t>
      </w:r>
      <w:r>
        <w:rPr>
          <w:rStyle w:val="Cuerpodeltexto10pto1"/>
        </w:rPr>
        <w:br/>
        <w:t>radas enternecidas. El sentimiento de honestidad, el amor</w:t>
      </w:r>
      <w:r>
        <w:rPr>
          <w:rStyle w:val="Cuerpodeltexto10pto1"/>
        </w:rPr>
        <w:br/>
        <w:t>a la virtud, la amistad, la ternura maternal o filial, todos</w:t>
      </w:r>
      <w:r>
        <w:rPr>
          <w:rStyle w:val="Cuerpodeltexto10pto1"/>
        </w:rPr>
        <w:br/>
        <w:t>los sentimientos dulces o generosos que seducirían o em-</w:t>
      </w:r>
      <w:r>
        <w:rPr>
          <w:rStyle w:val="Cuerpodeltexto10pto1"/>
        </w:rPr>
        <w:br/>
        <w:t>bellecerían el alma de esos infortunados, o más bien su</w:t>
      </w:r>
      <w:r>
        <w:rPr>
          <w:rStyle w:val="Cuerpodeltexto10pto1"/>
        </w:rPr>
        <w:br/>
        <w:t>alma entera, serían obra suya; y en lugar de ser rico por</w:t>
      </w:r>
      <w:r>
        <w:rPr>
          <w:rStyle w:val="Cuerpodeltexto10pto1"/>
        </w:rPr>
        <w:br/>
        <w:t>la desdicha de sus esclavos, sería feliz por su felicidad.</w:t>
      </w:r>
    </w:p>
    <w:p w:rsidR="00EB345F" w:rsidRDefault="0002303A">
      <w:pPr>
        <w:pStyle w:val="Cuerpodeltexto0"/>
        <w:shd w:val="clear" w:color="auto" w:fill="auto"/>
        <w:spacing w:before="0" w:after="215"/>
        <w:ind w:left="20" w:right="20" w:firstLine="280"/>
      </w:pPr>
      <w:r>
        <w:rPr>
          <w:rStyle w:val="Cuerpodeltexto10pto1"/>
        </w:rPr>
        <w:t>Alguna vez encontré amos americanos acostumbrados</w:t>
      </w:r>
      <w:r>
        <w:rPr>
          <w:rStyle w:val="Cuerpodeltexto10pto1"/>
        </w:rPr>
        <w:br/>
        <w:t>a vivir en las plantaciones y me bastó oírlos hablar de los</w:t>
      </w:r>
      <w:r>
        <w:rPr>
          <w:rStyle w:val="Cuerpodeltexto10pto1"/>
        </w:rPr>
        <w:br/>
        <w:t>negros para saber cuán desdichados debían ser éstos (9).</w:t>
      </w:r>
      <w:r>
        <w:rPr>
          <w:rStyle w:val="Cuerpodeltexto10pto1"/>
        </w:rPr>
        <w:br/>
        <w:t>El desprecio con que hablan de ellos es una prueba de la</w:t>
      </w:r>
      <w:r>
        <w:rPr>
          <w:rStyle w:val="Cuerpodeltexto10pto1"/>
        </w:rPr>
        <w:br/>
        <w:t>dureza con la que los tratan. Por otro lado, las plantacio-</w:t>
      </w:r>
      <w:r>
        <w:rPr>
          <w:rStyle w:val="Cuerpodeltexto10pto1"/>
        </w:rPr>
        <w:br/>
        <w:t>nes están dirigidas por representantes, un tipo de hom-</w:t>
      </w:r>
      <w:r>
        <w:rPr>
          <w:rStyle w:val="Cuerpodeltexto10pto1"/>
        </w:rPr>
        <w:br/>
        <w:t>bres que van a buscar la fortuna fuera de Europa porque</w:t>
      </w:r>
      <w:r>
        <w:rPr>
          <w:rStyle w:val="Cuerpodeltexto10pto1"/>
        </w:rPr>
        <w:br/>
        <w:t>todas las vías honestas de encontrar empleo están cerra-</w:t>
      </w:r>
      <w:r>
        <w:rPr>
          <w:rStyle w:val="Cuerpodeltexto10pto1"/>
        </w:rPr>
        <w:br/>
        <w:t>das para ellos o porque su avidez insaciable no ha podido</w:t>
      </w:r>
      <w:r>
        <w:rPr>
          <w:rStyle w:val="Cuerpodeltexto10pto1"/>
        </w:rPr>
        <w:br/>
        <w:t>contentarse con una fortuna limitada. Por lo tanto, los ne-</w:t>
      </w:r>
      <w:r>
        <w:rPr>
          <w:rStyle w:val="Cuerpodeltexto10pto1"/>
        </w:rPr>
        <w:br/>
        <w:t>gros son abandonados a los más viles de naciones ya muy</w:t>
      </w:r>
      <w:r>
        <w:rPr>
          <w:rStyle w:val="Cuerpodeltexto10pto1"/>
        </w:rPr>
        <w:br/>
        <w:t>corrompidas. A menudo los negros son torturados en pre-</w:t>
      </w:r>
      <w:r>
        <w:rPr>
          <w:rStyle w:val="Cuerpodeltexto10pto1"/>
        </w:rPr>
        <w:br/>
        <w:t>sencia de las mujeres y las hijas de los colonos, que asis-</w:t>
      </w:r>
      <w:r>
        <w:rPr>
          <w:rStyle w:val="Cuerpodeltexto10pto1"/>
        </w:rPr>
        <w:br/>
        <w:t>ten apaciblemente a este espectáculo para formarse en el</w:t>
      </w:r>
      <w:r>
        <w:rPr>
          <w:rStyle w:val="Cuerpodeltexto10pto1"/>
        </w:rPr>
        <w:br/>
        <w:t>arte de hacer valer las plantaciones. Otros negros han sido</w:t>
      </w:r>
      <w:r>
        <w:rPr>
          <w:rStyle w:val="Cuerpodeltexto10pto1"/>
        </w:rPr>
        <w:br/>
        <w:t>víctimas de la ferocidad de sus amos: más de una vez han</w:t>
      </w:r>
      <w:r>
        <w:rPr>
          <w:rStyle w:val="Cuerpodeltexto10pto1"/>
        </w:rPr>
        <w:br/>
        <w:t>sido quemados en hornos y estos crímenes, que merecían</w:t>
      </w:r>
      <w:r>
        <w:rPr>
          <w:rStyle w:val="Cuerpodeltexto10pto1"/>
        </w:rPr>
        <w:br/>
        <w:t>la muerte, han permanecido impunes. No ha habido, des-</w:t>
      </w:r>
      <w:r>
        <w:rPr>
          <w:rStyle w:val="Cuerpodeltexto10pto1"/>
        </w:rPr>
        <w:br/>
        <w:t>de hace un siglo, un solo ejemplo de suplicio infligido a un</w:t>
      </w:r>
      <w:r>
        <w:rPr>
          <w:rStyle w:val="Cuerpodeltexto10pto1"/>
        </w:rPr>
        <w:br/>
        <w:t>colono por haber asesinado a su esclavo. Se podría decir</w:t>
      </w:r>
      <w:r>
        <w:rPr>
          <w:rStyle w:val="Cuerpodeltexto10pto1"/>
        </w:rPr>
        <w:br/>
        <w:t>que estos crímenes, ocultos en el interior de las plantacio-</w:t>
      </w:r>
      <w:r>
        <w:rPr>
          <w:rStyle w:val="Cuerpodeltexto10pto1"/>
        </w:rPr>
        <w:br/>
        <w:t>nes, no podían ser probados; pero los blancos se permiten</w:t>
      </w:r>
    </w:p>
    <w:p w:rsidR="00EF0B6D" w:rsidRDefault="0002303A" w:rsidP="00EF0B6D">
      <w:pPr>
        <w:pStyle w:val="Cuerpodeltexto50"/>
        <w:numPr>
          <w:ilvl w:val="0"/>
          <w:numId w:val="14"/>
        </w:numPr>
        <w:shd w:val="clear" w:color="auto" w:fill="auto"/>
        <w:tabs>
          <w:tab w:val="left" w:pos="615"/>
        </w:tabs>
        <w:spacing w:before="0" w:line="202" w:lineRule="exact"/>
        <w:ind w:left="20" w:right="20" w:firstLine="280"/>
        <w:jc w:val="both"/>
        <w:rPr>
          <w:rStyle w:val="Cuerpodeltexto56"/>
        </w:rPr>
      </w:pPr>
      <w:r w:rsidRPr="00EF0B6D">
        <w:rPr>
          <w:rStyle w:val="Cuerpodeltexto56"/>
        </w:rPr>
        <w:t>Si ios interrogáis, os dirán que los negros son una chusma</w:t>
      </w:r>
      <w:r w:rsidRPr="00EF0B6D">
        <w:rPr>
          <w:rStyle w:val="Cuerpodeltexto56"/>
        </w:rPr>
        <w:br/>
        <w:t>abominable; que los tratan muy bien; que todas las atrocidades que</w:t>
      </w:r>
      <w:r w:rsidRPr="00EF0B6D">
        <w:rPr>
          <w:rStyle w:val="Cuerpodeltexto56"/>
        </w:rPr>
        <w:br/>
        <w:t>les imputan en Europa a los amos son puro cuento. Pero no los inte-</w:t>
      </w:r>
      <w:r w:rsidRPr="00EF0B6D">
        <w:rPr>
          <w:rStyle w:val="Cuerpodeltexto56"/>
        </w:rPr>
        <w:br/>
        <w:t>rroguéis; guardaos sobre todo de contradecir sus principios de tira-</w:t>
      </w:r>
      <w:r w:rsidRPr="00EF0B6D">
        <w:rPr>
          <w:rStyle w:val="Cuerpodeltexto56"/>
        </w:rPr>
        <w:br/>
        <w:t>nía; conteneos y callad, controlad la expresión de vuestro rostro: en-</w:t>
      </w:r>
      <w:r w:rsidRPr="00EF0B6D">
        <w:rPr>
          <w:rStyle w:val="Cuerpodeltexto56"/>
        </w:rPr>
        <w:br/>
        <w:t>tonces oiréis de ellos la verdad. Os contarán, sin pensar en ello, lo que</w:t>
      </w:r>
      <w:r w:rsidRPr="00EF0B6D">
        <w:rPr>
          <w:rStyle w:val="Cuerpodeltexto56"/>
        </w:rPr>
        <w:br/>
        <w:t>no se habían atrevido a responderos. (... )</w:t>
      </w:r>
    </w:p>
    <w:p w:rsidR="00EB345F" w:rsidRDefault="0002303A" w:rsidP="00EF0B6D">
      <w:pPr>
        <w:pStyle w:val="Cuerpodeltexto50"/>
        <w:shd w:val="clear" w:color="auto" w:fill="auto"/>
        <w:tabs>
          <w:tab w:val="left" w:pos="615"/>
        </w:tabs>
        <w:spacing w:before="0" w:line="202" w:lineRule="exact"/>
        <w:ind w:right="20" w:firstLine="0"/>
        <w:jc w:val="both"/>
      </w:pPr>
      <w:r w:rsidRPr="00EF0B6D">
        <w:rPr>
          <w:rStyle w:val="Cuerpodeltexto56"/>
        </w:rPr>
        <w:br w:type="page"/>
      </w:r>
      <w:r>
        <w:rPr>
          <w:rStyle w:val="Cuerpodeltexto10pto1"/>
        </w:rPr>
        <w:lastRenderedPageBreak/>
        <w:t>matar a los cimarrones como se mata a las fieras salvajes.</w:t>
      </w:r>
      <w:r>
        <w:rPr>
          <w:rStyle w:val="Cuerpodeltexto10pto1"/>
        </w:rPr>
        <w:br/>
        <w:t>Este crimen se comete fuera, es público y permanece im-</w:t>
      </w:r>
      <w:r>
        <w:rPr>
          <w:rStyle w:val="Cuerpodeltexto10pto1"/>
        </w:rPr>
        <w:br/>
        <w:t>pune; y no sólo jamás la cabeza de uno de esos monstruos</w:t>
      </w:r>
      <w:r>
        <w:rPr>
          <w:rStyle w:val="Cuerpodeltexto10pto1"/>
        </w:rPr>
        <w:br/>
        <w:t>cayó bajo el peso de la ley, sino que esas acciones infames</w:t>
      </w:r>
      <w:r>
        <w:rPr>
          <w:rStyle w:val="Cuerpodeltexto10pto1"/>
        </w:rPr>
        <w:br/>
        <w:t>ni siquiera los deshonran entre ellos. Se atreven a confe-</w:t>
      </w:r>
      <w:r>
        <w:rPr>
          <w:rStyle w:val="Cuerpodeltexto10pto1"/>
        </w:rPr>
        <w:br/>
        <w:t>sarlas, se vanaglorian de ellas y vuelven tranquilamente a</w:t>
      </w:r>
      <w:r>
        <w:rPr>
          <w:rStyle w:val="Cuerpodeltexto10pto1"/>
        </w:rPr>
        <w:br/>
        <w:t>Europa para hablar de humanidad, de honor y de virtud.</w:t>
      </w:r>
      <w:r>
        <w:rPr>
          <w:rStyle w:val="Cuerpodeltexto10pto1"/>
        </w:rPr>
        <w:br/>
        <w:t>Puede ser que alguna vez haya habido amos humanos en</w:t>
      </w:r>
      <w:r>
        <w:rPr>
          <w:rStyle w:val="Cuerpodeltexto10pto1"/>
        </w:rPr>
        <w:br/>
        <w:t>América, pero ¿porque Cicerón, en la antigua Roma, trata-</w:t>
      </w:r>
      <w:r>
        <w:rPr>
          <w:rStyle w:val="Cuerpodeltexto10pto1"/>
        </w:rPr>
        <w:br/>
        <w:t>ra a sus esclavos con humanidad ya debemos dejar de de-</w:t>
      </w:r>
      <w:r>
        <w:rPr>
          <w:rStyle w:val="Cuerpodeltexto10pto1"/>
        </w:rPr>
        <w:br/>
        <w:t>testar la barbarie de los Romanos para con sus esclavos?</w:t>
      </w:r>
      <w:r>
        <w:rPr>
          <w:rStyle w:val="Cuerpodeltexto10pto1"/>
        </w:rPr>
        <w:br/>
        <w:t>Y cuando sabemos que existen millares de infortunados li-</w:t>
      </w:r>
      <w:r>
        <w:rPr>
          <w:rStyle w:val="Cuerpodeltexto10pto1"/>
        </w:rPr>
        <w:br/>
        <w:t>brados a hombres viles y malvados que pueden impune-</w:t>
      </w:r>
      <w:r>
        <w:rPr>
          <w:rStyle w:val="Cuerpodeltexto10pto1"/>
        </w:rPr>
        <w:br/>
        <w:t>mente hacerles sufrir cualquier cosa, hasta la tortura o la</w:t>
      </w:r>
      <w:r>
        <w:rPr>
          <w:rStyle w:val="Cuerpodeltexto10pto1"/>
        </w:rPr>
        <w:br/>
        <w:t>muerte, ¿necesitamos conocer los detalles de las planta-</w:t>
      </w:r>
      <w:r>
        <w:rPr>
          <w:rStyle w:val="Cuerpodeltexto10pto1"/>
        </w:rPr>
        <w:br/>
        <w:t>ciones para saber todos los ultrajes que reciben esos infor-</w:t>
      </w:r>
      <w:r>
        <w:rPr>
          <w:rStyle w:val="Cuerpodeltexto10pto1"/>
        </w:rPr>
        <w:br/>
        <w:t>tunados, para tener derecho a levantarnos contra sus tira-</w:t>
      </w:r>
      <w:r>
        <w:rPr>
          <w:rStyle w:val="Cuerpodeltexto10pto1"/>
        </w:rPr>
        <w:br/>
        <w:t>nos y para estar dispensados de tener compasión de los</w:t>
      </w:r>
      <w:r>
        <w:rPr>
          <w:rStyle w:val="Cuerpodeltexto10pto1"/>
        </w:rPr>
        <w:br/>
        <w:t>colonos, aunque la liberación acarreara su ruina absoluta?</w:t>
      </w:r>
      <w:r>
        <w:rPr>
          <w:rStyle w:val="Cuerpodeltexto10pto1"/>
        </w:rPr>
        <w:br/>
        <w:t>Para el negro se trata de la libertad, de la vida; para el Eu-</w:t>
      </w:r>
      <w:r>
        <w:rPr>
          <w:rStyle w:val="Cuerpodeltexto10pto1"/>
        </w:rPr>
        <w:br/>
        <w:t>ropeo, sólo se trata de algunas toneladas de oro; ¡y se</w:t>
      </w:r>
      <w:r>
        <w:rPr>
          <w:rStyle w:val="Cuerpodeltexto10pto1"/>
        </w:rPr>
        <w:br/>
        <w:t>pone la sangre del inocente en la misma balanza que la</w:t>
      </w:r>
      <w:r>
        <w:rPr>
          <w:rStyle w:val="Cuerpodeltexto10pto1"/>
        </w:rPr>
        <w:br/>
        <w:t>avaricia del culpable! ¡Dulces apologistas de la esclavitud</w:t>
      </w:r>
      <w:r>
        <w:rPr>
          <w:rStyle w:val="Cuerpodeltexto10pto1"/>
        </w:rPr>
        <w:br/>
        <w:t>de los negros! Suponed por un instante que estáis en las</w:t>
      </w:r>
      <w:r>
        <w:rPr>
          <w:rStyle w:val="Cuerpodeltexto10pto1"/>
        </w:rPr>
        <w:br/>
        <w:t>galeras, y que estáis allí injustamente; suponed después</w:t>
      </w:r>
      <w:r>
        <w:rPr>
          <w:rStyle w:val="Cuerpodeltexto10pto1"/>
        </w:rPr>
        <w:br/>
        <w:t>que vuestros bienes me hayan sido dados; ¿qué pensaríais</w:t>
      </w:r>
      <w:r>
        <w:rPr>
          <w:rStyle w:val="Cuerpodeltexto10pto1"/>
        </w:rPr>
        <w:br/>
        <w:t>de mí si yo pusiera como principio que debéis permanecer</w:t>
      </w:r>
      <w:r>
        <w:rPr>
          <w:rStyle w:val="Cuerpodeltexto10pto1"/>
        </w:rPr>
        <w:br/>
        <w:t>encadenados aunque seáis inocentes porque si os liberan</w:t>
      </w:r>
      <w:r>
        <w:rPr>
          <w:rStyle w:val="Cuerpodeltexto10pto1"/>
        </w:rPr>
        <w:br/>
        <w:t>me arruináis? Este es, sin embargo, el hermoso razona-</w:t>
      </w:r>
      <w:r>
        <w:rPr>
          <w:rStyle w:val="Cuerpodeltexto10pto1"/>
        </w:rPr>
        <w:br/>
        <w:t>miento con el que, en vuestros informes clandestinos,</w:t>
      </w:r>
      <w:r>
        <w:rPr>
          <w:rStyle w:val="Cuerpodeltexto10pto1"/>
        </w:rPr>
        <w:br/>
        <w:t>combatís las intenciones bienhechoras de reyes y minis-</w:t>
      </w:r>
      <w:r>
        <w:rPr>
          <w:rStyle w:val="Cuerpodeltexto10pto1"/>
        </w:rPr>
        <w:br/>
        <w:t>tros; obtenéis, en los países en los que la prensa no es li-</w:t>
      </w:r>
      <w:r>
        <w:rPr>
          <w:rStyle w:val="Cuerpodeltexto10pto1"/>
        </w:rPr>
        <w:br/>
        <w:t>bre, la prohibición de combatir vuestros principios crimi-</w:t>
      </w:r>
      <w:r>
        <w:rPr>
          <w:rStyle w:val="Cuerpodeltexto10pto1"/>
        </w:rPr>
        <w:br/>
        <w:t>nales; y, ciertamente, en esto al menos, os habéis hecho</w:t>
      </w:r>
      <w:r>
        <w:rPr>
          <w:rStyle w:val="Cuerpodeltexto10pto1"/>
        </w:rPr>
        <w:br/>
        <w:t>justicia.</w:t>
      </w:r>
    </w:p>
    <w:p w:rsidR="00EF0B6D" w:rsidRDefault="0002303A">
      <w:pPr>
        <w:pStyle w:val="Cuerpodeltexto0"/>
        <w:shd w:val="clear" w:color="auto" w:fill="auto"/>
        <w:spacing w:before="0"/>
        <w:ind w:left="20" w:right="20" w:firstLine="320"/>
        <w:rPr>
          <w:rStyle w:val="Cuerpodeltexto10pto1"/>
        </w:rPr>
      </w:pPr>
      <w:r>
        <w:rPr>
          <w:rStyle w:val="Cuerpodeltexto10pto1"/>
        </w:rPr>
        <w:t>He escrito esta obra sobre todo para esos países donde</w:t>
      </w:r>
      <w:r>
        <w:rPr>
          <w:rStyle w:val="Cuerpodeltexto10pto1"/>
        </w:rPr>
        <w:br/>
        <w:t>la verdad está cautiva; y la he escrito en una lengua ex-</w:t>
      </w:r>
      <w:r>
        <w:rPr>
          <w:rStyle w:val="Cuerpodeltexto10pto1"/>
        </w:rPr>
        <w:br/>
        <w:t>tranjera para mí pero que las obras de los poetas y los fi-</w:t>
      </w:r>
      <w:r>
        <w:rPr>
          <w:rStyle w:val="Cuerpodeltexto10pto1"/>
        </w:rPr>
        <w:br w:type="page"/>
      </w:r>
      <w:r>
        <w:rPr>
          <w:rStyle w:val="Cuerpodeltexto10pto1"/>
        </w:rPr>
        <w:lastRenderedPageBreak/>
        <w:t>lósofos franceses han convertido en la lengua de Europa.</w:t>
      </w:r>
      <w:r>
        <w:rPr>
          <w:rStyle w:val="Cuerpodeltexto10pto1"/>
        </w:rPr>
        <w:br/>
        <w:t>Esta protección concedida a la avaricia contra los negros,</w:t>
      </w:r>
      <w:r>
        <w:rPr>
          <w:rStyle w:val="Cuerpodeltexto10pto1"/>
        </w:rPr>
        <w:br/>
        <w:t>que en Inglaterra y en Holanda es efecto de la corrupción</w:t>
      </w:r>
      <w:r>
        <w:rPr>
          <w:rStyle w:val="Cuerpodeltexto10pto1"/>
        </w:rPr>
        <w:br/>
        <w:t>general de la nación, en España y en Francia sólo tiene</w:t>
      </w:r>
      <w:r>
        <w:rPr>
          <w:rStyle w:val="Cuerpodeltexto10pto1"/>
        </w:rPr>
        <w:br/>
        <w:t>por causa los prejuicios del público y el engaño hecho a</w:t>
      </w:r>
      <w:r>
        <w:rPr>
          <w:rStyle w:val="Cuerpodeltexto10pto1"/>
        </w:rPr>
        <w:br/>
        <w:t>los gobiernos, a los que se embauca tanto sobre la necesi-</w:t>
      </w:r>
      <w:r>
        <w:rPr>
          <w:rStyle w:val="Cuerpodeltexto10pto1"/>
        </w:rPr>
        <w:br/>
        <w:t>dad de la esclavitud como sobre la pretendida importancia</w:t>
      </w:r>
      <w:r>
        <w:rPr>
          <w:rStyle w:val="Cuerpodeltexto10pto1"/>
        </w:rPr>
        <w:br/>
        <w:t>política de las colonias del azúcar. Un escrito realizado por</w:t>
      </w:r>
      <w:r>
        <w:rPr>
          <w:rStyle w:val="Cuerpodeltexto10pto1"/>
        </w:rPr>
        <w:br/>
        <w:t>un extranjero puede sobre todo ser útil para Francia; no</w:t>
      </w:r>
      <w:r>
        <w:rPr>
          <w:rStyle w:val="Cuerpodeltexto10pto1"/>
        </w:rPr>
        <w:br/>
        <w:t>se lo podrá destruir con una sola palabra, diciendo que es</w:t>
      </w:r>
      <w:r>
        <w:rPr>
          <w:rStyle w:val="Cuerpodeltexto10pto1"/>
        </w:rPr>
        <w:br/>
        <w:t>la obra de un filósofo. (... )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br w:type="page"/>
      </w:r>
    </w:p>
    <w:p w:rsidR="00EF0B6D" w:rsidRDefault="00EF0B6D">
      <w:pPr>
        <w:pStyle w:val="Cuerpodeltexto0"/>
        <w:shd w:val="clear" w:color="auto" w:fill="auto"/>
        <w:spacing w:before="0"/>
        <w:ind w:left="20" w:right="20" w:firstLine="320"/>
      </w:pPr>
    </w:p>
    <w:p w:rsidR="00EF0B6D" w:rsidRDefault="00EF0B6D">
      <w:pPr>
        <w:pStyle w:val="Cuerpodeltexto0"/>
        <w:shd w:val="clear" w:color="auto" w:fill="auto"/>
        <w:spacing w:before="0"/>
        <w:ind w:left="20" w:right="20" w:firstLine="320"/>
        <w:sectPr w:rsidR="00EF0B6D">
          <w:footerReference w:type="even" r:id="rId62"/>
          <w:footerReference w:type="default" r:id="rId63"/>
          <w:pgSz w:w="8391" w:h="11909"/>
          <w:pgMar w:top="969" w:right="1358" w:bottom="1396" w:left="1382" w:header="0" w:footer="3" w:gutter="0"/>
          <w:cols w:space="720"/>
          <w:noEndnote/>
          <w:docGrid w:linePitch="360"/>
        </w:sectPr>
      </w:pPr>
    </w:p>
    <w:p w:rsidR="00EB345F" w:rsidRDefault="0002303A">
      <w:pPr>
        <w:pStyle w:val="Ttulo421"/>
        <w:keepNext/>
        <w:keepLines/>
        <w:shd w:val="clear" w:color="auto" w:fill="auto"/>
        <w:spacing w:after="3930" w:line="300" w:lineRule="exact"/>
        <w:ind w:left="1160"/>
      </w:pPr>
      <w:bookmarkStart w:id="51" w:name="bookmark51"/>
      <w:r>
        <w:rPr>
          <w:lang w:val="fr-FR"/>
        </w:rPr>
        <w:lastRenderedPageBreak/>
        <w:t>EL ANIMAL</w:t>
      </w:r>
      <w:bookmarkEnd w:id="51"/>
    </w:p>
    <w:p w:rsidR="00EB345F" w:rsidRPr="00EF0B6D" w:rsidRDefault="0002303A" w:rsidP="00EF0B6D">
      <w:pPr>
        <w:pStyle w:val="Cuerpodeltexto100"/>
        <w:shd w:val="clear" w:color="auto" w:fill="auto"/>
        <w:spacing w:before="100" w:beforeAutospacing="1" w:after="100" w:afterAutospacing="1" w:line="240" w:lineRule="auto"/>
        <w:ind w:left="20" w:right="20" w:firstLine="320"/>
        <w:rPr>
          <w:sz w:val="20"/>
          <w:szCs w:val="20"/>
        </w:rPr>
      </w:pPr>
      <w:r w:rsidRPr="00EF0B6D">
        <w:rPr>
          <w:rStyle w:val="Cuerpodeltexto1085ptoNegritaEspaciado0pto0"/>
          <w:i/>
          <w:iCs/>
          <w:spacing w:val="0"/>
          <w:sz w:val="20"/>
          <w:szCs w:val="20"/>
        </w:rPr>
        <w:t>Si no existieran los animales, la naturaleza del</w:t>
      </w:r>
      <w:r w:rsidRPr="00EF0B6D">
        <w:rPr>
          <w:rStyle w:val="Cuerpodeltexto1085ptoNegritaEspaciado0pto0"/>
          <w:i/>
          <w:iCs/>
          <w:spacing w:val="0"/>
          <w:sz w:val="20"/>
          <w:szCs w:val="20"/>
        </w:rPr>
        <w:br/>
        <w:t>hombre sería aún más incomprensible.</w:t>
      </w:r>
    </w:p>
    <w:p w:rsidR="00EB345F" w:rsidRPr="00EF0B6D" w:rsidRDefault="0002303A" w:rsidP="00EF0B6D">
      <w:pPr>
        <w:pStyle w:val="Cuerpodeltexto110"/>
        <w:shd w:val="clear" w:color="auto" w:fill="auto"/>
        <w:spacing w:before="100" w:beforeAutospacing="1" w:after="100" w:afterAutospacing="1" w:line="240" w:lineRule="auto"/>
        <w:ind w:left="3940"/>
        <w:rPr>
          <w:sz w:val="20"/>
          <w:szCs w:val="20"/>
        </w:rPr>
      </w:pPr>
      <w:r w:rsidRPr="00EF0B6D">
        <w:rPr>
          <w:rStyle w:val="Cuerpodeltexto11Versales1"/>
          <w:sz w:val="20"/>
          <w:szCs w:val="20"/>
        </w:rPr>
        <w:t>Buffon</w:t>
      </w:r>
    </w:p>
    <w:p w:rsidR="00EB345F" w:rsidRPr="00EF0B6D" w:rsidRDefault="0002303A" w:rsidP="00EF0B6D">
      <w:pPr>
        <w:pStyle w:val="Cuerpodeltexto100"/>
        <w:shd w:val="clear" w:color="auto" w:fill="auto"/>
        <w:spacing w:before="100" w:beforeAutospacing="1" w:after="100" w:afterAutospacing="1" w:line="240" w:lineRule="auto"/>
        <w:ind w:left="20" w:right="20" w:firstLine="320"/>
        <w:rPr>
          <w:sz w:val="20"/>
          <w:szCs w:val="20"/>
        </w:rPr>
      </w:pPr>
      <w:r w:rsidRPr="00EF0B6D">
        <w:rPr>
          <w:rStyle w:val="Cuerpodeltexto1085ptoNegritaEspaciado0pto0"/>
          <w:i/>
          <w:iCs/>
          <w:spacing w:val="0"/>
          <w:sz w:val="20"/>
          <w:szCs w:val="20"/>
        </w:rPr>
        <w:t>Si tienen, no digo un alma altamente razonante, ca-</w:t>
      </w:r>
      <w:r w:rsidRPr="00EF0B6D">
        <w:rPr>
          <w:rStyle w:val="Cuerpodeltexto1085ptoNegritaEspaciado0pto0"/>
          <w:i/>
          <w:iCs/>
          <w:spacing w:val="0"/>
          <w:sz w:val="20"/>
          <w:szCs w:val="20"/>
        </w:rPr>
        <w:br/>
        <w:t>paz de un gran número de ideas, sino la más mínima</w:t>
      </w:r>
      <w:r w:rsidRPr="00EF0B6D">
        <w:rPr>
          <w:rStyle w:val="Cuerpodeltexto1085ptoNegritaEspaciado0pto0"/>
          <w:i/>
          <w:iCs/>
          <w:spacing w:val="0"/>
          <w:sz w:val="20"/>
          <w:szCs w:val="20"/>
        </w:rPr>
        <w:br/>
        <w:t>capacidad de sentir, causarles dolor sin necesidad es</w:t>
      </w:r>
      <w:r w:rsidRPr="00EF0B6D">
        <w:rPr>
          <w:rStyle w:val="Cuerpodeltexto1085ptoNegritaEspaciado0pto0"/>
          <w:i/>
          <w:iCs/>
          <w:spacing w:val="0"/>
          <w:sz w:val="20"/>
          <w:szCs w:val="20"/>
        </w:rPr>
        <w:br/>
        <w:t>una crueldad y una injusticia. Quizás el ejemplo más</w:t>
      </w:r>
      <w:r w:rsidRPr="00EF0B6D">
        <w:rPr>
          <w:rStyle w:val="Cuerpodeltexto1085ptoNegritaEspaciado0pto0"/>
          <w:i/>
          <w:iCs/>
          <w:spacing w:val="0"/>
          <w:sz w:val="20"/>
          <w:szCs w:val="20"/>
        </w:rPr>
        <w:br/>
        <w:t>contundente de lo que pueden sobre nosotros el hábito</w:t>
      </w:r>
      <w:r w:rsidRPr="00EF0B6D">
        <w:rPr>
          <w:rStyle w:val="Cuerpodeltexto1085ptoNegritaEspaciado0pto0"/>
          <w:i/>
          <w:iCs/>
          <w:spacing w:val="0"/>
          <w:sz w:val="20"/>
          <w:szCs w:val="20"/>
        </w:rPr>
        <w:br/>
        <w:t>y la costumbre es que, en la mayoría de los hombres,</w:t>
      </w:r>
      <w:r w:rsidRPr="00EF0B6D">
        <w:rPr>
          <w:rStyle w:val="Cuerpodeltexto1085ptoNegritaEspaciado0pto0"/>
          <w:i/>
          <w:iCs/>
          <w:spacing w:val="0"/>
          <w:sz w:val="20"/>
          <w:szCs w:val="20"/>
        </w:rPr>
        <w:br/>
        <w:t>han ahogado todo remordimiento al respecto.</w:t>
      </w:r>
    </w:p>
    <w:p w:rsidR="00EF0B6D" w:rsidRDefault="0002303A" w:rsidP="00EF0B6D">
      <w:pPr>
        <w:pStyle w:val="Cuerpodeltexto110"/>
        <w:shd w:val="clear" w:color="auto" w:fill="auto"/>
        <w:spacing w:before="100" w:beforeAutospacing="1" w:after="100" w:afterAutospacing="1" w:line="240" w:lineRule="auto"/>
        <w:ind w:left="3600"/>
        <w:jc w:val="right"/>
        <w:rPr>
          <w:rStyle w:val="Cuerpodeltexto11Versales1"/>
          <w:sz w:val="20"/>
          <w:szCs w:val="20"/>
        </w:rPr>
      </w:pPr>
      <w:r w:rsidRPr="00EF0B6D">
        <w:rPr>
          <w:rStyle w:val="Cuerpodeltexto11Versales1"/>
          <w:sz w:val="20"/>
          <w:szCs w:val="20"/>
        </w:rPr>
        <w:t>Maupertuis</w:t>
      </w:r>
    </w:p>
    <w:p w:rsidR="00EF0B6D" w:rsidRDefault="00EF0B6D" w:rsidP="00EF0B6D">
      <w:pPr>
        <w:pStyle w:val="Cuerpodeltexto110"/>
        <w:shd w:val="clear" w:color="auto" w:fill="auto"/>
        <w:spacing w:before="100" w:beforeAutospacing="1" w:after="100" w:afterAutospacing="1" w:line="240" w:lineRule="auto"/>
        <w:ind w:left="3600"/>
        <w:jc w:val="right"/>
        <w:rPr>
          <w:sz w:val="20"/>
          <w:szCs w:val="20"/>
        </w:rPr>
      </w:pPr>
    </w:p>
    <w:p w:rsidR="00EB345F" w:rsidRPr="00EF0B6D" w:rsidRDefault="0002303A" w:rsidP="00EF0B6D">
      <w:pPr>
        <w:pStyle w:val="Cuerpodeltexto110"/>
        <w:shd w:val="clear" w:color="auto" w:fill="auto"/>
        <w:spacing w:before="100" w:beforeAutospacing="1" w:after="100" w:afterAutospacing="1" w:line="240" w:lineRule="auto"/>
        <w:ind w:left="3600"/>
        <w:jc w:val="right"/>
        <w:rPr>
          <w:sz w:val="20"/>
          <w:szCs w:val="20"/>
        </w:rPr>
        <w:sectPr w:rsidR="00EB345F" w:rsidRPr="00EF0B6D">
          <w:footerReference w:type="even" r:id="rId64"/>
          <w:footerReference w:type="default" r:id="rId65"/>
          <w:pgSz w:w="8391" w:h="11909"/>
          <w:pgMar w:top="1797" w:right="1769" w:bottom="1792" w:left="1769" w:header="0" w:footer="3" w:gutter="0"/>
          <w:cols w:space="720"/>
          <w:noEndnote/>
          <w:docGrid w:linePitch="360"/>
        </w:sectPr>
      </w:pPr>
      <w:r w:rsidRPr="00EF0B6D">
        <w:rPr>
          <w:sz w:val="20"/>
          <w:szCs w:val="20"/>
        </w:rPr>
        <w:lastRenderedPageBreak/>
        <w:br w:type="page"/>
      </w:r>
    </w:p>
    <w:p w:rsidR="00EB345F" w:rsidRDefault="0002303A">
      <w:pPr>
        <w:pStyle w:val="Ttulo531"/>
        <w:keepNext/>
        <w:keepLines/>
        <w:shd w:val="clear" w:color="auto" w:fill="auto"/>
        <w:spacing w:after="190" w:line="240" w:lineRule="exact"/>
        <w:ind w:right="20"/>
      </w:pPr>
      <w:bookmarkStart w:id="52" w:name="bookmark52"/>
      <w:r>
        <w:lastRenderedPageBreak/>
        <w:t>TRATADO SOBRE LOS ANIMALES</w:t>
      </w:r>
      <w:bookmarkEnd w:id="52"/>
    </w:p>
    <w:p w:rsidR="00EB345F" w:rsidRDefault="0002303A">
      <w:pPr>
        <w:pStyle w:val="Cuerpodeltexto210"/>
        <w:shd w:val="clear" w:color="auto" w:fill="auto"/>
        <w:spacing w:before="0" w:after="712" w:line="200" w:lineRule="exact"/>
        <w:ind w:right="20"/>
      </w:pPr>
      <w:r>
        <w:rPr>
          <w:rStyle w:val="Cuerpodeltexto2110ptoSinnegrita0"/>
        </w:rPr>
        <w:t xml:space="preserve">De </w:t>
      </w:r>
      <w:r w:rsidRPr="0002303A">
        <w:rPr>
          <w:rStyle w:val="Cuerpodeltexto217ptoSinnegritaVersales"/>
        </w:rPr>
        <w:t>Condillac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Sería de poco interés saber lo que son los animales si</w:t>
      </w:r>
      <w:r>
        <w:rPr>
          <w:rStyle w:val="Cuerpodeltexto10pto1"/>
        </w:rPr>
        <w:br/>
        <w:t>no fuera un medio para conocer mejor lo que somos noso-</w:t>
      </w:r>
      <w:r>
        <w:rPr>
          <w:rStyle w:val="Cuerpodeltexto10pto1"/>
        </w:rPr>
        <w:br/>
        <w:t>tros. Desde este punto de vista podemos hacer conjeturas</w:t>
      </w:r>
      <w:r>
        <w:rPr>
          <w:rStyle w:val="Cuerpodeltexto10pto1"/>
        </w:rPr>
        <w:br/>
        <w:t xml:space="preserve">sobre este tema. </w:t>
      </w:r>
      <w:r>
        <w:rPr>
          <w:rStyle w:val="Cuerpodeltexto10ptoNegritaCursiva1"/>
        </w:rPr>
        <w:t>Si no existieran los animales,</w:t>
      </w:r>
      <w:r>
        <w:rPr>
          <w:rStyle w:val="Cuerpodeltexto10pto1"/>
        </w:rPr>
        <w:t xml:space="preserve"> dice el Se-</w:t>
      </w:r>
      <w:r>
        <w:rPr>
          <w:rStyle w:val="Cuerpodeltexto10pto1"/>
        </w:rPr>
        <w:br/>
        <w:t xml:space="preserve">ñor de Buffon, </w:t>
      </w:r>
      <w:r>
        <w:rPr>
          <w:rStyle w:val="Cuerpodeltexto10ptoNegritaCursiva1"/>
        </w:rPr>
        <w:t>la naturaleza del hombre sería aún más in-</w:t>
      </w:r>
      <w:r>
        <w:rPr>
          <w:rStyle w:val="Cuerpodeltexto10ptoNegritaCursiva1"/>
        </w:rPr>
        <w:br/>
        <w:t>comprensible.</w:t>
      </w:r>
      <w:r>
        <w:rPr>
          <w:rStyle w:val="Cuerpodeltexto10pto1"/>
        </w:rPr>
        <w:t xml:space="preserve"> Sin embargo, no hay que imaginar que al</w:t>
      </w:r>
      <w:r>
        <w:rPr>
          <w:rStyle w:val="Cuerpodeltexto10pto1"/>
        </w:rPr>
        <w:br/>
        <w:t>compararnos con ellos podremos comprender la naturale-</w:t>
      </w:r>
      <w:r>
        <w:rPr>
          <w:rStyle w:val="Cuerpodeltexto10pto1"/>
        </w:rPr>
        <w:br/>
        <w:t>za de nuestro ser: sólo podemos descubrir sus facultades,</w:t>
      </w:r>
      <w:r>
        <w:rPr>
          <w:rStyle w:val="Cuerpodeltexto10pto1"/>
        </w:rPr>
        <w:br/>
        <w:t>y la vía de la comparación puede ser un medio de some-</w:t>
      </w:r>
      <w:r>
        <w:rPr>
          <w:rStyle w:val="Cuerpodeltexto10pto1"/>
        </w:rPr>
        <w:br/>
        <w:t>terlas a nuestras observaciones.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La primera parte de esta obra demuestra que los ani-</w:t>
      </w:r>
      <w:r>
        <w:rPr>
          <w:rStyle w:val="Cuerpodeltexto10pto1"/>
        </w:rPr>
        <w:br/>
        <w:t>males son capaces de ciertos conocimientos. Esta es la</w:t>
      </w:r>
      <w:r>
        <w:rPr>
          <w:rStyle w:val="Cuerpodeltexto10pto1"/>
        </w:rPr>
        <w:br/>
        <w:t>opinión vulgar: sólo es combatida por algunos filósofos, es</w:t>
      </w:r>
      <w:r>
        <w:rPr>
          <w:rStyle w:val="Cuerpodeltexto10pto1"/>
        </w:rPr>
        <w:br/>
        <w:t>decir, por hombres que normalmente prefieren algo ab-</w:t>
      </w:r>
      <w:r>
        <w:rPr>
          <w:rStyle w:val="Cuerpodeltexto10pto1"/>
        </w:rPr>
        <w:br/>
        <w:t>surdo imaginado por ellos a una verdad que adopta todo</w:t>
      </w:r>
      <w:r>
        <w:rPr>
          <w:rStyle w:val="Cuerpodeltexto10pto1"/>
        </w:rPr>
        <w:br/>
        <w:t>el mundo. Hay que perdonarlos, ya que si hubieran dicho</w:t>
      </w:r>
      <w:r>
        <w:rPr>
          <w:rStyle w:val="Cuerpodeltexto10pto1"/>
        </w:rPr>
        <w:br/>
        <w:t>menos cosas absurdas, habría entre ellos menos escritores</w:t>
      </w:r>
      <w:r>
        <w:rPr>
          <w:rStyle w:val="Cuerpodeltexto10pto1"/>
        </w:rPr>
        <w:br/>
        <w:t>célebres.</w:t>
      </w:r>
      <w:r>
        <w:br w:type="page"/>
      </w:r>
    </w:p>
    <w:p w:rsidR="00EF0B6D" w:rsidRDefault="00EF0B6D">
      <w:pPr>
        <w:pStyle w:val="Cuerpodeltexto0"/>
        <w:shd w:val="clear" w:color="auto" w:fill="auto"/>
        <w:spacing w:before="0"/>
        <w:ind w:left="20" w:right="20" w:firstLine="320"/>
      </w:pPr>
    </w:p>
    <w:p w:rsidR="00EF0B6D" w:rsidRDefault="00EF0B6D">
      <w:pPr>
        <w:pStyle w:val="Cuerpodeltexto0"/>
        <w:shd w:val="clear" w:color="auto" w:fill="auto"/>
        <w:spacing w:before="0"/>
        <w:ind w:left="20" w:right="20" w:firstLine="320"/>
        <w:sectPr w:rsidR="00EF0B6D">
          <w:footerReference w:type="even" r:id="rId66"/>
          <w:footerReference w:type="default" r:id="rId67"/>
          <w:pgSz w:w="8391" w:h="11909"/>
          <w:pgMar w:top="771" w:right="1380" w:bottom="4669" w:left="1380" w:header="0" w:footer="3" w:gutter="0"/>
          <w:pgNumType w:start="185"/>
          <w:cols w:space="720"/>
          <w:noEndnote/>
          <w:docGrid w:linePitch="360"/>
        </w:sectPr>
      </w:pPr>
    </w:p>
    <w:p w:rsidR="00EB345F" w:rsidRDefault="0002303A">
      <w:pPr>
        <w:pStyle w:val="Ttulo531"/>
        <w:keepNext/>
        <w:keepLines/>
        <w:shd w:val="clear" w:color="auto" w:fill="auto"/>
        <w:spacing w:after="179" w:line="274" w:lineRule="exact"/>
        <w:ind w:left="1680" w:right="20"/>
      </w:pPr>
      <w:bookmarkStart w:id="53" w:name="bookmark53"/>
      <w:r>
        <w:lastRenderedPageBreak/>
        <w:t>ARTICULO «BESTIAS»</w:t>
      </w:r>
      <w:r>
        <w:br/>
        <w:t xml:space="preserve">DEL </w:t>
      </w:r>
      <w:r>
        <w:rPr>
          <w:rStyle w:val="Ttulo53Cursiva"/>
          <w:b/>
          <w:bCs/>
        </w:rPr>
        <w:t>DICCIONARIO FILOSOFICO</w:t>
      </w:r>
      <w:bookmarkEnd w:id="53"/>
    </w:p>
    <w:p w:rsidR="00EB345F" w:rsidRDefault="0002303A">
      <w:pPr>
        <w:pStyle w:val="Cuerpodeltexto50"/>
        <w:shd w:val="clear" w:color="auto" w:fill="auto"/>
        <w:spacing w:before="0" w:after="730" w:line="200" w:lineRule="exact"/>
        <w:ind w:right="20" w:firstLine="0"/>
        <w:jc w:val="right"/>
      </w:pPr>
      <w:r>
        <w:rPr>
          <w:rStyle w:val="Cuerpodeltexto510pto0"/>
        </w:rPr>
        <w:t xml:space="preserve">De </w:t>
      </w:r>
      <w:r>
        <w:rPr>
          <w:rStyle w:val="Cuerpodeltexto5Versales"/>
          <w:lang w:val="de-DE"/>
        </w:rPr>
        <w:t>Voltaire</w:t>
      </w:r>
    </w:p>
    <w:p w:rsidR="00EB345F" w:rsidRDefault="0002303A">
      <w:pPr>
        <w:pStyle w:val="Cuerpodeltexto80"/>
        <w:shd w:val="clear" w:color="auto" w:fill="auto"/>
        <w:spacing w:after="175" w:line="210" w:lineRule="exact"/>
        <w:ind w:left="20"/>
        <w:jc w:val="left"/>
      </w:pPr>
      <w:r>
        <w:rPr>
          <w:rStyle w:val="Cuerpodeltexto83"/>
          <w:b/>
          <w:bCs/>
        </w:rPr>
        <w:t>Bestias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¡Qué lástima da! ¡Qué pobreza! ¡Haber dicho que las</w:t>
      </w:r>
      <w:r>
        <w:rPr>
          <w:rStyle w:val="Cuerpodeltexto10pto1"/>
        </w:rPr>
        <w:br/>
        <w:t>bestias son máquinas privadas de conocimiento y de todo</w:t>
      </w:r>
      <w:r>
        <w:rPr>
          <w:rStyle w:val="Cuerpodeltexto10pto1"/>
        </w:rPr>
        <w:br/>
        <w:t>sentir que siempre realizan sus operaciones de la misma</w:t>
      </w:r>
      <w:r>
        <w:rPr>
          <w:rStyle w:val="Cuerpodeltexto10pto1"/>
        </w:rPr>
        <w:br/>
        <w:t>manera, que no aprenden nada, que no perfeccionan</w:t>
      </w:r>
      <w:r>
        <w:rPr>
          <w:rStyle w:val="Cuerpodeltexto10pto1"/>
        </w:rPr>
        <w:br/>
        <w:t>nada, etc.! (1).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¡Cómo! Ese pájaro que hace su nido en semicírculo</w:t>
      </w:r>
      <w:r>
        <w:rPr>
          <w:rStyle w:val="Cuerpodeltexto10pto1"/>
        </w:rPr>
        <w:br/>
        <w:t>cuando lo sujeta al muro, que lo construye en cuarto de</w:t>
      </w:r>
      <w:r>
        <w:rPr>
          <w:rStyle w:val="Cuerpodeltexto10pto1"/>
        </w:rPr>
        <w:br/>
        <w:t>círculo cuando está en un ángulo, y en círculo en un ár-</w:t>
      </w:r>
      <w:r>
        <w:rPr>
          <w:rStyle w:val="Cuerpodeltexto10pto1"/>
        </w:rPr>
        <w:br/>
        <w:t>bol; ese pájaro, ¿hace todo siempre de la misma manera?</w:t>
      </w:r>
      <w:r>
        <w:rPr>
          <w:rStyle w:val="Cuerpodeltexto10pto1"/>
        </w:rPr>
        <w:br/>
        <w:t>Ese perro de caza al que has enseñado durante tres me-</w:t>
      </w:r>
      <w:r>
        <w:rPr>
          <w:rStyle w:val="Cuerpodeltexto10pto1"/>
        </w:rPr>
        <w:br/>
        <w:t>ses, ¿no sabe más al final de ese tiempo que antes de tus</w:t>
      </w:r>
      <w:r>
        <w:rPr>
          <w:rStyle w:val="Cuerpodeltexto10pto1"/>
        </w:rPr>
        <w:br/>
        <w:t>lecciones? El canario a quien le enseñas un aire, ¿lo repi-</w:t>
      </w:r>
      <w:r>
        <w:rPr>
          <w:rStyle w:val="Cuerpodeltexto10pto1"/>
        </w:rPr>
        <w:br/>
        <w:t>te al instante?, ¿acaso no empleas un tiempo considera-</w:t>
      </w:r>
      <w:r>
        <w:rPr>
          <w:rStyle w:val="Cuerpodeltexto10pto1"/>
        </w:rPr>
        <w:br/>
        <w:t>ble en enseñárselo?, ¿no has visto que se equivoca y se</w:t>
      </w:r>
      <w:r>
        <w:rPr>
          <w:rStyle w:val="Cuerpodeltexto10pto1"/>
        </w:rPr>
        <w:br/>
        <w:t>corrige?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¿Acaso porque te hablo juzgas que siento, que tengo</w:t>
      </w:r>
      <w:r>
        <w:rPr>
          <w:rStyle w:val="Cuerpodeltexto10pto1"/>
        </w:rPr>
        <w:br/>
        <w:t>memoria e ideas? ¡Y bien!, no te hablo, me ves entrar en</w:t>
      </w:r>
      <w:r>
        <w:rPr>
          <w:rStyle w:val="Cuerpodeltexto10pto1"/>
        </w:rPr>
        <w:br/>
        <w:t>casa con el gesto afligido, buscar un papel con inquietud,</w:t>
      </w:r>
      <w:r>
        <w:rPr>
          <w:rStyle w:val="Cuerpodeltexto10pto1"/>
        </w:rPr>
        <w:br/>
        <w:t>abrir el escritorio donde recuerdo haberlo guardado, en-</w:t>
      </w:r>
      <w:r>
        <w:rPr>
          <w:rStyle w:val="Cuerpodeltexto10pto1"/>
        </w:rPr>
        <w:br/>
        <w:t>contrarlo, leerlo con alegría. Juzgas que he experimentado</w:t>
      </w:r>
      <w:r>
        <w:rPr>
          <w:rStyle w:val="Cuerpodeltexto10pto1"/>
        </w:rPr>
        <w:br/>
        <w:t>un sentimiento de aflicción y uno de placer, que tengo me-</w:t>
      </w:r>
      <w:r>
        <w:rPr>
          <w:rStyle w:val="Cuerpodeltexto10pto1"/>
        </w:rPr>
        <w:br/>
        <w:t>moria y conocimientos.</w:t>
      </w:r>
    </w:p>
    <w:p w:rsidR="00EB345F" w:rsidRDefault="0002303A">
      <w:pPr>
        <w:pStyle w:val="Cuerpodeltexto0"/>
        <w:shd w:val="clear" w:color="auto" w:fill="auto"/>
        <w:spacing w:before="0" w:after="271"/>
        <w:ind w:left="20" w:right="20" w:firstLine="320"/>
      </w:pPr>
      <w:r>
        <w:rPr>
          <w:rStyle w:val="Cuerpodeltexto10pto1"/>
        </w:rPr>
        <w:t>Aplica entonces el mismo razonamiento al perro que</w:t>
      </w:r>
      <w:r>
        <w:rPr>
          <w:rStyle w:val="Cuerpodeltexto10pto1"/>
        </w:rPr>
        <w:br/>
        <w:t>ha perdido a su amo, que lo ha buscado por todos los ca-</w:t>
      </w:r>
      <w:r>
        <w:rPr>
          <w:rStyle w:val="Cuerpodeltexto10pto1"/>
        </w:rPr>
        <w:br/>
        <w:t>minos con gemidos dolorosos, que entra en la casa, agita-</w:t>
      </w:r>
      <w:r>
        <w:rPr>
          <w:rStyle w:val="Cuerpodeltexto10pto1"/>
        </w:rPr>
        <w:br/>
        <w:t>do, inquieto, desciende, sube, va de habitación en habita-</w:t>
      </w:r>
    </w:p>
    <w:p w:rsidR="00EB345F" w:rsidRDefault="0002303A">
      <w:pPr>
        <w:pStyle w:val="Cuerpodeltexto50"/>
        <w:numPr>
          <w:ilvl w:val="0"/>
          <w:numId w:val="15"/>
        </w:numPr>
        <w:shd w:val="clear" w:color="auto" w:fill="auto"/>
        <w:tabs>
          <w:tab w:val="left" w:pos="596"/>
        </w:tabs>
        <w:spacing w:before="0" w:line="206" w:lineRule="exact"/>
        <w:ind w:left="20" w:right="20" w:firstLine="320"/>
        <w:jc w:val="both"/>
      </w:pPr>
      <w:r>
        <w:rPr>
          <w:rStyle w:val="Cuerpodeltexto56"/>
        </w:rPr>
        <w:t>Se refiere a la teoría del animal-máquina de Descartes (N. de</w:t>
      </w:r>
      <w:r>
        <w:rPr>
          <w:rStyle w:val="Cuerpodeltexto56"/>
        </w:rPr>
        <w:br/>
        <w:t>la T</w:t>
      </w:r>
      <w:proofErr w:type="gramStart"/>
      <w:r>
        <w:rPr>
          <w:rStyle w:val="Cuerpodeltexto56"/>
        </w:rPr>
        <w:t>. )</w:t>
      </w:r>
      <w:proofErr w:type="gramEnd"/>
      <w:r>
        <w:rPr>
          <w:rStyle w:val="Cuerpodeltexto56"/>
        </w:rPr>
        <w:t>.</w:t>
      </w:r>
      <w:r>
        <w:br w:type="page"/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/>
      </w:pPr>
      <w:r>
        <w:rPr>
          <w:rStyle w:val="Cuerpodeltexto10pto1"/>
        </w:rPr>
        <w:lastRenderedPageBreak/>
        <w:t>ción, encuentra por fin en su gabinete al amo al que tanto</w:t>
      </w:r>
      <w:r>
        <w:rPr>
          <w:rStyle w:val="Cuerpodeltexto10pto1"/>
        </w:rPr>
        <w:br/>
        <w:t>quiere y le muestra su alegría con la dulzura de sus gemi-</w:t>
      </w:r>
      <w:r>
        <w:rPr>
          <w:rStyle w:val="Cuerpodeltexto10pto1"/>
        </w:rPr>
        <w:br/>
        <w:t>dos, de sus saltos, de sus caricias.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 w:firstLine="300"/>
      </w:pPr>
      <w:r>
        <w:rPr>
          <w:rStyle w:val="Cuerpodeltexto10pto1"/>
        </w:rPr>
        <w:t>Algunos bárbaros cogen a ese perro que supera tan</w:t>
      </w:r>
      <w:r>
        <w:rPr>
          <w:rStyle w:val="Cuerpodeltexto10pto1"/>
        </w:rPr>
        <w:br/>
        <w:t>prodigiosamente al hombre en amistad, lo clavan en una</w:t>
      </w:r>
      <w:r>
        <w:rPr>
          <w:rStyle w:val="Cuerpodeltexto10pto1"/>
        </w:rPr>
        <w:br/>
        <w:t>mesa y lo descuartizan vivo para mostrarte las venas me-</w:t>
      </w:r>
      <w:r>
        <w:rPr>
          <w:rStyle w:val="Cuerpodeltexto10pto1"/>
        </w:rPr>
        <w:br/>
        <w:t>saraicas (2). Descubres en él los mismos órganos del sen-</w:t>
      </w:r>
      <w:r>
        <w:rPr>
          <w:rStyle w:val="Cuerpodeltexto10pto1"/>
        </w:rPr>
        <w:br/>
        <w:t>tir que hay en ti. Respóndeme, partidario del animal-má-</w:t>
      </w:r>
      <w:r>
        <w:rPr>
          <w:rStyle w:val="Cuerpodeltexto10pto1"/>
        </w:rPr>
        <w:br/>
        <w:t>quina, ¿la naturaleza ha combinado todos los resortes del</w:t>
      </w:r>
      <w:r>
        <w:rPr>
          <w:rStyle w:val="Cuerpodeltexto10pto1"/>
        </w:rPr>
        <w:br/>
        <w:t>sentir en ese animal para que no sienta? ¿Tiene nervios</w:t>
      </w:r>
      <w:r>
        <w:rPr>
          <w:rStyle w:val="Cuerpodeltexto10pto1"/>
        </w:rPr>
        <w:br/>
        <w:t>para ser impasible? No supongas esta absurda contradic-</w:t>
      </w:r>
      <w:r>
        <w:rPr>
          <w:rStyle w:val="Cuerpodeltexto10pto1"/>
        </w:rPr>
        <w:br/>
        <w:t>ción en la naturaleza.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 w:firstLine="300"/>
      </w:pPr>
      <w:r>
        <w:rPr>
          <w:rStyle w:val="Cuerpodeltexto10pto1"/>
        </w:rPr>
        <w:t>Pero los maestros de la escuela (de Filosofía) pregun-</w:t>
      </w:r>
      <w:r>
        <w:rPr>
          <w:rStyle w:val="Cuerpodeltexto10pto1"/>
        </w:rPr>
        <w:br/>
        <w:t>tan qué es el alma de las bestias. No entiendo esta pregun-</w:t>
      </w:r>
      <w:r>
        <w:rPr>
          <w:rStyle w:val="Cuerpodeltexto10pto1"/>
        </w:rPr>
        <w:br/>
        <w:t>ta. Un árbol tiene la facultad de recibir en sus fibras la sa-</w:t>
      </w:r>
      <w:r>
        <w:rPr>
          <w:rStyle w:val="Cuerpodeltexto10pto1"/>
        </w:rPr>
        <w:br/>
        <w:t>via que circula, de desplegar los brotes de sus hojas y de</w:t>
      </w:r>
      <w:r>
        <w:rPr>
          <w:rStyle w:val="Cuerpodeltexto10pto1"/>
        </w:rPr>
        <w:br/>
        <w:t>sus frutos; ¿me preguntaréis lo que es el alma de ese ár-</w:t>
      </w:r>
      <w:r>
        <w:rPr>
          <w:rStyle w:val="Cuerpodeltexto10pto1"/>
        </w:rPr>
        <w:br/>
        <w:t>bol? Ha recibido esas capacidades; el animal ha recibido</w:t>
      </w:r>
      <w:r>
        <w:rPr>
          <w:rStyle w:val="Cuerpodeltexto10pto1"/>
        </w:rPr>
        <w:br/>
        <w:t>la del sentir, la de la memoria, la de un cierto número de</w:t>
      </w:r>
      <w:r>
        <w:rPr>
          <w:rStyle w:val="Cuerpodeltexto10pto1"/>
        </w:rPr>
        <w:br/>
        <w:t>ideas. ¿Quién le ha dado esas capacidades? El que hace</w:t>
      </w:r>
      <w:r>
        <w:rPr>
          <w:rStyle w:val="Cuerpodeltexto10pto1"/>
        </w:rPr>
        <w:br/>
        <w:t>crecer la hierba en los campos y hace gravitar la Tierra</w:t>
      </w:r>
      <w:r>
        <w:rPr>
          <w:rStyle w:val="Cuerpodeltexto10pto1"/>
        </w:rPr>
        <w:br/>
        <w:t>hacia el sol.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 w:firstLine="300"/>
      </w:pPr>
      <w:r>
        <w:rPr>
          <w:rStyle w:val="Cuerpodeltexto10ptoNegritaCursiva1"/>
        </w:rPr>
        <w:t>Las almas de las bestias son formas sustanciales,</w:t>
      </w:r>
      <w:r>
        <w:rPr>
          <w:rStyle w:val="Cuerpodeltexto10pto1"/>
        </w:rPr>
        <w:t xml:space="preserve"> dijo</w:t>
      </w:r>
      <w:r>
        <w:rPr>
          <w:rStyle w:val="Cuerpodeltexto10pto1"/>
        </w:rPr>
        <w:br/>
        <w:t>Aristóteles; y después de Aristóteles la escuela árabe; y</w:t>
      </w:r>
      <w:r>
        <w:rPr>
          <w:rStyle w:val="Cuerpodeltexto10pto1"/>
        </w:rPr>
        <w:br/>
        <w:t>después de la árabe la escuela angélica; y después de la</w:t>
      </w:r>
      <w:r>
        <w:rPr>
          <w:rStyle w:val="Cuerpodeltexto10pto1"/>
        </w:rPr>
        <w:br/>
        <w:t>angélica la Sorbona; y después de la Sorbona, nadie en el</w:t>
      </w:r>
      <w:r>
        <w:rPr>
          <w:rStyle w:val="Cuerpodeltexto10pto1"/>
        </w:rPr>
        <w:br/>
        <w:t>mundo.</w:t>
      </w:r>
    </w:p>
    <w:p w:rsidR="00EB345F" w:rsidRDefault="0002303A">
      <w:pPr>
        <w:pStyle w:val="Cuerpodeltexto0"/>
        <w:shd w:val="clear" w:color="auto" w:fill="auto"/>
        <w:spacing w:before="0" w:after="279" w:line="250" w:lineRule="exact"/>
        <w:ind w:left="20" w:right="20" w:firstLine="300"/>
      </w:pPr>
      <w:r>
        <w:rPr>
          <w:rStyle w:val="Cuerpodeltexto10ptoNegritaCursiva1"/>
        </w:rPr>
        <w:t>Las almas de las bestias son materiales,</w:t>
      </w:r>
      <w:r>
        <w:rPr>
          <w:rStyle w:val="Cuerpodeltexto10pto1"/>
        </w:rPr>
        <w:t xml:space="preserve"> exclaman al-</w:t>
      </w:r>
      <w:r>
        <w:rPr>
          <w:rStyle w:val="Cuerpodeltexto10pto1"/>
        </w:rPr>
        <w:br/>
        <w:t>gunos filósofos. Estos no tuvieron mejor suerte que los de-</w:t>
      </w:r>
      <w:r>
        <w:rPr>
          <w:rStyle w:val="Cuerpodeltexto10pto1"/>
        </w:rPr>
        <w:br/>
        <w:t>más. En vano se les ha preguntado lo que es un alma ma-</w:t>
      </w:r>
      <w:r>
        <w:rPr>
          <w:rStyle w:val="Cuerpodeltexto10pto1"/>
        </w:rPr>
        <w:br/>
        <w:t>terial; es necesario que acepten que es materia que tiene</w:t>
      </w:r>
      <w:r>
        <w:rPr>
          <w:rStyle w:val="Cuerpodeltexto10pto1"/>
        </w:rPr>
        <w:br/>
        <w:t>sensaciones: ¿pero quién le ha dado estas sensaciones? Es</w:t>
      </w:r>
      <w:r>
        <w:rPr>
          <w:rStyle w:val="Cuerpodeltexto10pto1"/>
        </w:rPr>
        <w:br/>
        <w:t>un alma material, es decir, que es materia que da sensa-</w:t>
      </w:r>
      <w:r>
        <w:rPr>
          <w:rStyle w:val="Cuerpodeltexto10pto1"/>
        </w:rPr>
        <w:br/>
        <w:t>ciones a la materia; no salen de ese círculo.</w:t>
      </w:r>
    </w:p>
    <w:p w:rsidR="00EB345F" w:rsidRDefault="0002303A">
      <w:pPr>
        <w:pStyle w:val="Cuerpodeltexto50"/>
        <w:numPr>
          <w:ilvl w:val="0"/>
          <w:numId w:val="15"/>
        </w:numPr>
        <w:shd w:val="clear" w:color="auto" w:fill="auto"/>
        <w:tabs>
          <w:tab w:val="left" w:pos="586"/>
        </w:tabs>
        <w:spacing w:before="0" w:line="202" w:lineRule="exact"/>
        <w:ind w:left="20" w:right="20" w:firstLine="300"/>
        <w:jc w:val="both"/>
      </w:pPr>
      <w:r>
        <w:rPr>
          <w:rStyle w:val="Cuerpodeltexto56"/>
        </w:rPr>
        <w:t>Mesaraico: mesentérico. Vasos sanguíneos del mesenterio, re-</w:t>
      </w:r>
      <w:r>
        <w:rPr>
          <w:rStyle w:val="Cuerpodeltexto56"/>
        </w:rPr>
        <w:br/>
        <w:t>pliegue del peritoneo que une el estómago y el intestino con las pare-</w:t>
      </w:r>
      <w:r>
        <w:rPr>
          <w:rStyle w:val="Cuerpodeltexto56"/>
        </w:rPr>
        <w:br/>
        <w:t>des abdominales (N. de la TJ.</w:t>
      </w:r>
      <w:r>
        <w:br w:type="page"/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lastRenderedPageBreak/>
        <w:t>Escuchad a otras bestias razonando sobre las bestias;</w:t>
      </w:r>
      <w:r>
        <w:rPr>
          <w:rStyle w:val="Cuerpodeltexto10pto1"/>
        </w:rPr>
        <w:br/>
        <w:t>su alma es un ser espiritual que muere con el cuerpo: pero</w:t>
      </w:r>
      <w:r>
        <w:rPr>
          <w:rStyle w:val="Cuerpodeltexto10pto1"/>
        </w:rPr>
        <w:br/>
        <w:t>¿qué prueba tenéis de ello?, ¿qué idea tenéis de ese ser</w:t>
      </w:r>
      <w:r>
        <w:rPr>
          <w:rStyle w:val="Cuerpodeltexto10pto1"/>
        </w:rPr>
        <w:br/>
        <w:t>espiritual que, en verdad, siente, tiene memoria, y es ca-</w:t>
      </w:r>
      <w:r>
        <w:rPr>
          <w:rStyle w:val="Cuerpodeltexto10pto1"/>
        </w:rPr>
        <w:br/>
        <w:t>paz de algunas ideas y combinaciones pero jamás podrá</w:t>
      </w:r>
      <w:r>
        <w:rPr>
          <w:rStyle w:val="Cuerpodeltexto10pto1"/>
        </w:rPr>
        <w:br/>
        <w:t>saber lo que sabe un niño de seis años? ¿Sobre qué funda-</w:t>
      </w:r>
      <w:r>
        <w:rPr>
          <w:rStyle w:val="Cuerpodeltexto10pto1"/>
        </w:rPr>
        <w:br/>
        <w:t>mento imagináis que ese ser, que no es cuerpo, perece con</w:t>
      </w:r>
      <w:r>
        <w:rPr>
          <w:rStyle w:val="Cuerpodeltexto10pto1"/>
        </w:rPr>
        <w:br/>
        <w:t>el cuerpo? Las más grandes bestias son las que han afir-</w:t>
      </w:r>
      <w:r>
        <w:rPr>
          <w:rStyle w:val="Cuerpodeltexto10pto1"/>
        </w:rPr>
        <w:br/>
        <w:t>mado que este alna no es ni cuerpo ni espíritu. ¡Qué boni-</w:t>
      </w:r>
      <w:r>
        <w:rPr>
          <w:rStyle w:val="Cuerpodeltexto10pto1"/>
        </w:rPr>
        <w:br/>
        <w:t>to sistema! Sólo podemos entender por espíritu algo des-</w:t>
      </w:r>
      <w:r>
        <w:rPr>
          <w:rStyle w:val="Cuerpodeltexto10pto1"/>
        </w:rPr>
        <w:br/>
        <w:t>conocido que no es cuerpo: así, el sistema de estos señores</w:t>
      </w:r>
      <w:r>
        <w:rPr>
          <w:rStyle w:val="Cuerpodeltexto10pto1"/>
        </w:rPr>
        <w:br/>
        <w:t>se resume a esto, que el alma de las bestias es una sustan-</w:t>
      </w:r>
      <w:r>
        <w:rPr>
          <w:rStyle w:val="Cuerpodeltexto10pto1"/>
        </w:rPr>
        <w:br/>
        <w:t>cia que no es ni cuerpo ni algo que no es cuerpo.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¿De dónde pueden proceder tantos errores contradic-</w:t>
      </w:r>
      <w:r>
        <w:rPr>
          <w:rStyle w:val="Cuerpodeltexto10pto1"/>
        </w:rPr>
        <w:br/>
        <w:t>torios? De la costumbre que siempre han tenido los hom-</w:t>
      </w:r>
      <w:r>
        <w:rPr>
          <w:rStyle w:val="Cuerpodeltexto10pto1"/>
        </w:rPr>
        <w:br/>
        <w:t>bres de examinar lo que es una cosa antes de saber si</w:t>
      </w:r>
      <w:r>
        <w:rPr>
          <w:rStyle w:val="Cuerpodeltexto10pto1"/>
        </w:rPr>
        <w:br/>
        <w:t>existe. A la lengüeta, la válvula de un fuelle, se la llama el</w:t>
      </w:r>
      <w:r>
        <w:rPr>
          <w:rStyle w:val="Cuerpodeltexto10pto1"/>
        </w:rPr>
        <w:br/>
        <w:t>alma del fuelle. ¿Qué es esta alma? Es un nombre que di a</w:t>
      </w:r>
      <w:r>
        <w:rPr>
          <w:rStyle w:val="Cuerpodeltexto10pto1"/>
        </w:rPr>
        <w:br/>
        <w:t>esta válvula que baja, deja entrar el aire, se levanta y lo</w:t>
      </w:r>
      <w:r>
        <w:rPr>
          <w:rStyle w:val="Cuerpodeltexto10pto1"/>
        </w:rPr>
        <w:br/>
        <w:t>empuja por un tubo cuando hago mover el fuelle.</w:t>
      </w:r>
    </w:p>
    <w:p w:rsidR="00EF0B6D" w:rsidRDefault="0002303A">
      <w:pPr>
        <w:pStyle w:val="Cuerpodeltexto0"/>
        <w:shd w:val="clear" w:color="auto" w:fill="auto"/>
        <w:spacing w:before="0"/>
        <w:ind w:left="20" w:right="20" w:firstLine="320"/>
        <w:rPr>
          <w:rStyle w:val="Cuerpodeltexto10pto1"/>
        </w:rPr>
      </w:pPr>
      <w:r>
        <w:rPr>
          <w:rStyle w:val="Cuerpodeltexto10pto1"/>
        </w:rPr>
        <w:t>Ahí no hay un alma distinta de la máquina. Pero ¿qué</w:t>
      </w:r>
      <w:r>
        <w:rPr>
          <w:rStyle w:val="Cuerpodeltexto10pto1"/>
        </w:rPr>
        <w:br/>
        <w:t>hace mover el fuelle de los animales? Ya os lo he dicho, el</w:t>
      </w:r>
      <w:r>
        <w:rPr>
          <w:rStyle w:val="Cuerpodeltexto10pto1"/>
        </w:rPr>
        <w:br/>
        <w:t xml:space="preserve">que hace mover los astros. El filósofo que dijo </w:t>
      </w:r>
      <w:r>
        <w:rPr>
          <w:rStyle w:val="Cuerpodeltexto10ptoNegritaCursiva1"/>
        </w:rPr>
        <w:t>Deus est</w:t>
      </w:r>
      <w:r>
        <w:rPr>
          <w:rStyle w:val="Cuerpodeltexto10ptoNegritaCursiva1"/>
        </w:rPr>
        <w:br/>
        <w:t>anima brutorum</w:t>
      </w:r>
      <w:r>
        <w:rPr>
          <w:rStyle w:val="Cuerpodeltexto10pto1"/>
        </w:rPr>
        <w:t xml:space="preserve"> tenía razón; pero debía ir más lejos.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br w:type="page"/>
      </w:r>
    </w:p>
    <w:p w:rsidR="00EF0B6D" w:rsidRDefault="00EF0B6D">
      <w:pPr>
        <w:pStyle w:val="Cuerpodeltexto0"/>
        <w:shd w:val="clear" w:color="auto" w:fill="auto"/>
        <w:spacing w:before="0"/>
        <w:ind w:left="20" w:right="20" w:firstLine="320"/>
      </w:pPr>
    </w:p>
    <w:p w:rsidR="00EF0B6D" w:rsidRDefault="00EF0B6D">
      <w:pPr>
        <w:pStyle w:val="Cuerpodeltexto0"/>
        <w:shd w:val="clear" w:color="auto" w:fill="auto"/>
        <w:spacing w:before="0"/>
        <w:ind w:left="20" w:right="20" w:firstLine="320"/>
        <w:sectPr w:rsidR="00EF0B6D">
          <w:footerReference w:type="even" r:id="rId68"/>
          <w:footerReference w:type="default" r:id="rId69"/>
          <w:pgSz w:w="8391" w:h="11909"/>
          <w:pgMar w:top="986" w:right="1368" w:bottom="1423" w:left="1387" w:header="0" w:footer="3" w:gutter="0"/>
          <w:cols w:space="720"/>
          <w:noEndnote/>
          <w:docGrid w:linePitch="360"/>
        </w:sectPr>
      </w:pPr>
    </w:p>
    <w:p w:rsidR="00EB345F" w:rsidRDefault="0002303A">
      <w:pPr>
        <w:pStyle w:val="Ttulo531"/>
        <w:keepNext/>
        <w:keepLines/>
        <w:shd w:val="clear" w:color="auto" w:fill="auto"/>
        <w:spacing w:after="190" w:line="240" w:lineRule="exact"/>
      </w:pPr>
      <w:bookmarkStart w:id="54" w:name="bookmark54"/>
      <w:r>
        <w:lastRenderedPageBreak/>
        <w:t>REFLEXIONES Y MAXIMAS</w:t>
      </w:r>
      <w:bookmarkEnd w:id="54"/>
    </w:p>
    <w:p w:rsidR="00EB345F" w:rsidRPr="00EF0B6D" w:rsidRDefault="0002303A">
      <w:pPr>
        <w:pStyle w:val="Cuerpodeltexto210"/>
        <w:shd w:val="clear" w:color="auto" w:fill="auto"/>
        <w:spacing w:before="0" w:after="707" w:line="200" w:lineRule="exact"/>
        <w:rPr>
          <w:sz w:val="20"/>
        </w:rPr>
      </w:pPr>
      <w:r w:rsidRPr="00EF0B6D">
        <w:rPr>
          <w:rStyle w:val="Cuerpodeltexto2110ptoSinnegrita0"/>
        </w:rPr>
        <w:t xml:space="preserve">De </w:t>
      </w:r>
      <w:r w:rsidRPr="00EF0B6D">
        <w:rPr>
          <w:rStyle w:val="Cuerpodeltexto217ptoSinnegritaVersales"/>
          <w:sz w:val="20"/>
        </w:rPr>
        <w:t>Vauvenargues</w:t>
      </w:r>
    </w:p>
    <w:p w:rsidR="00EF0B6D" w:rsidRDefault="0002303A">
      <w:pPr>
        <w:pStyle w:val="Cuerpodeltexto0"/>
        <w:shd w:val="clear" w:color="auto" w:fill="auto"/>
        <w:spacing w:before="0"/>
        <w:ind w:firstLine="340"/>
        <w:rPr>
          <w:rStyle w:val="Cuerpodeltexto10pto1"/>
        </w:rPr>
      </w:pPr>
      <w:r>
        <w:rPr>
          <w:rStyle w:val="Cuerpodeltexto10pto1"/>
        </w:rPr>
        <w:t>186. ¿Debemos extrañarnos de que los hombres hayan</w:t>
      </w:r>
      <w:r>
        <w:rPr>
          <w:rStyle w:val="Cuerpodeltexto10pto1"/>
        </w:rPr>
        <w:br/>
        <w:t>creído que los animales han sido hechos para ellos si pien-</w:t>
      </w:r>
      <w:r>
        <w:rPr>
          <w:rStyle w:val="Cuerpodeltexto10pto1"/>
        </w:rPr>
        <w:br/>
        <w:t>san de la misma manera sobre sus semejantes y la fortuna</w:t>
      </w:r>
      <w:r>
        <w:rPr>
          <w:rStyle w:val="Cuerpodeltexto10pto1"/>
        </w:rPr>
        <w:br/>
        <w:t>acostumbra a los poderosos a no tener en cuenta nada</w:t>
      </w:r>
      <w:r>
        <w:rPr>
          <w:rStyle w:val="Cuerpodeltexto10pto1"/>
        </w:rPr>
        <w:br/>
        <w:t>que no sea ellos mismos sobre la Tierra?</w:t>
      </w:r>
    </w:p>
    <w:p w:rsidR="00EB345F" w:rsidRDefault="0002303A">
      <w:pPr>
        <w:pStyle w:val="Cuerpodeltexto0"/>
        <w:shd w:val="clear" w:color="auto" w:fill="auto"/>
        <w:spacing w:before="0"/>
        <w:ind w:firstLine="340"/>
      </w:pPr>
      <w:r>
        <w:br w:type="page"/>
      </w:r>
    </w:p>
    <w:p w:rsidR="00EF0B6D" w:rsidRDefault="00EF0B6D">
      <w:pPr>
        <w:pStyle w:val="Cuerpodeltexto0"/>
        <w:shd w:val="clear" w:color="auto" w:fill="auto"/>
        <w:spacing w:before="0"/>
        <w:ind w:firstLine="340"/>
      </w:pPr>
    </w:p>
    <w:p w:rsidR="00EF0B6D" w:rsidRDefault="00EF0B6D">
      <w:pPr>
        <w:pStyle w:val="Cuerpodeltexto0"/>
        <w:shd w:val="clear" w:color="auto" w:fill="auto"/>
        <w:spacing w:before="0"/>
        <w:ind w:firstLine="340"/>
        <w:sectPr w:rsidR="00EF0B6D">
          <w:footerReference w:type="even" r:id="rId70"/>
          <w:footerReference w:type="default" r:id="rId71"/>
          <w:pgSz w:w="8391" w:h="11909"/>
          <w:pgMar w:top="792" w:right="1385" w:bottom="7858" w:left="1385" w:header="0" w:footer="3" w:gutter="0"/>
          <w:cols w:space="720"/>
          <w:noEndnote/>
          <w:docGrid w:linePitch="360"/>
        </w:sectPr>
      </w:pPr>
    </w:p>
    <w:p w:rsidR="00EB345F" w:rsidRPr="00EF0B6D" w:rsidRDefault="0002303A">
      <w:pPr>
        <w:pStyle w:val="Ttulo320"/>
        <w:keepNext/>
        <w:keepLines/>
        <w:shd w:val="clear" w:color="auto" w:fill="auto"/>
        <w:spacing w:after="203" w:line="200" w:lineRule="exact"/>
        <w:ind w:left="940" w:right="20"/>
        <w:rPr>
          <w:spacing w:val="0"/>
          <w:w w:val="100"/>
          <w:sz w:val="24"/>
          <w:szCs w:val="24"/>
        </w:rPr>
      </w:pPr>
      <w:bookmarkStart w:id="55" w:name="bookmark55"/>
      <w:r w:rsidRPr="00EF0B6D">
        <w:rPr>
          <w:rStyle w:val="Cdigodebarras"/>
          <w:bCs w:val="0"/>
          <w:spacing w:val="0"/>
          <w:w w:val="100"/>
          <w:sz w:val="24"/>
          <w:szCs w:val="24"/>
        </w:rPr>
        <w:lastRenderedPageBreak/>
        <w:t xml:space="preserve">SOBRE EL </w:t>
      </w:r>
      <w:r w:rsidRPr="00EF0B6D">
        <w:rPr>
          <w:rStyle w:val="Cdigodebarras"/>
          <w:bCs w:val="0"/>
          <w:spacing w:val="0"/>
          <w:w w:val="100"/>
          <w:sz w:val="24"/>
          <w:szCs w:val="24"/>
          <w:lang w:val="it-IT"/>
        </w:rPr>
        <w:t xml:space="preserve">ALMA DE </w:t>
      </w:r>
      <w:r w:rsidRPr="00EF0B6D">
        <w:rPr>
          <w:rStyle w:val="Cdigodebarras"/>
          <w:bCs w:val="0"/>
          <w:spacing w:val="0"/>
          <w:w w:val="100"/>
          <w:sz w:val="24"/>
          <w:szCs w:val="24"/>
          <w:lang w:val="fr-FR"/>
        </w:rPr>
        <w:t>LOS ANIMALES.</w:t>
      </w:r>
      <w:r w:rsidRPr="00EF0B6D">
        <w:rPr>
          <w:rStyle w:val="Cdigodebarras"/>
          <w:bCs w:val="0"/>
          <w:spacing w:val="0"/>
          <w:w w:val="100"/>
          <w:sz w:val="24"/>
          <w:szCs w:val="24"/>
          <w:lang w:val="fr-FR"/>
        </w:rPr>
        <w:br/>
      </w:r>
      <w:r w:rsidRPr="00EF0B6D">
        <w:rPr>
          <w:rStyle w:val="Cdigodebarras"/>
          <w:bCs w:val="0"/>
          <w:spacing w:val="0"/>
          <w:w w:val="100"/>
          <w:sz w:val="24"/>
          <w:szCs w:val="24"/>
          <w:lang w:val="it-IT"/>
        </w:rPr>
        <w:t>CARTA V</w:t>
      </w:r>
      <w:bookmarkEnd w:id="55"/>
    </w:p>
    <w:p w:rsidR="00EB345F" w:rsidRDefault="0002303A">
      <w:pPr>
        <w:pStyle w:val="Cdigodebarras0"/>
        <w:shd w:val="clear" w:color="auto" w:fill="auto"/>
        <w:spacing w:after="712" w:line="200" w:lineRule="exact"/>
        <w:ind w:right="20"/>
        <w:jc w:val="right"/>
      </w:pPr>
      <w:r>
        <w:rPr>
          <w:lang w:val="it-IT"/>
        </w:rPr>
        <w:t>De Maupertuis</w:t>
      </w:r>
    </w:p>
    <w:p w:rsidR="00EB345F" w:rsidRDefault="0002303A">
      <w:pPr>
        <w:pStyle w:val="Cdigodebarras0"/>
        <w:shd w:val="clear" w:color="auto" w:fill="auto"/>
        <w:spacing w:line="245" w:lineRule="exact"/>
        <w:ind w:left="20" w:right="20" w:firstLine="320"/>
        <w:jc w:val="both"/>
      </w:pPr>
      <w:r>
        <w:t>Parece que Descartes creyó de buena fe que los anima-</w:t>
      </w:r>
      <w:r>
        <w:br/>
        <w:t>les no tienen alma; y, lo que todavía es más sorprendente,</w:t>
      </w:r>
      <w:r>
        <w:br/>
        <w:t>convenció de ello a sus discípulos. Un principio exagerado</w:t>
      </w:r>
      <w:r>
        <w:br/>
        <w:t>y mal comprendido los condujo a esta idea. Creía conocer</w:t>
      </w:r>
      <w:r>
        <w:br/>
        <w:t>la naturaleza completa del alma y la definía como un ser</w:t>
      </w:r>
      <w:r>
        <w:br/>
        <w:t>pensante, indivisible e inmortal; admitir tal alma para los</w:t>
      </w:r>
      <w:r>
        <w:br/>
        <w:t>animales le parecía hacerlos partícipes de la eternidad, de</w:t>
      </w:r>
      <w:r>
        <w:br/>
        <w:t>los castigos que amenazan al hombre después de la muer-</w:t>
      </w:r>
      <w:r>
        <w:br/>
        <w:t>te y de las recompensas que le están prometidas. Asustado</w:t>
      </w:r>
      <w:r>
        <w:br/>
        <w:t>por estas consecuencias, Descartes tomó la resolución de</w:t>
      </w:r>
      <w:r>
        <w:br/>
        <w:t>privar de alma a los animales, reducirlos a ser puras má-</w:t>
      </w:r>
      <w:r>
        <w:br/>
        <w:t>quinas. Pues no debemos creer que los privó únicamente</w:t>
      </w:r>
      <w:r>
        <w:br/>
        <w:t>de las operaciones que llamamos intelectuales; les negó</w:t>
      </w:r>
      <w:r>
        <w:br/>
        <w:t>también toda percepción y todo sentir. Ni la idea más su-</w:t>
      </w:r>
      <w:r>
        <w:br/>
        <w:t>blime ni el sentir más grosero o confuso pueden ser pro-</w:t>
      </w:r>
      <w:r>
        <w:br/>
        <w:t>pios de los autómatas.</w:t>
      </w:r>
    </w:p>
    <w:p w:rsidR="00EB345F" w:rsidRDefault="0002303A">
      <w:pPr>
        <w:pStyle w:val="Cdigodebarras0"/>
        <w:shd w:val="clear" w:color="auto" w:fill="auto"/>
        <w:spacing w:line="245" w:lineRule="exact"/>
        <w:ind w:left="20" w:right="20" w:firstLine="320"/>
        <w:jc w:val="both"/>
      </w:pPr>
      <w:r>
        <w:t>Quizás estableció este sistema tan paradójico para</w:t>
      </w:r>
      <w:r>
        <w:br/>
        <w:t>agradar a los Teólogos: sin embargo, sucedió lo contrario.</w:t>
      </w:r>
      <w:r>
        <w:br/>
        <w:t>Estos temieron que si se admitía tal mecanismo como cau-</w:t>
      </w:r>
      <w:r>
        <w:br/>
        <w:t>sa de las acciones de los animales, se pudiera admitir</w:t>
      </w:r>
      <w:r>
        <w:br/>
        <w:t>también para las de los hombres; y que si los animales no</w:t>
      </w:r>
      <w:r>
        <w:br/>
        <w:t>tenían alma, los hombres pudieran arreglárselas también</w:t>
      </w:r>
      <w:r>
        <w:br/>
        <w:t>sin ella. Se dijo que era escandaloso e impío.</w:t>
      </w:r>
    </w:p>
    <w:p w:rsidR="00EB345F" w:rsidRDefault="0002303A">
      <w:pPr>
        <w:pStyle w:val="Cdigodebarras0"/>
        <w:shd w:val="clear" w:color="auto" w:fill="auto"/>
        <w:spacing w:line="245" w:lineRule="exact"/>
        <w:ind w:left="20" w:right="20" w:firstLine="320"/>
        <w:jc w:val="both"/>
      </w:pPr>
      <w:r>
        <w:t>Esto era una injusticia: no sabemos que tenemos un</w:t>
      </w:r>
      <w:r>
        <w:br/>
        <w:t>alma por nuestras acciones; simples máquinas podrían</w:t>
      </w:r>
      <w:r>
        <w:br/>
        <w:t>ejecutar todos nuestros movimientos y quizás algunos más</w:t>
      </w:r>
      <w:r>
        <w:br/>
        <w:t>complicados; lo sabemos por ese sentimiento interior que</w:t>
      </w:r>
      <w:r>
        <w:br/>
        <w:t>sentimos en nosotros mismos y que no podría pertenecer</w:t>
      </w:r>
      <w:r>
        <w:br/>
        <w:t>a una máquina.</w:t>
      </w:r>
    </w:p>
    <w:p w:rsidR="00EB345F" w:rsidRDefault="0002303A" w:rsidP="00EF0B6D">
      <w:pPr>
        <w:pStyle w:val="Cdigodebarras0"/>
        <w:shd w:val="clear" w:color="auto" w:fill="auto"/>
        <w:spacing w:line="245" w:lineRule="exact"/>
        <w:ind w:left="20" w:right="20" w:firstLine="264"/>
        <w:jc w:val="both"/>
      </w:pPr>
      <w:r>
        <w:t>Es cierto que puesto que la única prueba de la existen-</w:t>
      </w:r>
      <w:r>
        <w:br/>
        <w:t>cia de nuestra alma es ese sentimiento, esta prueba sólo</w:t>
      </w:r>
      <w:r>
        <w:br w:type="page"/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/>
      </w:pPr>
      <w:r>
        <w:rPr>
          <w:rStyle w:val="Cuerpodeltexto10pto1"/>
        </w:rPr>
        <w:lastRenderedPageBreak/>
        <w:t>vale para nosotros mismos; no podríamos hacerla extensi-</w:t>
      </w:r>
      <w:r>
        <w:rPr>
          <w:rStyle w:val="Cuerpodeltexto10pto1"/>
        </w:rPr>
        <w:br/>
        <w:t>va a otros hombres. De esta manera, los que han adopta-</w:t>
      </w:r>
      <w:r>
        <w:rPr>
          <w:rStyle w:val="Cuerpodeltexto10pto1"/>
        </w:rPr>
        <w:br/>
        <w:t>do y llevado este sistema tan lejos como era posible, han</w:t>
      </w:r>
      <w:r>
        <w:rPr>
          <w:rStyle w:val="Cuerpodeltexto10pto1"/>
        </w:rPr>
        <w:br/>
        <w:t xml:space="preserve">tenido que reducirse a </w:t>
      </w:r>
      <w:r>
        <w:rPr>
          <w:rStyle w:val="Cuerpodeltexto10ptoNegritaCursiva1"/>
        </w:rPr>
        <w:t>la revelación</w:t>
      </w:r>
      <w:r>
        <w:rPr>
          <w:rStyle w:val="Cuerpodeltexto10pto1"/>
        </w:rPr>
        <w:t xml:space="preserve"> para asegurarse del</w:t>
      </w:r>
      <w:r>
        <w:rPr>
          <w:rStyle w:val="Cuerpodeltexto10pto1"/>
        </w:rPr>
        <w:br/>
        <w:t>alma del que les habla.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 w:firstLine="320"/>
      </w:pPr>
      <w:r>
        <w:rPr>
          <w:rStyle w:val="Cuerpodeltexto10pto1"/>
        </w:rPr>
        <w:t>Para filosofar libremente sobre esta gran cuestión, es</w:t>
      </w:r>
      <w:r>
        <w:rPr>
          <w:rStyle w:val="Cuerpodeltexto10pto1"/>
        </w:rPr>
        <w:br/>
        <w:t>necesario ver si forma parte de los dogmas de la Teología</w:t>
      </w:r>
      <w:r>
        <w:rPr>
          <w:rStyle w:val="Cuerpodeltexto10pto1"/>
        </w:rPr>
        <w:br/>
        <w:t>o si podemos separarla de ésta. Algunos ven la admisión</w:t>
      </w:r>
      <w:r>
        <w:rPr>
          <w:rStyle w:val="Cuerpodeltexto10pto1"/>
        </w:rPr>
        <w:br/>
        <w:t>del alma de los animales como contrario a la Religión;</w:t>
      </w:r>
      <w:r>
        <w:rPr>
          <w:rStyle w:val="Cuerpodeltexto10pto1"/>
        </w:rPr>
        <w:br/>
        <w:t>otros creen que el automatismo es capaz de destruir a esta</w:t>
      </w:r>
      <w:r>
        <w:rPr>
          <w:rStyle w:val="Cuerpodeltexto10pto1"/>
        </w:rPr>
        <w:br/>
        <w:t>última. ¿Qué podemos concluir de estos dos sentimientos</w:t>
      </w:r>
      <w:r>
        <w:rPr>
          <w:rStyle w:val="Cuerpodeltexto10pto1"/>
        </w:rPr>
        <w:br/>
        <w:t>tan opuestos sino que esta cuestión le es indiferente o, al</w:t>
      </w:r>
      <w:r>
        <w:rPr>
          <w:rStyle w:val="Cuerpodeltexto10pto1"/>
        </w:rPr>
        <w:br/>
        <w:t>menos, que en esta disputa se puede tomar el partido que</w:t>
      </w:r>
      <w:r>
        <w:rPr>
          <w:rStyle w:val="Cuerpodeltexto10pto1"/>
        </w:rPr>
        <w:br/>
        <w:t>se quiera?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 w:firstLine="320"/>
      </w:pPr>
      <w:r>
        <w:rPr>
          <w:rStyle w:val="Cuerpodeltexto10pto1"/>
        </w:rPr>
        <w:t>En efecto, aunque tuviéramos del alma una idea bastan-</w:t>
      </w:r>
      <w:r>
        <w:rPr>
          <w:rStyle w:val="Cuerpodeltexto10pto1"/>
        </w:rPr>
        <w:br/>
        <w:t>te distinta y completa como para estar seguros de que toda</w:t>
      </w:r>
      <w:r>
        <w:rPr>
          <w:rStyle w:val="Cuerpodeltexto10pto1"/>
        </w:rPr>
        <w:br/>
        <w:t>su naturaleza consiste en el pensamiento y en la indivisibi-</w:t>
      </w:r>
      <w:r>
        <w:rPr>
          <w:rStyle w:val="Cuerpodeltexto10pto1"/>
        </w:rPr>
        <w:br/>
        <w:t>lidad, ¿cómo podríamos de ello concluir que todas las al-</w:t>
      </w:r>
      <w:r>
        <w:rPr>
          <w:rStyle w:val="Cuerpodeltexto10pto1"/>
        </w:rPr>
        <w:br/>
        <w:t>mas sean eternas y dignas del Paraíso o del Infierno? Seres</w:t>
      </w:r>
      <w:r>
        <w:rPr>
          <w:rStyle w:val="Cuerpodeltexto10pto1"/>
        </w:rPr>
        <w:br/>
        <w:t>que, según confiesan todos los que participan en esta dispu-</w:t>
      </w:r>
      <w:r>
        <w:rPr>
          <w:rStyle w:val="Cuerpodeltexto10pto1"/>
        </w:rPr>
        <w:br/>
        <w:t>ta, tienen un comienzo, ¿no pueden tener un final? ¿No pa-</w:t>
      </w:r>
      <w:r>
        <w:rPr>
          <w:rStyle w:val="Cuerpodeltexto10pto1"/>
        </w:rPr>
        <w:br/>
        <w:t>rece incluso que deberían tenerlo? Y aunque, en efecto, no</w:t>
      </w:r>
      <w:r>
        <w:rPr>
          <w:rStyle w:val="Cuerpodeltexto10pto1"/>
        </w:rPr>
        <w:br/>
        <w:t>lo tuvieran, ¿si Dios cesara de querer su existencia?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 w:firstLine="320"/>
      </w:pPr>
      <w:r>
        <w:rPr>
          <w:rStyle w:val="Cuerpodeltexto10pto1"/>
        </w:rPr>
        <w:t>En cuanto al mérito de las recompensas y los castigos,</w:t>
      </w:r>
      <w:r>
        <w:rPr>
          <w:rStyle w:val="Cuerpodeltexto10pto1"/>
        </w:rPr>
        <w:br/>
        <w:t>no es la indivisibilidad ni la facultad de pensar las que lo</w:t>
      </w:r>
      <w:r>
        <w:rPr>
          <w:rStyle w:val="Cuerpodeltexto10pto1"/>
        </w:rPr>
        <w:br/>
        <w:t>implican; es un cierto orden de ideas y una cierta ligazón</w:t>
      </w:r>
      <w:r>
        <w:rPr>
          <w:rStyle w:val="Cuerpodeltexto10pto1"/>
        </w:rPr>
        <w:br/>
        <w:t>entre ellas de la que un alma, por otro lado, con muchos</w:t>
      </w:r>
      <w:r>
        <w:rPr>
          <w:rStyle w:val="Cuerpodeltexto10pto1"/>
        </w:rPr>
        <w:br/>
        <w:t>conocimientos podría carecer. Aunque pudiera, por ejem-</w:t>
      </w:r>
      <w:r>
        <w:rPr>
          <w:rStyle w:val="Cuerpodeltexto10pto1"/>
        </w:rPr>
        <w:br/>
        <w:t>plo, contemplar y descubrir con gran facilidad las relacio-</w:t>
      </w:r>
      <w:r>
        <w:rPr>
          <w:rStyle w:val="Cuerpodeltexto10pto1"/>
        </w:rPr>
        <w:br/>
        <w:t>nes entre los números y las propiedades de la extensión, si</w:t>
      </w:r>
      <w:r>
        <w:rPr>
          <w:rStyle w:val="Cuerpodeltexto10pto1"/>
        </w:rPr>
        <w:br/>
        <w:t>le faltaran las ideas morales o perdiera el recuerdo de sus</w:t>
      </w:r>
      <w:r>
        <w:rPr>
          <w:rStyle w:val="Cuerpodeltexto10pto1"/>
        </w:rPr>
        <w:br/>
        <w:t>acciones en cuanto las realizara, éstas no merecerían ni</w:t>
      </w:r>
      <w:r>
        <w:rPr>
          <w:rStyle w:val="Cuerpodeltexto10pto1"/>
        </w:rPr>
        <w:br/>
        <w:t>las recompensas prometidas a los que viven conforme a</w:t>
      </w:r>
      <w:r>
        <w:rPr>
          <w:rStyle w:val="Cuerpodeltexto10pto1"/>
        </w:rPr>
        <w:br/>
        <w:t>estas ideas ni los castigos destinados a los que se separan</w:t>
      </w:r>
      <w:r>
        <w:rPr>
          <w:rStyle w:val="Cuerpodeltexto10pto1"/>
        </w:rPr>
        <w:br/>
        <w:t>de ellas. Aun cuando se sostuviera que los animales tienen</w:t>
      </w:r>
      <w:r>
        <w:rPr>
          <w:rStyle w:val="Cuerpodeltexto10pto1"/>
        </w:rPr>
        <w:br/>
        <w:t>idea de los deberes, sólo cierto grado de claridad en la</w:t>
      </w:r>
      <w:r>
        <w:rPr>
          <w:rStyle w:val="Cuerpodeltexto10pto1"/>
        </w:rPr>
        <w:br/>
        <w:t>idea de esos deberes puede hacer su cumplimiento o su</w:t>
      </w:r>
      <w:r>
        <w:rPr>
          <w:rStyle w:val="Cuerpodeltexto10pto1"/>
        </w:rPr>
        <w:br/>
        <w:t>infracción dignos de recompensa o castigo eternos.</w:t>
      </w:r>
      <w:r>
        <w:br w:type="page"/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lastRenderedPageBreak/>
        <w:t>Puesto que la cuestión del alma de los animales no</w:t>
      </w:r>
      <w:r>
        <w:rPr>
          <w:rStyle w:val="Cuerpodeltexto10pto1"/>
        </w:rPr>
        <w:br/>
        <w:t>afecta en nada las verdades que debemos creer, podemos</w:t>
      </w:r>
      <w:r>
        <w:rPr>
          <w:rStyle w:val="Cuerpodeltexto10pto1"/>
        </w:rPr>
        <w:br/>
        <w:t>discutirla filosóficamente. Pero antes examinemos un mo-</w:t>
      </w:r>
      <w:r>
        <w:rPr>
          <w:rStyle w:val="Cuerpodeltexto10pto1"/>
        </w:rPr>
        <w:br/>
        <w:t>mento la opinión de ciertos Filósofos que querrían tomar</w:t>
      </w:r>
      <w:r>
        <w:rPr>
          <w:rStyle w:val="Cuerpodeltexto10pto1"/>
        </w:rPr>
        <w:br/>
        <w:t>una posición intermedia en esta disputa. Querrían distin-</w:t>
      </w:r>
      <w:r>
        <w:rPr>
          <w:rStyle w:val="Cuerpodeltexto10pto1"/>
        </w:rPr>
        <w:br/>
        <w:t>guir hasta tal punto el pensamiento y la sensación que</w:t>
      </w:r>
      <w:r>
        <w:rPr>
          <w:rStyle w:val="Cuerpodeltexto10pto1"/>
        </w:rPr>
        <w:br/>
        <w:t xml:space="preserve">otorgan a los animales un </w:t>
      </w:r>
      <w:r>
        <w:rPr>
          <w:rStyle w:val="Cuerpodeltexto10ptoNegritaCursiva1"/>
        </w:rPr>
        <w:t>alma sensitiva</w:t>
      </w:r>
      <w:r>
        <w:rPr>
          <w:rStyle w:val="Cuerpodeltexto10pto1"/>
        </w:rPr>
        <w:t xml:space="preserve"> y reservan para</w:t>
      </w:r>
      <w:r>
        <w:rPr>
          <w:rStyle w:val="Cuerpodeltexto10pto1"/>
        </w:rPr>
        <w:br/>
        <w:t xml:space="preserve">los hombres el </w:t>
      </w:r>
      <w:r>
        <w:rPr>
          <w:rStyle w:val="Cuerpodeltexto10ptoNegritaCursiva1"/>
        </w:rPr>
        <w:t>alma pensante.</w:t>
      </w:r>
      <w:r>
        <w:rPr>
          <w:rStyle w:val="Cuerpodeltexto10pto1"/>
        </w:rPr>
        <w:t xml:space="preserve"> Esta distinción sólo se fun-</w:t>
      </w:r>
      <w:r>
        <w:rPr>
          <w:rStyle w:val="Cuerpodeltexto10pto1"/>
        </w:rPr>
        <w:br/>
        <w:t>da en ideas confusas. Aparentemente, ven a la sensación</w:t>
      </w:r>
      <w:r>
        <w:rPr>
          <w:rStyle w:val="Cuerpodeltexto10pto1"/>
        </w:rPr>
        <w:br/>
        <w:t>como algo que puede pertenecer al cuerpo, ser el efecto de</w:t>
      </w:r>
      <w:r>
        <w:rPr>
          <w:rStyle w:val="Cuerpodeltexto10pto1"/>
        </w:rPr>
        <w:br/>
        <w:t>la organización y del movimiento de las partes, mientras</w:t>
      </w:r>
      <w:r>
        <w:rPr>
          <w:rStyle w:val="Cuerpodeltexto10pto1"/>
        </w:rPr>
        <w:br/>
        <w:t>que están de acuerdo en que el pensamiento sólo puede</w:t>
      </w:r>
      <w:r>
        <w:rPr>
          <w:rStyle w:val="Cuerpodeltexto10pto1"/>
        </w:rPr>
        <w:br/>
        <w:t>ser propio de una sustancia simple e indivisible. Una se</w:t>
      </w:r>
      <w:r>
        <w:rPr>
          <w:rStyle w:val="Cuerpodeltexto10pto1"/>
        </w:rPr>
        <w:br/>
        <w:t>destruiría con la separación de las partes del cuerpo en la</w:t>
      </w:r>
      <w:r>
        <w:rPr>
          <w:rStyle w:val="Cuerpodeltexto10pto1"/>
        </w:rPr>
        <w:br/>
        <w:t>muerte, la otra subsistiría inalterable.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Admitir esta distinción es no haber reflexionado bas-</w:t>
      </w:r>
      <w:r>
        <w:rPr>
          <w:rStyle w:val="Cuerpodeltexto10pto1"/>
        </w:rPr>
        <w:br/>
        <w:t>tante sobre lo que caracteriza al alma. Todo sentimiento,</w:t>
      </w:r>
      <w:r>
        <w:rPr>
          <w:rStyle w:val="Cuerpodeltexto10pto1"/>
        </w:rPr>
        <w:br/>
        <w:t>toda percepción es un pensamiento: está necesariamente</w:t>
      </w:r>
      <w:r>
        <w:rPr>
          <w:rStyle w:val="Cuerpodeltexto10pto1"/>
        </w:rPr>
        <w:br/>
        <w:t xml:space="preserve">acompañado del </w:t>
      </w:r>
      <w:r>
        <w:rPr>
          <w:rStyle w:val="Cuerpodeltexto10ptoNegritaCursiva1"/>
        </w:rPr>
        <w:t>sentimiento de sí,</w:t>
      </w:r>
      <w:r>
        <w:rPr>
          <w:rStyle w:val="Cuerpodeltexto10pto1"/>
        </w:rPr>
        <w:t xml:space="preserve"> de eso que los Filóso-</w:t>
      </w:r>
      <w:r>
        <w:rPr>
          <w:rStyle w:val="Cuerpodeltexto10pto1"/>
        </w:rPr>
        <w:br/>
        <w:t xml:space="preserve">fos llaman </w:t>
      </w:r>
      <w:r>
        <w:rPr>
          <w:rStyle w:val="Cuerpodeltexto10ptoNegritaCursiva1"/>
        </w:rPr>
        <w:t>conciencia</w:t>
      </w:r>
      <w:r>
        <w:rPr>
          <w:rStyle w:val="Cuerpodeltexto10pto1"/>
        </w:rPr>
        <w:t>; o más bien es sólo ese sentimiento</w:t>
      </w:r>
      <w:r>
        <w:rPr>
          <w:rStyle w:val="Cuerpodeltexto10pto1"/>
        </w:rPr>
        <w:br/>
        <w:t>modificado de manera diferente según los distintos objetos</w:t>
      </w:r>
      <w:r>
        <w:rPr>
          <w:rStyle w:val="Cuerpodeltexto10pto1"/>
        </w:rPr>
        <w:br/>
        <w:t>de los que se ocupa. Ahora bien, este sentimiento de sí ca-</w:t>
      </w:r>
      <w:r>
        <w:rPr>
          <w:rStyle w:val="Cuerpodeltexto10pto1"/>
        </w:rPr>
        <w:br/>
        <w:t>racteriza la simplicidad y la indivisibilidad de la sustancia</w:t>
      </w:r>
      <w:r>
        <w:rPr>
          <w:rStyle w:val="Cuerpodeltexto10pto1"/>
        </w:rPr>
        <w:br/>
        <w:t>a la que pertenece: así, el sentimiento más ligero o el más</w:t>
      </w:r>
      <w:r>
        <w:rPr>
          <w:rStyle w:val="Cuerpodeltexto10pto1"/>
        </w:rPr>
        <w:br/>
        <w:t>confuso que tendría una ostra supone tanto una sustancia</w:t>
      </w:r>
      <w:r>
        <w:rPr>
          <w:rStyle w:val="Cuerpodeltexto10pto1"/>
        </w:rPr>
        <w:br/>
        <w:t>simple e indivisible como las especulaciones más sublimes</w:t>
      </w:r>
      <w:r>
        <w:rPr>
          <w:rStyle w:val="Cuerpodeltexto10pto1"/>
        </w:rPr>
        <w:br/>
        <w:t xml:space="preserve">y más complicadas de </w:t>
      </w:r>
      <w:r w:rsidRPr="0002303A">
        <w:rPr>
          <w:rStyle w:val="Cuerpodeltexto10pto1"/>
        </w:rPr>
        <w:t>Newton.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Los argumentos que usan tanto los que querrían privar</w:t>
      </w:r>
      <w:r>
        <w:rPr>
          <w:rStyle w:val="Cuerpodeltexto10pto1"/>
        </w:rPr>
        <w:br/>
        <w:t>a los animales de alma como los que se la conceden me</w:t>
      </w:r>
      <w:r>
        <w:rPr>
          <w:rStyle w:val="Cuerpodeltexto10pto1"/>
        </w:rPr>
        <w:br/>
        <w:t>parecen igualmente débiles. Los primeros sólo se fundan</w:t>
      </w:r>
      <w:r>
        <w:rPr>
          <w:rStyle w:val="Cuerpodeltexto10pto1"/>
        </w:rPr>
        <w:br/>
        <w:t>en el peligro de las consecuencias, sobre la inmortalidad</w:t>
      </w:r>
      <w:r>
        <w:rPr>
          <w:rStyle w:val="Cuerpodeltexto10pto1"/>
        </w:rPr>
        <w:br/>
        <w:t>de tales almas y sobre el escándalo de asociarlas a recom-</w:t>
      </w:r>
      <w:r>
        <w:rPr>
          <w:rStyle w:val="Cuerpodeltexto10pto1"/>
        </w:rPr>
        <w:br/>
        <w:t>pensas o castigos eternos. Ya hemos visto qué fácil es res-</w:t>
      </w:r>
      <w:r>
        <w:rPr>
          <w:rStyle w:val="Cuerpodeltexto10pto1"/>
        </w:rPr>
        <w:br/>
        <w:t>ponder a estas objeciones. Los otros, para probar que los</w:t>
      </w:r>
      <w:r>
        <w:rPr>
          <w:rStyle w:val="Cuerpodeltexto10pto1"/>
        </w:rPr>
        <w:br/>
        <w:t>animales tienen un alma, exponen y exageran sus capaci-</w:t>
      </w:r>
      <w:r>
        <w:rPr>
          <w:rStyle w:val="Cuerpodeltexto10pto1"/>
        </w:rPr>
        <w:br/>
        <w:t>dades, su habilidad para buscar alimento, su astucia en</w:t>
      </w:r>
      <w:r>
        <w:rPr>
          <w:rStyle w:val="Cuerpodeltexto10pto1"/>
        </w:rPr>
        <w:br/>
        <w:t>los combates con los enemigos, sus cuidados en la educa-</w:t>
      </w:r>
      <w:r>
        <w:rPr>
          <w:rStyle w:val="Cuerpodeltexto10pto1"/>
        </w:rPr>
        <w:br/>
        <w:t>ción de las crías, la habilidad de los pájaros para hacer ni-</w:t>
      </w:r>
      <w:r>
        <w:rPr>
          <w:rStyle w:val="Cuerpodeltexto10pto1"/>
        </w:rPr>
        <w:br w:type="page"/>
      </w:r>
      <w:r>
        <w:rPr>
          <w:rStyle w:val="Cuerpodeltexto10pto1"/>
        </w:rPr>
        <w:lastRenderedPageBreak/>
        <w:t>dos, la geometría de las abejas en la construcción de sus</w:t>
      </w:r>
      <w:r>
        <w:rPr>
          <w:rStyle w:val="Cuerpodeltexto10pto1"/>
        </w:rPr>
        <w:br/>
        <w:t>celdas, el orden y la economía que observan en su repúbli-</w:t>
      </w:r>
      <w:r>
        <w:rPr>
          <w:rStyle w:val="Cuerpodeltexto10pto1"/>
        </w:rPr>
        <w:br/>
        <w:t>ca, la fidelidad del perro, la sagacidad del mono, etc. Pero</w:t>
      </w:r>
      <w:r>
        <w:rPr>
          <w:rStyle w:val="Cuerpodeltexto10pto1"/>
        </w:rPr>
        <w:br/>
        <w:t>todo esto no prueba absolutamente nada. Ya lo hemos di-</w:t>
      </w:r>
      <w:r>
        <w:rPr>
          <w:rStyle w:val="Cuerpodeltexto10pto1"/>
        </w:rPr>
        <w:br/>
        <w:t>cho y resulta bastante evidente: ciertas máquinas pueden</w:t>
      </w:r>
      <w:r>
        <w:rPr>
          <w:rStyle w:val="Cuerpodeltexto10pto1"/>
        </w:rPr>
        <w:br/>
        <w:t>ser construidas de tal manera que hagan todas estas cosas</w:t>
      </w:r>
      <w:r>
        <w:rPr>
          <w:rStyle w:val="Cuerpodeltexto10pto1"/>
        </w:rPr>
        <w:br/>
        <w:t>sin ningún sentimiento interior. El que haya visto al Flau-</w:t>
      </w:r>
      <w:r>
        <w:rPr>
          <w:rStyle w:val="Cuerpodeltexto10pto1"/>
        </w:rPr>
        <w:br/>
        <w:t>tista de Vaucanson (3) se extrañaría quizás de que autó-</w:t>
      </w:r>
      <w:r>
        <w:rPr>
          <w:rStyle w:val="Cuerpodeltexto10pto1"/>
        </w:rPr>
        <w:br/>
        <w:t>matas formados por la Divinidad no hicieran lo que vemos</w:t>
      </w:r>
      <w:r>
        <w:rPr>
          <w:rStyle w:val="Cuerpodeltexto10pto1"/>
        </w:rPr>
        <w:br/>
        <w:t>hacer a los animales.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00"/>
      </w:pPr>
      <w:r>
        <w:rPr>
          <w:rStyle w:val="Cuerpodeltexto10pto1"/>
        </w:rPr>
        <w:t>Ni las acciones de los animales que nos parecen más</w:t>
      </w:r>
      <w:r>
        <w:rPr>
          <w:rStyle w:val="Cuerpodeltexto10pto1"/>
        </w:rPr>
        <w:br/>
        <w:t>inteligentes ni las acciones de los hombres mismos prue-</w:t>
      </w:r>
      <w:r>
        <w:rPr>
          <w:rStyle w:val="Cuerpodeltexto10pto1"/>
        </w:rPr>
        <w:br/>
        <w:t>ban, pues, la presencia de un alma. Tampoco la inmovili-</w:t>
      </w:r>
      <w:r>
        <w:rPr>
          <w:rStyle w:val="Cuerpodeltexto10pto1"/>
        </w:rPr>
        <w:br/>
        <w:t>dad que nos parezca más estúpida prueba su ausencia. Lo</w:t>
      </w:r>
      <w:r>
        <w:rPr>
          <w:rStyle w:val="Cuerpodeltexto10pto1"/>
        </w:rPr>
        <w:br/>
        <w:t xml:space="preserve">que constituye el alma es el sentimiento de </w:t>
      </w:r>
      <w:r>
        <w:rPr>
          <w:rStyle w:val="Cuerpodeltexto10ptoNegritaCursiva1"/>
        </w:rPr>
        <w:t>sí,</w:t>
      </w:r>
      <w:r>
        <w:rPr>
          <w:rStyle w:val="Cuerpodeltexto10pto1"/>
        </w:rPr>
        <w:t xml:space="preserve"> del que sólo</w:t>
      </w:r>
      <w:r>
        <w:rPr>
          <w:rStyle w:val="Cuerpodeltexto10pto1"/>
        </w:rPr>
        <w:br/>
        <w:t>podemos juzgar por nosotros mismos. Por lo tanto, nos es</w:t>
      </w:r>
      <w:r>
        <w:rPr>
          <w:rStyle w:val="Cuerpodeltexto10pto1"/>
        </w:rPr>
        <w:br/>
        <w:t>imposible probar que los animales tienen un alma o pro-</w:t>
      </w:r>
      <w:r>
        <w:rPr>
          <w:rStyle w:val="Cuerpodeltexto10pto1"/>
        </w:rPr>
        <w:br/>
        <w:t>bar que no la tienen. Sólo podemos juzgar sobre ello de</w:t>
      </w:r>
      <w:r>
        <w:rPr>
          <w:rStyle w:val="Cuerpodeltexto10pto1"/>
        </w:rPr>
        <w:br/>
        <w:t>manera oblicua, por analogía, como juzgamos sobre los</w:t>
      </w:r>
      <w:r>
        <w:rPr>
          <w:rStyle w:val="Cuerpodeltexto10pto1"/>
        </w:rPr>
        <w:br/>
        <w:t>habitantes de otros planetas.</w:t>
      </w:r>
    </w:p>
    <w:p w:rsidR="00EB345F" w:rsidRDefault="0002303A">
      <w:pPr>
        <w:pStyle w:val="Cuerpodeltexto0"/>
        <w:shd w:val="clear" w:color="auto" w:fill="auto"/>
        <w:spacing w:before="0" w:after="335"/>
        <w:ind w:left="20" w:right="20" w:firstLine="300"/>
      </w:pPr>
      <w:r>
        <w:rPr>
          <w:rStyle w:val="Cuerpodeltexto10pto1"/>
        </w:rPr>
        <w:t>Nuestra Tierra está habitada; de ahí juzgamos que los</w:t>
      </w:r>
      <w:r>
        <w:rPr>
          <w:rStyle w:val="Cuerpodeltexto10pto1"/>
        </w:rPr>
        <w:br/>
        <w:t>planetas, que son una especie de Tierra como la nuestra,</w:t>
      </w:r>
      <w:r>
        <w:rPr>
          <w:rStyle w:val="Cuerpodeltexto10pto1"/>
        </w:rPr>
        <w:br/>
        <w:t>tienen como ella sus habitantes. Mi cuerpo está animado</w:t>
      </w:r>
      <w:r>
        <w:rPr>
          <w:rStyle w:val="Cuerpodeltexto10pto1"/>
        </w:rPr>
        <w:br/>
        <w:t>por un espíritu que se percibe a sí mismo; de ahí juzgo</w:t>
      </w:r>
      <w:r>
        <w:rPr>
          <w:rStyle w:val="Cuerpodeltexto10pto1"/>
        </w:rPr>
        <w:br/>
        <w:t>que otros cuerpos similares al mío también lo están. Cae-</w:t>
      </w:r>
      <w:r>
        <w:rPr>
          <w:rStyle w:val="Cuerpodeltexto10pto1"/>
        </w:rPr>
        <w:br/>
        <w:t>ría en una ridiculez si una talla más pequeña o más baja,</w:t>
      </w:r>
      <w:r>
        <w:rPr>
          <w:rStyle w:val="Cuerpodeltexto10pto1"/>
        </w:rPr>
        <w:br/>
        <w:t>unos rasgos un poco diferentes, me llevaran a negar el</w:t>
      </w:r>
      <w:r>
        <w:rPr>
          <w:rStyle w:val="Cuerpodeltexto10pto1"/>
        </w:rPr>
        <w:br/>
        <w:t>alma a otros hombres de mi especie. Rasgos aún más di-</w:t>
      </w:r>
      <w:r>
        <w:rPr>
          <w:rStyle w:val="Cuerpodeltexto10pto1"/>
        </w:rPr>
        <w:br/>
        <w:t>ferentes, una piel negra, no me autorizarían tampoco a</w:t>
      </w:r>
      <w:r>
        <w:rPr>
          <w:rStyle w:val="Cuerpodeltexto10pto1"/>
        </w:rPr>
        <w:br/>
        <w:t>privar de alma a los habitantes de Africa. Incluso conozco</w:t>
      </w:r>
      <w:r>
        <w:rPr>
          <w:rStyle w:val="Cuerpodeltexto10pto1"/>
        </w:rPr>
        <w:br/>
        <w:t>otras variedades: veo especies de hombres más deformes</w:t>
      </w:r>
      <w:r>
        <w:rPr>
          <w:rStyle w:val="Cuerpodeltexto10pto1"/>
        </w:rPr>
        <w:br/>
        <w:t>y velludos, su voz no expresa sonidos articulados como</w:t>
      </w:r>
      <w:r>
        <w:rPr>
          <w:rStyle w:val="Cuerpodeltexto10pto1"/>
        </w:rPr>
        <w:br/>
        <w:t>los míos: puedo por ello concluir que no están hechos</w:t>
      </w:r>
      <w:r>
        <w:rPr>
          <w:rStyle w:val="Cuerpodeltexto10pto1"/>
        </w:rPr>
        <w:br/>
        <w:t>para vivir en relación conmigo, pero no debo suponer que</w:t>
      </w:r>
    </w:p>
    <w:p w:rsidR="00EB345F" w:rsidRDefault="0002303A">
      <w:pPr>
        <w:pStyle w:val="Cuerpodeltexto50"/>
        <w:numPr>
          <w:ilvl w:val="0"/>
          <w:numId w:val="15"/>
        </w:numPr>
        <w:shd w:val="clear" w:color="auto" w:fill="auto"/>
        <w:tabs>
          <w:tab w:val="left" w:pos="596"/>
        </w:tabs>
        <w:spacing w:before="0" w:line="202" w:lineRule="exact"/>
        <w:ind w:left="20" w:right="20" w:firstLine="300"/>
        <w:jc w:val="both"/>
      </w:pPr>
      <w:r>
        <w:rPr>
          <w:rStyle w:val="Cuerpodeltexto56"/>
        </w:rPr>
        <w:t>Inventor francés (1709-1782) de máquinas para la industria.</w:t>
      </w:r>
      <w:r>
        <w:rPr>
          <w:rStyle w:val="Cuerpodeltexto56"/>
        </w:rPr>
        <w:br/>
        <w:t>Creó una colección de autómatas sumamente célebre en el siglo XVIII</w:t>
      </w:r>
      <w:r>
        <w:rPr>
          <w:rStyle w:val="Cuerpodeltexto56"/>
        </w:rPr>
        <w:br/>
        <w:t>(N. de la T</w:t>
      </w:r>
      <w:proofErr w:type="gramStart"/>
      <w:r>
        <w:rPr>
          <w:rStyle w:val="Cuerpodeltexto56"/>
        </w:rPr>
        <w:t>. )</w:t>
      </w:r>
      <w:proofErr w:type="gramEnd"/>
      <w:r>
        <w:rPr>
          <w:rStyle w:val="Cuerpodeltexto56"/>
        </w:rPr>
        <w:t>.</w:t>
      </w:r>
      <w:r>
        <w:br w:type="page"/>
      </w:r>
    </w:p>
    <w:p w:rsidR="00EB345F" w:rsidRDefault="0002303A">
      <w:pPr>
        <w:pStyle w:val="Cuerpodeltexto0"/>
        <w:shd w:val="clear" w:color="auto" w:fill="auto"/>
        <w:spacing w:before="0"/>
        <w:ind w:left="20" w:right="20"/>
      </w:pPr>
      <w:r>
        <w:rPr>
          <w:rStyle w:val="Cuerpodeltexto10pto1"/>
        </w:rPr>
        <w:lastRenderedPageBreak/>
        <w:t>no tengan alma; ni que en la Naturaleza haya un salto tan</w:t>
      </w:r>
      <w:r>
        <w:rPr>
          <w:rStyle w:val="Cuerpodeltexto10pto1"/>
        </w:rPr>
        <w:br/>
        <w:t>enorme como el que sería necesario suponer si de un Ne-</w:t>
      </w:r>
      <w:r>
        <w:rPr>
          <w:rStyle w:val="Cuerpodeltexto10pto1"/>
        </w:rPr>
        <w:br/>
        <w:t>gro o un Lapón animados de un espíritu que se percibe a</w:t>
      </w:r>
      <w:r>
        <w:rPr>
          <w:rStyle w:val="Cuerpodeltexto10pto1"/>
        </w:rPr>
        <w:br/>
        <w:t>sí mismo y que es capaz de muchos otros conocimientos,</w:t>
      </w:r>
      <w:r>
        <w:rPr>
          <w:rStyle w:val="Cuerpodeltexto10pto1"/>
        </w:rPr>
        <w:br/>
        <w:t>se pasara de repente a una especie bastante similar pero</w:t>
      </w:r>
      <w:r>
        <w:rPr>
          <w:rStyle w:val="Cuerpodeltexto10pto1"/>
        </w:rPr>
        <w:br/>
        <w:t>bruta e incapaz de sentimiento; y que, habiendo una infi-</w:t>
      </w:r>
      <w:r>
        <w:rPr>
          <w:rStyle w:val="Cuerpodeltexto10pto1"/>
        </w:rPr>
        <w:br/>
        <w:t>nidad de especies como ésta, no se encontrara ninguna</w:t>
      </w:r>
      <w:r>
        <w:rPr>
          <w:rStyle w:val="Cuerpodeltexto10pto1"/>
        </w:rPr>
        <w:br/>
        <w:t>como el hombre. Todo lo que puedo pensar, pues, y qui-</w:t>
      </w:r>
      <w:r>
        <w:rPr>
          <w:rStyle w:val="Cuerpodeltexto10pto1"/>
        </w:rPr>
        <w:br/>
        <w:t>zás sin gran motivo, es que esas especies tienen menos</w:t>
      </w:r>
      <w:r>
        <w:rPr>
          <w:rStyle w:val="Cuerpodeltexto10pto1"/>
        </w:rPr>
        <w:br/>
        <w:t>ideas o menos facilidad para compararlas que la que yo</w:t>
      </w:r>
      <w:r>
        <w:rPr>
          <w:rStyle w:val="Cuerpodeltexto10pto1"/>
        </w:rPr>
        <w:br/>
        <w:t>tengo. Paso del mono al perro, al zorro, y por grados im-</w:t>
      </w:r>
      <w:r>
        <w:rPr>
          <w:rStyle w:val="Cuerpodeltexto10pto1"/>
        </w:rPr>
        <w:br/>
        <w:t>perceptibles desciendo hasta la ostra, y quizás hasta la</w:t>
      </w:r>
      <w:r>
        <w:rPr>
          <w:rStyle w:val="Cuerpodeltexto10pto1"/>
        </w:rPr>
        <w:br/>
        <w:t>planta, que no es sino una especie de animal más inmóvil</w:t>
      </w:r>
      <w:r>
        <w:rPr>
          <w:rStyle w:val="Cuerpodeltexto10pto1"/>
        </w:rPr>
        <w:br/>
        <w:t>que la ostra, sin tener ninguna razón para detenerme en</w:t>
      </w:r>
      <w:r>
        <w:rPr>
          <w:rStyle w:val="Cuerpodeltexto10pto1"/>
        </w:rPr>
        <w:br/>
        <w:t>ninguna parte.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40"/>
      </w:pPr>
      <w:r>
        <w:rPr>
          <w:rStyle w:val="Cuerpodeltexto10pto1"/>
        </w:rPr>
        <w:t>Una idea que parece bastante natural es que, en todas</w:t>
      </w:r>
      <w:r>
        <w:rPr>
          <w:rStyle w:val="Cuerpodeltexto10pto1"/>
        </w:rPr>
        <w:br/>
        <w:t>esas especies que descienden por grados insensibles, las</w:t>
      </w:r>
      <w:r>
        <w:rPr>
          <w:rStyle w:val="Cuerpodeltexto10pto1"/>
        </w:rPr>
        <w:br/>
        <w:t>almas también siguen en cierta manera el mismo orden y</w:t>
      </w:r>
      <w:r>
        <w:rPr>
          <w:rStyle w:val="Cuerpodeltexto10pto1"/>
        </w:rPr>
        <w:br/>
        <w:t>difieren entre sí por matices insensibles de perfección.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40"/>
      </w:pPr>
      <w:r>
        <w:rPr>
          <w:rStyle w:val="Cuerpodeltexto10pto1"/>
        </w:rPr>
        <w:t>Sin embargo, ¿quién sabe si todas esas almas siguen</w:t>
      </w:r>
      <w:r>
        <w:rPr>
          <w:rStyle w:val="Cuerpodeltexto10pto1"/>
        </w:rPr>
        <w:br/>
        <w:t>una gradación similar a la que creemos ver en los diferen-</w:t>
      </w:r>
      <w:r>
        <w:rPr>
          <w:rStyle w:val="Cuerpodeltexto10pto1"/>
        </w:rPr>
        <w:br/>
        <w:t>tes cuerpos animados por ellas? ¿Quién sabe incluso si</w:t>
      </w:r>
      <w:r>
        <w:rPr>
          <w:rStyle w:val="Cuerpodeltexto10pto1"/>
        </w:rPr>
        <w:br/>
        <w:t>ellas no difieren sólo por una mayor o menor perfección</w:t>
      </w:r>
      <w:r>
        <w:rPr>
          <w:rStyle w:val="Cuerpodeltexto10pto1"/>
        </w:rPr>
        <w:br/>
        <w:t>en el mismo género?, ¿si ciertas formas de animales total-</w:t>
      </w:r>
      <w:r>
        <w:rPr>
          <w:rStyle w:val="Cuerpodeltexto10pto1"/>
        </w:rPr>
        <w:br/>
        <w:t>mente alejadas de la nuestra como los moluscos o los in-</w:t>
      </w:r>
      <w:r>
        <w:rPr>
          <w:rStyle w:val="Cuerpodeltexto10pto1"/>
        </w:rPr>
        <w:br/>
        <w:t>sectos dejan entrever almas menos perfectas o solamente</w:t>
      </w:r>
      <w:r>
        <w:rPr>
          <w:rStyle w:val="Cuerpodeltexto10pto1"/>
        </w:rPr>
        <w:br/>
        <w:t>de una naturaleza muy diferente?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40"/>
      </w:pPr>
      <w:r>
        <w:rPr>
          <w:rStyle w:val="Cuerpodeltexto10pto1"/>
        </w:rPr>
        <w:t>Hay animales cuya vida comienza y termina en unos</w:t>
      </w:r>
      <w:r>
        <w:rPr>
          <w:rStyle w:val="Cuerpodeltexto10pto1"/>
        </w:rPr>
        <w:br/>
        <w:t>días, hay otros cuya vida es, presumiblemente, más larga</w:t>
      </w:r>
      <w:r>
        <w:rPr>
          <w:rStyle w:val="Cuerpodeltexto10pto1"/>
        </w:rPr>
        <w:br/>
        <w:t>que la nuestra.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40"/>
      </w:pPr>
      <w:r>
        <w:rPr>
          <w:rStyle w:val="Cuerpodeltexto10pto1"/>
        </w:rPr>
        <w:t>Si todos experimentan el mismo número de percepcio-</w:t>
      </w:r>
      <w:r>
        <w:rPr>
          <w:rStyle w:val="Cuerpodeltexto10pto1"/>
        </w:rPr>
        <w:br/>
        <w:t>nes durante su vida, ¡cómo deben superarme los primeros</w:t>
      </w:r>
      <w:r>
        <w:rPr>
          <w:rStyle w:val="Cuerpodeltexto10pto1"/>
        </w:rPr>
        <w:br/>
        <w:t>en la vivacidad de la mente!, ¡cómo los otros, fijados en</w:t>
      </w:r>
      <w:r>
        <w:rPr>
          <w:rStyle w:val="Cuerpodeltexto10pto1"/>
        </w:rPr>
        <w:br/>
        <w:t>una idea mucho más tiempo de lo que nos está permitido</w:t>
      </w:r>
      <w:r>
        <w:rPr>
          <w:rStyle w:val="Cuerpodeltexto10pto1"/>
        </w:rPr>
        <w:br/>
        <w:t>detenernos en ella, deben aventajarme al examinar sus re-</w:t>
      </w:r>
      <w:r>
        <w:rPr>
          <w:rStyle w:val="Cuerpodeltexto10pto1"/>
        </w:rPr>
        <w:br/>
        <w:t>laciones!</w:t>
      </w:r>
      <w:r>
        <w:br w:type="page"/>
      </w:r>
    </w:p>
    <w:p w:rsidR="00EF0B6D" w:rsidRDefault="00EF0B6D">
      <w:pPr>
        <w:pStyle w:val="Cuerpodeltexto0"/>
        <w:shd w:val="clear" w:color="auto" w:fill="auto"/>
        <w:spacing w:before="0"/>
        <w:ind w:left="20" w:right="20" w:firstLine="340"/>
      </w:pPr>
    </w:p>
    <w:p w:rsidR="00EF0B6D" w:rsidRDefault="00EF0B6D">
      <w:pPr>
        <w:pStyle w:val="Cuerpodeltexto0"/>
        <w:shd w:val="clear" w:color="auto" w:fill="auto"/>
        <w:spacing w:before="0"/>
        <w:ind w:left="20" w:right="20" w:firstLine="340"/>
        <w:sectPr w:rsidR="00EF0B6D">
          <w:footerReference w:type="even" r:id="rId72"/>
          <w:footerReference w:type="default" r:id="rId73"/>
          <w:pgSz w:w="8391" w:h="11909"/>
          <w:pgMar w:top="1658" w:right="1453" w:bottom="588" w:left="1293" w:header="0" w:footer="3" w:gutter="0"/>
          <w:cols w:space="720"/>
          <w:noEndnote/>
          <w:docGrid w:linePitch="360"/>
        </w:sectPr>
      </w:pPr>
    </w:p>
    <w:p w:rsidR="00EB345F" w:rsidRDefault="0002303A">
      <w:pPr>
        <w:pStyle w:val="Ttulo531"/>
        <w:keepNext/>
        <w:keepLines/>
        <w:shd w:val="clear" w:color="auto" w:fill="auto"/>
        <w:spacing w:after="179" w:line="274" w:lineRule="exact"/>
        <w:ind w:left="1300" w:right="20"/>
      </w:pPr>
      <w:bookmarkStart w:id="56" w:name="bookmark56"/>
      <w:r>
        <w:lastRenderedPageBreak/>
        <w:t>ACERCA DEL DERECHO</w:t>
      </w:r>
      <w:r>
        <w:br/>
        <w:t>SOBRE LOS ANIMALES. CARTA VI</w:t>
      </w:r>
      <w:bookmarkEnd w:id="56"/>
    </w:p>
    <w:p w:rsidR="00EB345F" w:rsidRDefault="0002303A">
      <w:pPr>
        <w:pStyle w:val="Cuerpodeltexto210"/>
        <w:shd w:val="clear" w:color="auto" w:fill="auto"/>
        <w:spacing w:before="0" w:after="721" w:line="200" w:lineRule="exact"/>
        <w:ind w:right="20"/>
      </w:pPr>
      <w:r>
        <w:rPr>
          <w:rStyle w:val="Cuerpodeltexto2110ptoSinnegrita0"/>
        </w:rPr>
        <w:t xml:space="preserve">De </w:t>
      </w:r>
      <w:r>
        <w:rPr>
          <w:rStyle w:val="Cuerpodeltexto217ptoSinnegritaVersales"/>
        </w:rPr>
        <w:t>Maupertuis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left="20" w:right="20" w:firstLine="320"/>
      </w:pPr>
      <w:r>
        <w:rPr>
          <w:rStyle w:val="Cuerpodeltexto10pto1"/>
        </w:rPr>
        <w:t>Después de lo que acabo de decir de los animales, no</w:t>
      </w:r>
      <w:r>
        <w:rPr>
          <w:rStyle w:val="Cuerpodeltexto10pto1"/>
        </w:rPr>
        <w:br/>
        <w:t>me preguntarán, pienso, si yo creo que está permitido tor-</w:t>
      </w:r>
      <w:r>
        <w:rPr>
          <w:rStyle w:val="Cuerpodeltexto10pto1"/>
        </w:rPr>
        <w:br/>
        <w:t>turarlos. En cambio, se sorprenderán quizás de ver tanta</w:t>
      </w:r>
      <w:r>
        <w:rPr>
          <w:rStyle w:val="Cuerpodeltexto10pto1"/>
        </w:rPr>
        <w:br/>
        <w:t>gente atormentarlos sin necesidad y sin escrúpulo.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left="20" w:right="20" w:firstLine="320"/>
      </w:pPr>
      <w:r>
        <w:rPr>
          <w:rStyle w:val="Cuerpodeltexto10pto1"/>
        </w:rPr>
        <w:t>En Asia hay hospitales fundados para ellos. Naciones</w:t>
      </w:r>
      <w:r>
        <w:rPr>
          <w:rStyle w:val="Cuerpodeltexto10pto1"/>
        </w:rPr>
        <w:br/>
        <w:t>enteras se alimentan sólo de frutos para no matar anima-</w:t>
      </w:r>
      <w:r>
        <w:rPr>
          <w:rStyle w:val="Cuerpodeltexto10pto1"/>
        </w:rPr>
        <w:br/>
        <w:t>les. Caminan tomando grandes precauciones por temor a</w:t>
      </w:r>
      <w:r>
        <w:rPr>
          <w:rStyle w:val="Cuerpodeltexto10pto1"/>
        </w:rPr>
        <w:br/>
        <w:t>aplastar al insecto más ínfimo. En nuestra Europa sólo se</w:t>
      </w:r>
      <w:r>
        <w:rPr>
          <w:rStyle w:val="Cuerpodeltexto10pto1"/>
        </w:rPr>
        <w:br/>
        <w:t>ven crímenes. Los niños se ejercitan matando moscas; a</w:t>
      </w:r>
      <w:r>
        <w:rPr>
          <w:rStyle w:val="Cuerpodeltexto10pto1"/>
        </w:rPr>
        <w:br/>
        <w:t>una edad más avanzada se revienta a un caballo para aco-</w:t>
      </w:r>
      <w:r>
        <w:rPr>
          <w:rStyle w:val="Cuerpodeltexto10pto1"/>
        </w:rPr>
        <w:br/>
        <w:t>sar a un ciervo.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left="20" w:right="20" w:firstLine="320"/>
      </w:pPr>
      <w:r>
        <w:rPr>
          <w:rStyle w:val="Cuerpodeltexto10pto1"/>
        </w:rPr>
        <w:t>Los hombres pueden matar a los animales puesto que</w:t>
      </w:r>
      <w:r>
        <w:rPr>
          <w:rStyle w:val="Cuerpodeltexto10pto1"/>
        </w:rPr>
        <w:br/>
        <w:t>Dios les ha permitido expresamente alimentarse de ellos:</w:t>
      </w:r>
      <w:r>
        <w:rPr>
          <w:rStyle w:val="Cuerpodeltexto10pto1"/>
        </w:rPr>
        <w:br/>
        <w:t>pero este mismo permiso prueba que en el estado natural</w:t>
      </w:r>
      <w:r>
        <w:rPr>
          <w:rStyle w:val="Cuerpodeltexto10pto1"/>
        </w:rPr>
        <w:br/>
        <w:t>no deberían hacerlo; y la misma revelación en muchos lu-</w:t>
      </w:r>
      <w:r>
        <w:rPr>
          <w:rStyle w:val="Cuerpodeltexto10pto1"/>
        </w:rPr>
        <w:br/>
        <w:t>gares impone ciertos deberes hacia las bestias, lo cual</w:t>
      </w:r>
      <w:r>
        <w:rPr>
          <w:rStyle w:val="Cuerpodeltexto10pto1"/>
        </w:rPr>
        <w:br/>
        <w:t>hace ver que Dios no las ha abandonado al capricho y la</w:t>
      </w:r>
      <w:r>
        <w:rPr>
          <w:rStyle w:val="Cuerpodeltexto10pto1"/>
        </w:rPr>
        <w:br/>
        <w:t>crueldad de los hombres. No hablo aquí de los animales</w:t>
      </w:r>
      <w:r>
        <w:rPr>
          <w:rStyle w:val="Cuerpodeltexto10pto1"/>
        </w:rPr>
        <w:br/>
        <w:t>dañinos: no cabe poner en duda el derecho que tenemos</w:t>
      </w:r>
      <w:r>
        <w:rPr>
          <w:rStyle w:val="Cuerpodeltexto10pto1"/>
        </w:rPr>
        <w:br/>
        <w:t>sobre ellos, podemos tratarlos como asesinos y ladrones.</w:t>
      </w:r>
      <w:r>
        <w:rPr>
          <w:rStyle w:val="Cuerpodeltexto10pto1"/>
        </w:rPr>
        <w:br/>
        <w:t>Pero matar animales a sangre fría, sin ninguna necesidad,</w:t>
      </w:r>
      <w:r>
        <w:rPr>
          <w:rStyle w:val="Cuerpodeltexto10pto1"/>
        </w:rPr>
        <w:br/>
        <w:t>por una especie de placer, ¿está permitido?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left="20" w:right="20" w:firstLine="320"/>
      </w:pPr>
      <w:r>
        <w:rPr>
          <w:rStyle w:val="Cuerpodeltexto10pto1"/>
        </w:rPr>
        <w:t>Ciertos Autores célebres que han escrito extensos co-</w:t>
      </w:r>
      <w:r>
        <w:rPr>
          <w:rStyle w:val="Cuerpodeltexto10pto1"/>
        </w:rPr>
        <w:br/>
        <w:t>mentarios sobre el derecho natural y sobre la moral han</w:t>
      </w:r>
      <w:r>
        <w:rPr>
          <w:rStyle w:val="Cuerpodeltexto10pto1"/>
        </w:rPr>
        <w:br/>
        <w:t>tratado esta cuestión: es gracioso ver cómo la han enfoca-</w:t>
      </w:r>
      <w:r>
        <w:rPr>
          <w:rStyle w:val="Cuerpodeltexto10pto1"/>
        </w:rPr>
        <w:br/>
        <w:t>do y la habilidad con la cual parecen haber evitado todo lo</w:t>
      </w:r>
      <w:r>
        <w:rPr>
          <w:rStyle w:val="Cuerpodeltexto10pto1"/>
        </w:rPr>
        <w:br/>
        <w:t>razonable que se podía decir sobre ella.</w:t>
      </w:r>
    </w:p>
    <w:p w:rsidR="00EB345F" w:rsidRDefault="0002303A">
      <w:pPr>
        <w:pStyle w:val="Cuerpodeltexto0"/>
        <w:shd w:val="clear" w:color="auto" w:fill="auto"/>
        <w:spacing w:before="0" w:line="240" w:lineRule="exact"/>
        <w:ind w:left="20" w:right="20" w:firstLine="320"/>
        <w:sectPr w:rsidR="00EB345F">
          <w:footerReference w:type="even" r:id="rId74"/>
          <w:footerReference w:type="default" r:id="rId75"/>
          <w:pgSz w:w="8391" w:h="11909"/>
          <w:pgMar w:top="888" w:right="1363" w:bottom="1142" w:left="1392" w:header="0" w:footer="3" w:gutter="0"/>
          <w:cols w:space="720"/>
          <w:noEndnote/>
          <w:docGrid w:linePitch="360"/>
        </w:sectPr>
      </w:pPr>
      <w:r>
        <w:rPr>
          <w:rStyle w:val="Cuerpodeltexto10pto1"/>
        </w:rPr>
        <w:t>Los Pitagóricos y algunos Filósofos de la Antigüedad</w:t>
      </w:r>
      <w:r>
        <w:rPr>
          <w:rStyle w:val="Cuerpodeltexto10pto1"/>
        </w:rPr>
        <w:br/>
        <w:t>que parecen haber reflexionado mejor sobre este tema</w:t>
      </w:r>
      <w:r>
        <w:rPr>
          <w:rStyle w:val="Cuerpodeltexto10pto1"/>
        </w:rPr>
        <w:br/>
        <w:t>sólo parecen, sin embargo, haber tenido escrúpulos en</w:t>
      </w:r>
      <w:r>
        <w:rPr>
          <w:rStyle w:val="Cuerpodeltexto10pto1"/>
        </w:rPr>
        <w:br/>
        <w:t>matar a los animales por su creencia en la metempsicosis:</w:t>
      </w:r>
      <w:r>
        <w:rPr>
          <w:rStyle w:val="Cuerpodeltexto10pto1"/>
        </w:rPr>
        <w:br/>
      </w:r>
      <w:r>
        <w:br w:type="page"/>
      </w:r>
    </w:p>
    <w:p w:rsidR="00EB345F" w:rsidRDefault="0002303A" w:rsidP="00EF0B6D">
      <w:pPr>
        <w:pStyle w:val="Cuerpodeltexto0"/>
        <w:shd w:val="clear" w:color="auto" w:fill="auto"/>
        <w:spacing w:before="0" w:line="240" w:lineRule="exact"/>
        <w:ind w:left="20" w:right="20" w:hanging="20"/>
      </w:pPr>
      <w:r>
        <w:rPr>
          <w:rStyle w:val="Cuerpodeltexto10pto1"/>
        </w:rPr>
        <w:lastRenderedPageBreak/>
        <w:t>el alma de su padre o de su hijo podía estar quizás actual-</w:t>
      </w:r>
      <w:r>
        <w:rPr>
          <w:rStyle w:val="Cuerpodeltexto10pto1"/>
        </w:rPr>
        <w:br/>
        <w:t>mente en el cuerpo del animal que degollaran. Séneca, ese</w:t>
      </w:r>
      <w:r>
        <w:rPr>
          <w:rStyle w:val="Cuerpodeltexto10pto1"/>
        </w:rPr>
        <w:br/>
        <w:t>hombre tan razonable y sutil, nos cuenta que durante lar-</w:t>
      </w:r>
      <w:r>
        <w:rPr>
          <w:rStyle w:val="Cuerpodeltexto10pto1"/>
        </w:rPr>
        <w:br/>
        <w:t>go tiempo adhirió a esta opinión y no quería alimentarse</w:t>
      </w:r>
      <w:r>
        <w:rPr>
          <w:rStyle w:val="Cuerpodeltexto10pto1"/>
        </w:rPr>
        <w:br/>
        <w:t>con la carne de los animales (4). Agrega a esto un dilema</w:t>
      </w:r>
      <w:r>
        <w:rPr>
          <w:rStyle w:val="Cuerpodeltexto10pto1"/>
        </w:rPr>
        <w:br/>
        <w:t>singular que un gran hombre de nuestros días ha aplicado</w:t>
      </w:r>
      <w:r>
        <w:rPr>
          <w:rStyle w:val="Cuerpodeltexto10pto1"/>
        </w:rPr>
        <w:br/>
        <w:t>a un tema más importante. En la duda en la que nos en-</w:t>
      </w:r>
      <w:r>
        <w:rPr>
          <w:rStyle w:val="Cuerpodeltexto10pto1"/>
        </w:rPr>
        <w:br/>
        <w:t>contramos, dice, lo mejor es abstenerse siempre de este</w:t>
      </w:r>
      <w:r>
        <w:rPr>
          <w:rStyle w:val="Cuerpodeltexto10pto1"/>
        </w:rPr>
        <w:br/>
        <w:t>alimento: si la metempsicosis existe, es un deber; si no</w:t>
      </w:r>
      <w:r>
        <w:rPr>
          <w:rStyle w:val="Cuerpodeltexto10pto1"/>
        </w:rPr>
        <w:br/>
        <w:t>existe, es sobriedad.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00"/>
      </w:pPr>
      <w:r>
        <w:rPr>
          <w:rStyle w:val="Cuerpodeltexto10pto1"/>
        </w:rPr>
        <w:t>Pero me parece que tenemos una razón más decisiva</w:t>
      </w:r>
      <w:r>
        <w:rPr>
          <w:rStyle w:val="Cuerpodeltexto10pto1"/>
        </w:rPr>
        <w:br/>
        <w:t>para no creer permisible matar o torturar a los animales:</w:t>
      </w:r>
      <w:r>
        <w:rPr>
          <w:rStyle w:val="Cuerpodeltexto10pto1"/>
        </w:rPr>
        <w:br/>
        <w:t>basta con creer, como no podemos dejar de hacerlo, que</w:t>
      </w:r>
      <w:r>
        <w:rPr>
          <w:rStyle w:val="Cuerpodeltexto10pto1"/>
        </w:rPr>
        <w:br/>
        <w:t>son capaces de sentir. ¿Es necesario que un alma sea pre-</w:t>
      </w:r>
      <w:r>
        <w:rPr>
          <w:rStyle w:val="Cuerpodeltexto10pto1"/>
        </w:rPr>
        <w:br/>
        <w:t>cisamente de tal o cual hombre, o de un hombre en gene-</w:t>
      </w:r>
      <w:r>
        <w:rPr>
          <w:rStyle w:val="Cuerpodeltexto10pto1"/>
        </w:rPr>
        <w:br/>
        <w:t>ral, para que no haya que someterla a un sentimiento do-</w:t>
      </w:r>
      <w:r>
        <w:rPr>
          <w:rStyle w:val="Cuerpodeltexto10pto1"/>
        </w:rPr>
        <w:br/>
        <w:t>loroso? Los que razonaran de esta manera, ¿no podrían ir</w:t>
      </w:r>
      <w:r>
        <w:rPr>
          <w:rStyle w:val="Cuerpodeltexto10pto1"/>
        </w:rPr>
        <w:br/>
        <w:t>por grados hasta matar o torturar sin escrúpulos a cual-</w:t>
      </w:r>
      <w:r>
        <w:rPr>
          <w:rStyle w:val="Cuerpodeltexto10pto1"/>
        </w:rPr>
        <w:br/>
        <w:t>quiera que no fuera pariente o amigo?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00"/>
      </w:pPr>
      <w:r>
        <w:rPr>
          <w:rStyle w:val="Cuerpodeltexto10pto1"/>
        </w:rPr>
        <w:t>Si los animales fueran puras máquinas, matarlos sería</w:t>
      </w:r>
      <w:r>
        <w:rPr>
          <w:rStyle w:val="Cuerpodeltexto10pto1"/>
        </w:rPr>
        <w:br/>
        <w:t>un acto moralmente indiferente pero ridículo: sería como</w:t>
      </w:r>
      <w:r>
        <w:rPr>
          <w:rStyle w:val="Cuerpodeltexto10pto1"/>
        </w:rPr>
        <w:br/>
        <w:t>romper un reloj.</w:t>
      </w:r>
    </w:p>
    <w:p w:rsidR="00EB345F" w:rsidRDefault="0002303A">
      <w:pPr>
        <w:pStyle w:val="Cuerpodeltexto0"/>
        <w:shd w:val="clear" w:color="auto" w:fill="auto"/>
        <w:spacing w:before="0" w:after="1759"/>
        <w:ind w:left="20" w:right="20" w:firstLine="300"/>
      </w:pPr>
      <w:r>
        <w:rPr>
          <w:rStyle w:val="Cuerpodeltexto10pto1"/>
        </w:rPr>
        <w:t>Si tienen, no digo un alma altamente razonante, capaz</w:t>
      </w:r>
      <w:r>
        <w:rPr>
          <w:rStyle w:val="Cuerpodeltexto10pto1"/>
        </w:rPr>
        <w:br/>
        <w:t>de un gran número de ideas, sino la más mínima capaci-</w:t>
      </w:r>
      <w:r>
        <w:rPr>
          <w:rStyle w:val="Cuerpodeltexto10pto1"/>
        </w:rPr>
        <w:br/>
        <w:t>dad de sentir, causarles dolor sin necesidad es una cruel-</w:t>
      </w:r>
      <w:r>
        <w:rPr>
          <w:rStyle w:val="Cuerpodeltexto10pto1"/>
        </w:rPr>
        <w:br/>
        <w:t>dad y una injusticia. Quizás el ejemplo más contundente</w:t>
      </w:r>
      <w:r>
        <w:rPr>
          <w:rStyle w:val="Cuerpodeltexto10pto1"/>
        </w:rPr>
        <w:br/>
        <w:t>de lo que pueden sobre nosotros el hábito y la costumbre</w:t>
      </w:r>
      <w:r>
        <w:rPr>
          <w:rStyle w:val="Cuerpodeltexto10pto1"/>
        </w:rPr>
        <w:br/>
        <w:t>es que, en la mayoría de los hombres, han ahogado todo</w:t>
      </w:r>
      <w:r>
        <w:rPr>
          <w:rStyle w:val="Cuerpodeltexto10pto1"/>
        </w:rPr>
        <w:br/>
        <w:t>remordimiento al respecto.</w:t>
      </w:r>
    </w:p>
    <w:p w:rsidR="00EB345F" w:rsidRPr="00B64EB6" w:rsidRDefault="0002303A">
      <w:pPr>
        <w:pStyle w:val="Cuerpodeltexto50"/>
        <w:numPr>
          <w:ilvl w:val="0"/>
          <w:numId w:val="15"/>
        </w:numPr>
        <w:shd w:val="clear" w:color="auto" w:fill="auto"/>
        <w:tabs>
          <w:tab w:val="left" w:pos="582"/>
        </w:tabs>
        <w:spacing w:before="0" w:line="446" w:lineRule="exact"/>
        <w:ind w:left="20" w:right="2620" w:firstLine="300"/>
        <w:rPr>
          <w:lang w:val="en-US"/>
        </w:rPr>
      </w:pPr>
      <w:r w:rsidRPr="0002303A">
        <w:rPr>
          <w:rStyle w:val="Cuerpodeltexto56"/>
          <w:lang w:val="en-US"/>
        </w:rPr>
        <w:t xml:space="preserve">L. Annaei Senecae </w:t>
      </w:r>
      <w:proofErr w:type="gramStart"/>
      <w:r w:rsidRPr="0002303A">
        <w:rPr>
          <w:rStyle w:val="Cuerpodeltexto56"/>
          <w:lang w:val="en-US"/>
        </w:rPr>
        <w:t>epist</w:t>
      </w:r>
      <w:proofErr w:type="gramEnd"/>
      <w:r w:rsidRPr="0002303A">
        <w:rPr>
          <w:rStyle w:val="Cuerpodeltexto56"/>
          <w:lang w:val="en-US"/>
        </w:rPr>
        <w:t>. CVIII.</w:t>
      </w:r>
      <w:r w:rsidRPr="0002303A">
        <w:rPr>
          <w:rStyle w:val="Cuerpodeltexto56"/>
          <w:lang w:val="en-US"/>
        </w:rPr>
        <w:br/>
      </w:r>
      <w:r w:rsidRPr="00B64EB6">
        <w:rPr>
          <w:lang w:val="en-US"/>
        </w:rPr>
        <w:br w:type="page"/>
      </w:r>
    </w:p>
    <w:p w:rsidR="00EB345F" w:rsidRPr="004A5B21" w:rsidRDefault="0002303A" w:rsidP="004A5B21">
      <w:pPr>
        <w:pStyle w:val="Ttulo421"/>
        <w:keepNext/>
        <w:keepLines/>
        <w:shd w:val="clear" w:color="auto" w:fill="auto"/>
        <w:spacing w:after="3452" w:line="300" w:lineRule="exact"/>
        <w:jc w:val="center"/>
        <w:rPr>
          <w:b/>
        </w:rPr>
      </w:pPr>
      <w:bookmarkStart w:id="57" w:name="bookmark57"/>
      <w:r w:rsidRPr="004A5B21">
        <w:rPr>
          <w:b/>
        </w:rPr>
        <w:lastRenderedPageBreak/>
        <w:t xml:space="preserve">EL </w:t>
      </w:r>
      <w:proofErr w:type="gramStart"/>
      <w:r w:rsidRPr="004A5B21">
        <w:rPr>
          <w:b/>
        </w:rPr>
        <w:t>FILOSOFO</w:t>
      </w:r>
      <w:bookmarkEnd w:id="57"/>
      <w:proofErr w:type="gramEnd"/>
    </w:p>
    <w:p w:rsidR="00EB345F" w:rsidRPr="004A5B21" w:rsidRDefault="0002303A" w:rsidP="004A5B21">
      <w:pPr>
        <w:pStyle w:val="Cuerpodeltexto100"/>
        <w:shd w:val="clear" w:color="auto" w:fill="auto"/>
        <w:spacing w:before="100" w:beforeAutospacing="1" w:after="100" w:afterAutospacing="1" w:line="240" w:lineRule="auto"/>
        <w:ind w:left="40" w:right="20" w:firstLine="320"/>
        <w:rPr>
          <w:sz w:val="20"/>
          <w:szCs w:val="20"/>
        </w:rPr>
      </w:pPr>
      <w:r w:rsidRPr="004A5B21">
        <w:rPr>
          <w:rStyle w:val="Cuerpodeltexto1085ptoNegritaEspaciado0pto0"/>
          <w:i/>
          <w:iCs/>
          <w:spacing w:val="0"/>
          <w:sz w:val="20"/>
          <w:szCs w:val="20"/>
        </w:rPr>
        <w:t>Los demás hombres son llevados por sus pasiones</w:t>
      </w:r>
      <w:r w:rsidRPr="004A5B21">
        <w:rPr>
          <w:rStyle w:val="Cuerpodeltexto1085ptoNegritaEspaciado0pto0"/>
          <w:i/>
          <w:iCs/>
          <w:spacing w:val="0"/>
          <w:sz w:val="20"/>
          <w:szCs w:val="20"/>
        </w:rPr>
        <w:br/>
        <w:t>sin que las acciones que ejecutan estén precedidas por</w:t>
      </w:r>
      <w:r w:rsidRPr="004A5B21">
        <w:rPr>
          <w:rStyle w:val="Cuerpodeltexto1085ptoNegritaEspaciado0pto0"/>
          <w:i/>
          <w:iCs/>
          <w:spacing w:val="0"/>
          <w:sz w:val="20"/>
          <w:szCs w:val="20"/>
        </w:rPr>
        <w:br/>
        <w:t>la reflexión: son hombres que caminan en las tinieblas;</w:t>
      </w:r>
      <w:r w:rsidRPr="004A5B21">
        <w:rPr>
          <w:rStyle w:val="Cuerpodeltexto1085ptoNegritaEspaciado0pto0"/>
          <w:i/>
          <w:iCs/>
          <w:spacing w:val="0"/>
          <w:sz w:val="20"/>
          <w:szCs w:val="20"/>
        </w:rPr>
        <w:br/>
        <w:t>en cambio, el</w:t>
      </w:r>
      <w:r w:rsidRPr="004A5B21">
        <w:rPr>
          <w:rStyle w:val="Cuerpodeltexto10Sincursiva1"/>
          <w:sz w:val="20"/>
          <w:szCs w:val="20"/>
          <w:lang w:val="es-ES"/>
        </w:rPr>
        <w:t xml:space="preserve"> filósofo </w:t>
      </w:r>
      <w:r w:rsidRPr="004A5B21">
        <w:rPr>
          <w:rStyle w:val="Cuerpodeltexto1085ptoNegritaEspaciado0pto0"/>
          <w:i/>
          <w:iCs/>
          <w:spacing w:val="0"/>
          <w:sz w:val="20"/>
          <w:szCs w:val="20"/>
        </w:rPr>
        <w:t>en sus mismas pasiones actúa</w:t>
      </w:r>
      <w:r w:rsidRPr="004A5B21">
        <w:rPr>
          <w:rStyle w:val="Cuerpodeltexto1085ptoNegritaEspaciado0pto0"/>
          <w:i/>
          <w:iCs/>
          <w:spacing w:val="0"/>
          <w:sz w:val="20"/>
          <w:szCs w:val="20"/>
        </w:rPr>
        <w:br/>
        <w:t>después de la reflexión; camina en la noche pero prece-</w:t>
      </w:r>
      <w:r w:rsidRPr="004A5B21">
        <w:rPr>
          <w:rStyle w:val="Cuerpodeltexto1085ptoNegritaEspaciado0pto0"/>
          <w:i/>
          <w:iCs/>
          <w:spacing w:val="0"/>
          <w:sz w:val="20"/>
          <w:szCs w:val="20"/>
        </w:rPr>
        <w:br/>
        <w:t>dido por una antorcha.</w:t>
      </w:r>
    </w:p>
    <w:p w:rsidR="00EB345F" w:rsidRPr="004A5B21" w:rsidRDefault="0002303A" w:rsidP="004A5B21">
      <w:pPr>
        <w:pStyle w:val="Cuerpodeltexto210"/>
        <w:shd w:val="clear" w:color="auto" w:fill="auto"/>
        <w:spacing w:before="100" w:beforeAutospacing="1" w:after="100" w:afterAutospacing="1" w:line="240" w:lineRule="auto"/>
        <w:ind w:left="3720"/>
        <w:jc w:val="left"/>
        <w:rPr>
          <w:sz w:val="20"/>
          <w:szCs w:val="20"/>
        </w:rPr>
      </w:pPr>
      <w:r w:rsidRPr="004A5B21">
        <w:rPr>
          <w:rStyle w:val="Cuerpodeltexto217ptoSinnegritaVersales"/>
          <w:sz w:val="20"/>
          <w:szCs w:val="20"/>
        </w:rPr>
        <w:t>Dumarsais</w:t>
      </w:r>
    </w:p>
    <w:p w:rsidR="00EB345F" w:rsidRPr="004A5B21" w:rsidRDefault="0002303A" w:rsidP="004A5B21">
      <w:pPr>
        <w:pStyle w:val="Cuerpodeltexto100"/>
        <w:shd w:val="clear" w:color="auto" w:fill="auto"/>
        <w:spacing w:before="100" w:beforeAutospacing="1" w:after="100" w:afterAutospacing="1" w:line="240" w:lineRule="auto"/>
        <w:ind w:left="40" w:right="20" w:firstLine="320"/>
        <w:rPr>
          <w:sz w:val="20"/>
          <w:szCs w:val="20"/>
        </w:rPr>
      </w:pPr>
      <w:r w:rsidRPr="004A5B21">
        <w:rPr>
          <w:rStyle w:val="Cuerpodeltexto1085ptoNegritaEspaciado0pto0"/>
          <w:i/>
          <w:iCs/>
          <w:spacing w:val="0"/>
          <w:sz w:val="20"/>
          <w:szCs w:val="20"/>
        </w:rPr>
        <w:t>El ecléctico es un filósofo que, despreciando los pre-</w:t>
      </w:r>
      <w:r w:rsidRPr="004A5B21">
        <w:rPr>
          <w:rStyle w:val="Cuerpodeltexto1085ptoNegritaEspaciado0pto0"/>
          <w:i/>
          <w:iCs/>
          <w:spacing w:val="0"/>
          <w:sz w:val="20"/>
          <w:szCs w:val="20"/>
        </w:rPr>
        <w:br/>
        <w:t>juicios, la tradición, la antigüedad, el consentimiento</w:t>
      </w:r>
      <w:r w:rsidRPr="004A5B21">
        <w:rPr>
          <w:rStyle w:val="Cuerpodeltexto1085ptoNegritaEspaciado0pto0"/>
          <w:i/>
          <w:iCs/>
          <w:spacing w:val="0"/>
          <w:sz w:val="20"/>
          <w:szCs w:val="20"/>
        </w:rPr>
        <w:br/>
        <w:t>universal, la autoridad, en una palabra, todo lo que</w:t>
      </w:r>
      <w:r w:rsidRPr="004A5B21">
        <w:rPr>
          <w:rStyle w:val="Cuerpodeltexto1085ptoNegritaEspaciado0pto0"/>
          <w:i/>
          <w:iCs/>
          <w:spacing w:val="0"/>
          <w:sz w:val="20"/>
          <w:szCs w:val="20"/>
        </w:rPr>
        <w:br/>
        <w:t>subyuga la mente del vulgo, se atreve a pensar por sí</w:t>
      </w:r>
      <w:r w:rsidRPr="004A5B21">
        <w:rPr>
          <w:rStyle w:val="Cuerpodeltexto1085ptoNegritaEspaciado0pto0"/>
          <w:i/>
          <w:iCs/>
          <w:spacing w:val="0"/>
          <w:sz w:val="20"/>
          <w:szCs w:val="20"/>
        </w:rPr>
        <w:br/>
        <w:t>mismo.</w:t>
      </w:r>
    </w:p>
    <w:p w:rsidR="004A5B21" w:rsidRDefault="0002303A" w:rsidP="004A5B21">
      <w:pPr>
        <w:pStyle w:val="Cuerpodeltexto200"/>
        <w:shd w:val="clear" w:color="auto" w:fill="auto"/>
        <w:spacing w:before="100" w:beforeAutospacing="1" w:after="100" w:afterAutospacing="1" w:line="240" w:lineRule="auto"/>
        <w:ind w:left="3920"/>
        <w:rPr>
          <w:rStyle w:val="Cuerpodeltexto20Versales0"/>
          <w:sz w:val="20"/>
          <w:szCs w:val="20"/>
        </w:rPr>
      </w:pPr>
      <w:r w:rsidRPr="004A5B21">
        <w:rPr>
          <w:rStyle w:val="Cuerpodeltexto20Versales0"/>
          <w:sz w:val="20"/>
          <w:szCs w:val="20"/>
        </w:rPr>
        <w:t>Diderot</w:t>
      </w:r>
    </w:p>
    <w:p w:rsidR="004A5B21" w:rsidRDefault="004A5B21">
      <w:pPr>
        <w:rPr>
          <w:rStyle w:val="Cuerpodeltexto20Versales0"/>
          <w:rFonts w:eastAsia="Courier New"/>
          <w:sz w:val="20"/>
          <w:szCs w:val="20"/>
        </w:rPr>
      </w:pPr>
      <w:r>
        <w:rPr>
          <w:rStyle w:val="Cuerpodeltexto20Versales0"/>
          <w:rFonts w:eastAsia="Courier New"/>
          <w:sz w:val="20"/>
          <w:szCs w:val="20"/>
        </w:rPr>
        <w:br w:type="page"/>
      </w:r>
    </w:p>
    <w:p w:rsidR="004A5B21" w:rsidRDefault="004A5B21" w:rsidP="004A5B21">
      <w:pPr>
        <w:pStyle w:val="Cuerpodeltexto200"/>
        <w:shd w:val="clear" w:color="auto" w:fill="auto"/>
        <w:spacing w:before="100" w:beforeAutospacing="1" w:after="100" w:afterAutospacing="1" w:line="240" w:lineRule="auto"/>
        <w:ind w:left="3920"/>
        <w:rPr>
          <w:rStyle w:val="Cuerpodeltexto20Versales0"/>
          <w:sz w:val="20"/>
          <w:szCs w:val="20"/>
        </w:rPr>
      </w:pPr>
    </w:p>
    <w:p w:rsidR="004A5B21" w:rsidRPr="004A5B21" w:rsidRDefault="004A5B21" w:rsidP="004A5B21">
      <w:pPr>
        <w:pStyle w:val="Cuerpodeltexto200"/>
        <w:shd w:val="clear" w:color="auto" w:fill="auto"/>
        <w:spacing w:before="100" w:beforeAutospacing="1" w:after="100" w:afterAutospacing="1" w:line="240" w:lineRule="auto"/>
        <w:ind w:left="3920"/>
        <w:rPr>
          <w:sz w:val="20"/>
          <w:szCs w:val="20"/>
        </w:rPr>
        <w:sectPr w:rsidR="004A5B21" w:rsidRPr="004A5B21" w:rsidSect="004A5B21">
          <w:footerReference w:type="even" r:id="rId76"/>
          <w:footerReference w:type="default" r:id="rId77"/>
          <w:pgSz w:w="8391" w:h="11909"/>
          <w:pgMar w:top="888" w:right="1363" w:bottom="1142" w:left="1392" w:header="0" w:footer="862" w:gutter="0"/>
          <w:cols w:space="720"/>
          <w:noEndnote/>
          <w:docGrid w:linePitch="360"/>
        </w:sectPr>
      </w:pPr>
    </w:p>
    <w:p w:rsidR="00EB345F" w:rsidRDefault="0002303A">
      <w:pPr>
        <w:pStyle w:val="Ttulo531"/>
        <w:keepNext/>
        <w:keepLines/>
        <w:shd w:val="clear" w:color="auto" w:fill="auto"/>
        <w:spacing w:after="223" w:line="269" w:lineRule="exact"/>
        <w:ind w:left="2580" w:right="20"/>
      </w:pPr>
      <w:bookmarkStart w:id="58" w:name="bookmark58"/>
      <w:r>
        <w:lastRenderedPageBreak/>
        <w:t>ARTICULO «FILOSOFO»</w:t>
      </w:r>
      <w:r>
        <w:br/>
        <w:t xml:space="preserve">DE LA </w:t>
      </w:r>
      <w:r>
        <w:rPr>
          <w:rStyle w:val="Ttulo53Cursiva"/>
          <w:b/>
          <w:bCs/>
        </w:rPr>
        <w:t>ENCICLOPEDIA</w:t>
      </w:r>
      <w:bookmarkEnd w:id="58"/>
    </w:p>
    <w:p w:rsidR="00EB345F" w:rsidRDefault="0002303A">
      <w:pPr>
        <w:pStyle w:val="Cuerpodeltexto210"/>
        <w:shd w:val="clear" w:color="auto" w:fill="auto"/>
        <w:spacing w:before="0" w:after="734" w:line="140" w:lineRule="exact"/>
        <w:ind w:right="20"/>
      </w:pPr>
      <w:r>
        <w:rPr>
          <w:rStyle w:val="Cuerpodeltexto217ptoSinnegrita0"/>
        </w:rPr>
        <w:t xml:space="preserve">De </w:t>
      </w:r>
      <w:r>
        <w:rPr>
          <w:rStyle w:val="Cuerpodeltexto217ptoSinnegritaVersales"/>
        </w:rPr>
        <w:t>Dumarsais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Hoy en día, nada cuesta tan poco conseguir como el tí-</w:t>
      </w:r>
      <w:r>
        <w:rPr>
          <w:rStyle w:val="Cuerpodeltexto10pto1"/>
        </w:rPr>
        <w:br/>
        <w:t xml:space="preserve">tulo de </w:t>
      </w:r>
      <w:r>
        <w:rPr>
          <w:rStyle w:val="Cuerpodeltexto10ptoNegritaCursiva1"/>
        </w:rPr>
        <w:t>filósofo</w:t>
      </w:r>
      <w:r>
        <w:rPr>
          <w:rStyle w:val="Cuerpodeltexto10pto1"/>
        </w:rPr>
        <w:t>: una vida oscura y retirada, una aparien-</w:t>
      </w:r>
      <w:r>
        <w:rPr>
          <w:rStyle w:val="Cuerpodeltexto10pto1"/>
        </w:rPr>
        <w:br/>
        <w:t>cia de sabiduría, con un poco de lectura, bastan para dar</w:t>
      </w:r>
      <w:r>
        <w:rPr>
          <w:rStyle w:val="Cuerpodeltexto10pto1"/>
        </w:rPr>
        <w:br/>
        <w:t>ese nombre a personas que son honradas con él sin me-</w:t>
      </w:r>
      <w:r>
        <w:rPr>
          <w:rStyle w:val="Cuerpodeltexto10pto1"/>
        </w:rPr>
        <w:br/>
        <w:t>recerlo.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Otros en quienes el librepensamiento suplanta al razo-</w:t>
      </w:r>
      <w:r>
        <w:rPr>
          <w:rStyle w:val="Cuerpodeltexto10pto1"/>
        </w:rPr>
        <w:br/>
        <w:t xml:space="preserve">namiento se consideran los únicos verdaderos </w:t>
      </w:r>
      <w:r>
        <w:rPr>
          <w:rStyle w:val="Cuerpodeltexto10ptoNegritaCursiva1"/>
        </w:rPr>
        <w:t>filósofos</w:t>
      </w:r>
      <w:r>
        <w:rPr>
          <w:rStyle w:val="Cuerpodeltexto10ptoNegritaCursiva1"/>
        </w:rPr>
        <w:br/>
      </w:r>
      <w:r>
        <w:rPr>
          <w:rStyle w:val="Cuerpodeltexto10pto1"/>
        </w:rPr>
        <w:t>porque se han atrevido a destruir los límites sagrados</w:t>
      </w:r>
      <w:r>
        <w:rPr>
          <w:rStyle w:val="Cuerpodeltexto10pto1"/>
        </w:rPr>
        <w:br/>
        <w:t>puestos por la religión y haber roto las trabas que la fe po-</w:t>
      </w:r>
      <w:r>
        <w:rPr>
          <w:rStyle w:val="Cuerpodeltexto10pto1"/>
        </w:rPr>
        <w:br/>
        <w:t>nía a su razón. Orgullosos de haberse liberado de los pre-</w:t>
      </w:r>
      <w:r>
        <w:rPr>
          <w:rStyle w:val="Cuerpodeltexto10pto1"/>
        </w:rPr>
        <w:br/>
        <w:t>juicios de la educación en materia de religión, miran con</w:t>
      </w:r>
      <w:r>
        <w:rPr>
          <w:rStyle w:val="Cuerpodeltexto10pto1"/>
        </w:rPr>
        <w:br/>
        <w:t>desprecio a los demás como almas débiles, ingenios servi-</w:t>
      </w:r>
      <w:r>
        <w:rPr>
          <w:rStyle w:val="Cuerpodeltexto10pto1"/>
        </w:rPr>
        <w:br/>
        <w:t>les, mentes pusilánimes que se dejan asustar por las con-</w:t>
      </w:r>
      <w:r>
        <w:rPr>
          <w:rStyle w:val="Cuerpodeltexto10pto1"/>
        </w:rPr>
        <w:br/>
        <w:t>secuencias de la irreligiosidad y que, al no osar salir por</w:t>
      </w:r>
      <w:r>
        <w:rPr>
          <w:rStyle w:val="Cuerpodeltexto10pto1"/>
        </w:rPr>
        <w:br/>
        <w:t>un instante del círculo de las verdades establecidas ni</w:t>
      </w:r>
      <w:r>
        <w:rPr>
          <w:rStyle w:val="Cuerpodeltexto10pto1"/>
        </w:rPr>
        <w:br/>
        <w:t>marchar por nuevos caminos, se adormecen bajo el yugo</w:t>
      </w:r>
      <w:r>
        <w:rPr>
          <w:rStyle w:val="Cuerpodeltexto10pto1"/>
        </w:rPr>
        <w:br/>
        <w:t>de la superstición.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 xml:space="preserve">Sin embargo, debemos tener una idea más justa del </w:t>
      </w:r>
      <w:r>
        <w:rPr>
          <w:rStyle w:val="Cuerpodeltexto10ptoNegritaCursiva1"/>
        </w:rPr>
        <w:t>fi-</w:t>
      </w:r>
      <w:r>
        <w:rPr>
          <w:rStyle w:val="Cuerpodeltexto10ptoNegritaCursiva1"/>
        </w:rPr>
        <w:br/>
        <w:t>lósofo</w:t>
      </w:r>
      <w:r>
        <w:rPr>
          <w:rStyle w:val="Cuerpodeltexto10pto1"/>
        </w:rPr>
        <w:t xml:space="preserve"> y aquí presentaremos el carácter que le damos.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>Los demás hombres están determinados a actuar sin</w:t>
      </w:r>
      <w:r>
        <w:rPr>
          <w:rStyle w:val="Cuerpodeltexto10pto1"/>
        </w:rPr>
        <w:br/>
        <w:t>sentir ni conocer las causas que los mueven, incluso sin</w:t>
      </w:r>
      <w:r>
        <w:rPr>
          <w:rStyle w:val="Cuerpodeltexto10pto1"/>
        </w:rPr>
        <w:br/>
        <w:t xml:space="preserve">imaginar que éstas existen. Por el contrario, el </w:t>
      </w:r>
      <w:r>
        <w:rPr>
          <w:rStyle w:val="Cuerpodeltexto10ptoNegritaCursiva1"/>
        </w:rPr>
        <w:t>filósofo</w:t>
      </w:r>
      <w:r>
        <w:rPr>
          <w:rStyle w:val="Cuerpodeltexto10ptoNegritaCursiva1"/>
        </w:rPr>
        <w:br/>
      </w:r>
      <w:r>
        <w:rPr>
          <w:rStyle w:val="Cuerpodeltexto10pto1"/>
        </w:rPr>
        <w:t>analiza las causas hasta donde puede y a menudo incluso</w:t>
      </w:r>
      <w:r>
        <w:rPr>
          <w:rStyle w:val="Cuerpodeltexto10pto1"/>
        </w:rPr>
        <w:br/>
        <w:t>las previene y se libra a ellas con conocimiento: es un reloj</w:t>
      </w:r>
      <w:r>
        <w:rPr>
          <w:rStyle w:val="Cuerpodeltexto10pto1"/>
        </w:rPr>
        <w:br/>
        <w:t>que, por así decirlo, a veces se da cuerda a sí mismo. Así,</w:t>
      </w:r>
      <w:r>
        <w:rPr>
          <w:rStyle w:val="Cuerpodeltexto10pto1"/>
        </w:rPr>
        <w:br/>
        <w:t>evita los objetos que pueden causarle sentimientos que no</w:t>
      </w:r>
      <w:r>
        <w:rPr>
          <w:rStyle w:val="Cuerpodeltexto10pto1"/>
        </w:rPr>
        <w:br/>
        <w:t>convienen ni al bienestar ni al ser razonable y busca los</w:t>
      </w:r>
      <w:r>
        <w:rPr>
          <w:rStyle w:val="Cuerpodeltexto10pto1"/>
        </w:rPr>
        <w:br/>
        <w:t>que pueden excitar en él afecciones convenientes al estado</w:t>
      </w:r>
      <w:r>
        <w:rPr>
          <w:rStyle w:val="Cuerpodeltexto10pto1"/>
        </w:rPr>
        <w:br/>
        <w:t xml:space="preserve">en que se encuentra. La razón es con respecto al </w:t>
      </w:r>
      <w:r>
        <w:rPr>
          <w:rStyle w:val="Cuerpodeltexto10ptoNegritaCursiva1"/>
        </w:rPr>
        <w:t>filósofo</w:t>
      </w:r>
      <w:r>
        <w:rPr>
          <w:rStyle w:val="Cuerpodeltexto10ptoNegritaCursiva1"/>
        </w:rPr>
        <w:br/>
      </w:r>
      <w:r>
        <w:rPr>
          <w:rStyle w:val="Cuerpodeltexto10pto1"/>
        </w:rPr>
        <w:t>lo que la gracia es al cristiano. La gracia determina al cris-</w:t>
      </w:r>
      <w:r>
        <w:rPr>
          <w:rStyle w:val="Cuerpodeltexto10pto1"/>
        </w:rPr>
        <w:br/>
        <w:t xml:space="preserve">tiano a actuar; la razón determina al </w:t>
      </w:r>
      <w:r>
        <w:rPr>
          <w:rStyle w:val="Cuerpodeltexto10ptoNegritaCursiva1"/>
        </w:rPr>
        <w:t>filósofo.</w:t>
      </w:r>
      <w:r>
        <w:br w:type="page"/>
      </w:r>
    </w:p>
    <w:p w:rsidR="00EB345F" w:rsidRDefault="0002303A">
      <w:pPr>
        <w:pStyle w:val="Cuerpodeltexto0"/>
        <w:shd w:val="clear" w:color="auto" w:fill="auto"/>
        <w:spacing w:before="0"/>
        <w:ind w:left="60" w:right="20" w:firstLine="320"/>
      </w:pPr>
      <w:r>
        <w:rPr>
          <w:rStyle w:val="Cuerpodeltexto10pto1"/>
        </w:rPr>
        <w:lastRenderedPageBreak/>
        <w:t>Los demás hombres son llevados por sus pasiones sin</w:t>
      </w:r>
      <w:r>
        <w:rPr>
          <w:rStyle w:val="Cuerpodeltexto10pto1"/>
        </w:rPr>
        <w:br/>
        <w:t>que las acciones que ejecutan estén precedidas por la re-</w:t>
      </w:r>
      <w:r>
        <w:rPr>
          <w:rStyle w:val="Cuerpodeltexto10pto1"/>
        </w:rPr>
        <w:br/>
        <w:t>flexión: son hombres que caminan en las tinieblas; en</w:t>
      </w:r>
      <w:r>
        <w:rPr>
          <w:rStyle w:val="Cuerpodeltexto10pto1"/>
        </w:rPr>
        <w:br/>
        <w:t xml:space="preserve">cambio, el </w:t>
      </w:r>
      <w:r>
        <w:rPr>
          <w:rStyle w:val="Cuerpodeltexto10ptoNegritaCursiva1"/>
        </w:rPr>
        <w:t>filósofo</w:t>
      </w:r>
      <w:r>
        <w:rPr>
          <w:rStyle w:val="Cuerpodeltexto10pto1"/>
        </w:rPr>
        <w:t xml:space="preserve"> en sus mismas pasiones actúa después</w:t>
      </w:r>
      <w:r>
        <w:rPr>
          <w:rStyle w:val="Cuerpodeltexto10pto1"/>
        </w:rPr>
        <w:br/>
        <w:t>de la reflexión; camina en la noche pero precedido por</w:t>
      </w:r>
      <w:r>
        <w:rPr>
          <w:rStyle w:val="Cuerpodeltexto10pto1"/>
        </w:rPr>
        <w:br/>
        <w:t>una antorcha.</w:t>
      </w:r>
    </w:p>
    <w:p w:rsidR="00EB345F" w:rsidRDefault="0002303A">
      <w:pPr>
        <w:pStyle w:val="Cuerpodeltexto0"/>
        <w:shd w:val="clear" w:color="auto" w:fill="auto"/>
        <w:spacing w:before="0"/>
        <w:ind w:left="60" w:right="20" w:firstLine="320"/>
      </w:pPr>
      <w:r>
        <w:rPr>
          <w:rStyle w:val="Cuerpodeltexto10pto1"/>
        </w:rPr>
        <w:t xml:space="preserve">El </w:t>
      </w:r>
      <w:r>
        <w:rPr>
          <w:rStyle w:val="Cuerpodeltexto10ptoNegritaCursiva1"/>
        </w:rPr>
        <w:t>filósofo</w:t>
      </w:r>
      <w:r>
        <w:rPr>
          <w:rStyle w:val="Cuerpodeltexto10pto1"/>
        </w:rPr>
        <w:t xml:space="preserve"> establece sus principios sobre una infinidad</w:t>
      </w:r>
      <w:r>
        <w:rPr>
          <w:rStyle w:val="Cuerpodeltexto10pto1"/>
        </w:rPr>
        <w:br/>
        <w:t>de observaciones particulares. El pueblo adopta el princi-</w:t>
      </w:r>
      <w:r>
        <w:rPr>
          <w:rStyle w:val="Cuerpodeltexto10pto1"/>
        </w:rPr>
        <w:br/>
        <w:t>pio sin pensar en las observaciones que lo han producido:</w:t>
      </w:r>
      <w:r>
        <w:rPr>
          <w:rStyle w:val="Cuerpodeltexto10pto1"/>
        </w:rPr>
        <w:br/>
        <w:t>cree que la máxima existe, por así decir, por sí misma; en</w:t>
      </w:r>
      <w:r>
        <w:rPr>
          <w:rStyle w:val="Cuerpodeltexto10pto1"/>
        </w:rPr>
        <w:br/>
        <w:t xml:space="preserve">cambio, el </w:t>
      </w:r>
      <w:r>
        <w:rPr>
          <w:rStyle w:val="Cuerpodeltexto10ptoNegritaCursiva1"/>
        </w:rPr>
        <w:t>filósofo</w:t>
      </w:r>
      <w:r>
        <w:rPr>
          <w:rStyle w:val="Cuerpodeltexto10pto1"/>
        </w:rPr>
        <w:t xml:space="preserve"> toma la máxima en su fuente, examina</w:t>
      </w:r>
      <w:r>
        <w:rPr>
          <w:rStyle w:val="Cuerpodeltexto10pto1"/>
        </w:rPr>
        <w:br/>
        <w:t>su origen; conoce su propio valor y la utiliza como le con-</w:t>
      </w:r>
      <w:r>
        <w:rPr>
          <w:rStyle w:val="Cuerpodeltexto10pto1"/>
        </w:rPr>
        <w:br/>
        <w:t>viene.</w:t>
      </w:r>
    </w:p>
    <w:p w:rsidR="00EB345F" w:rsidRDefault="0002303A">
      <w:pPr>
        <w:pStyle w:val="Cuerpodeltexto0"/>
        <w:shd w:val="clear" w:color="auto" w:fill="auto"/>
        <w:spacing w:before="0"/>
        <w:ind w:left="60" w:right="20" w:firstLine="320"/>
      </w:pPr>
      <w:r>
        <w:rPr>
          <w:rStyle w:val="Cuerpodeltexto10pto1"/>
        </w:rPr>
        <w:t xml:space="preserve">La verdad no es para el </w:t>
      </w:r>
      <w:r>
        <w:rPr>
          <w:rStyle w:val="Cuerpodeltexto10ptoNegritaCursiva1"/>
        </w:rPr>
        <w:t>filósofo</w:t>
      </w:r>
      <w:r>
        <w:rPr>
          <w:rStyle w:val="Cuerpodeltexto10pto1"/>
        </w:rPr>
        <w:t xml:space="preserve"> una maestra que co-</w:t>
      </w:r>
      <w:r>
        <w:rPr>
          <w:rStyle w:val="Cuerpodeltexto10pto1"/>
        </w:rPr>
        <w:br/>
        <w:t>rrompe su imaginación y a la que cree encontrar en todas</w:t>
      </w:r>
      <w:r>
        <w:rPr>
          <w:rStyle w:val="Cuerpodeltexto10pto1"/>
        </w:rPr>
        <w:br/>
        <w:t>partes; se contenta con poder distinguirla donde puede</w:t>
      </w:r>
      <w:r>
        <w:rPr>
          <w:rStyle w:val="Cuerpodeltexto10pto1"/>
        </w:rPr>
        <w:br/>
        <w:t>percibirla. No la confunde con la verosimilitud, toma por</w:t>
      </w:r>
      <w:r>
        <w:rPr>
          <w:rStyle w:val="Cuerpodeltexto10pto1"/>
        </w:rPr>
        <w:br/>
        <w:t>verdadero lo que es verdadero, por falso lo que es falso,</w:t>
      </w:r>
      <w:r>
        <w:rPr>
          <w:rStyle w:val="Cuerpodeltexto10pto1"/>
        </w:rPr>
        <w:br/>
        <w:t>por dudoso lo que es dudoso y por verosímil lo que sólo es</w:t>
      </w:r>
      <w:r>
        <w:rPr>
          <w:rStyle w:val="Cuerpodeltexto10pto1"/>
        </w:rPr>
        <w:br/>
        <w:t>verosímil. Incluso hace más —-y ésta es una gran perfec-</w:t>
      </w:r>
      <w:r>
        <w:rPr>
          <w:rStyle w:val="Cuerpodeltexto10pto1"/>
        </w:rPr>
        <w:br/>
        <w:t xml:space="preserve">ción del </w:t>
      </w:r>
      <w:r>
        <w:rPr>
          <w:rStyle w:val="Cuerpodeltexto10ptoNegritaCursiva1"/>
        </w:rPr>
        <w:t>filósofo</w:t>
      </w:r>
      <w:r>
        <w:rPr>
          <w:rStyle w:val="Cuerpodeltexto10pto1"/>
        </w:rPr>
        <w:t>—: cuando no tiene motivo apropiado para</w:t>
      </w:r>
      <w:r>
        <w:rPr>
          <w:rStyle w:val="Cuerpodeltexto10pto1"/>
        </w:rPr>
        <w:br/>
        <w:t>juzgar, su juicio permanece indeterminado.</w:t>
      </w:r>
    </w:p>
    <w:p w:rsidR="00EB345F" w:rsidRDefault="0002303A">
      <w:pPr>
        <w:pStyle w:val="Cuerpodeltexto0"/>
        <w:shd w:val="clear" w:color="auto" w:fill="auto"/>
        <w:spacing w:before="0"/>
        <w:ind w:left="60" w:right="20" w:firstLine="320"/>
      </w:pPr>
      <w:r>
        <w:rPr>
          <w:rStyle w:val="Cuerpodeltexto10pto1"/>
        </w:rPr>
        <w:t>La sociedad está llena de personas ingeniosas y muy</w:t>
      </w:r>
      <w:r>
        <w:rPr>
          <w:rStyle w:val="Cuerpodeltexto10pto1"/>
        </w:rPr>
        <w:br/>
        <w:t>inteligentes que siempre juzgan; practican la adivinación</w:t>
      </w:r>
      <w:r>
        <w:rPr>
          <w:rStyle w:val="Cuerpodeltexto10pto1"/>
        </w:rPr>
        <w:br/>
        <w:t>siempre, ya que juzgar sin sentir que se tiene el motivo</w:t>
      </w:r>
      <w:r>
        <w:rPr>
          <w:rStyle w:val="Cuerpodeltexto10pto1"/>
        </w:rPr>
        <w:br/>
        <w:t>propio del juicio sólo es adivinar. Ignoran los alcances de</w:t>
      </w:r>
      <w:r>
        <w:rPr>
          <w:rStyle w:val="Cuerpodeltexto10pto1"/>
        </w:rPr>
        <w:br/>
        <w:t>la mente humana; creen que se puede conocer todo. De</w:t>
      </w:r>
      <w:r>
        <w:rPr>
          <w:rStyle w:val="Cuerpodeltexto10pto1"/>
        </w:rPr>
        <w:br/>
        <w:t>esta manera, les parece vergonzoso no pronunciar un jui-</w:t>
      </w:r>
      <w:r>
        <w:rPr>
          <w:rStyle w:val="Cuerpodeltexto10pto1"/>
        </w:rPr>
        <w:br/>
        <w:t>cio y se imaginan que la inteligencia consiste en juzgar. El</w:t>
      </w:r>
      <w:r>
        <w:rPr>
          <w:rStyle w:val="Cuerpodeltexto10pto1"/>
        </w:rPr>
        <w:br/>
      </w:r>
      <w:r>
        <w:rPr>
          <w:rStyle w:val="Cuerpodeltexto10ptoNegritaCursiva1"/>
        </w:rPr>
        <w:t>filósofo</w:t>
      </w:r>
      <w:r>
        <w:rPr>
          <w:rStyle w:val="Cuerpodeltexto10pto1"/>
        </w:rPr>
        <w:t xml:space="preserve"> cree que consiste en juzgar bien. Está más conten-</w:t>
      </w:r>
      <w:r>
        <w:rPr>
          <w:rStyle w:val="Cuerpodeltexto10pto1"/>
        </w:rPr>
        <w:br/>
        <w:t>to consigo mismo si ha suspendido la facultad de juzgar</w:t>
      </w:r>
      <w:r>
        <w:rPr>
          <w:rStyle w:val="Cuerpodeltexto10pto1"/>
        </w:rPr>
        <w:br/>
        <w:t>que si se hubiera determinado antes de sentir el motivo</w:t>
      </w:r>
      <w:r>
        <w:rPr>
          <w:rStyle w:val="Cuerpodeltexto10pto1"/>
        </w:rPr>
        <w:br/>
        <w:t>apropiado para una decisión. Así, juzga y habla menos</w:t>
      </w:r>
      <w:r>
        <w:rPr>
          <w:rStyle w:val="Cuerpodeltexto10pto1"/>
        </w:rPr>
        <w:br/>
        <w:t>pero juzga con más seguridad y habla mejor. No evita los</w:t>
      </w:r>
      <w:r>
        <w:rPr>
          <w:rStyle w:val="Cuerpodeltexto10pto1"/>
        </w:rPr>
        <w:br/>
        <w:t>trazos vivos que se presentan naturalmente al intelecto</w:t>
      </w:r>
      <w:r>
        <w:rPr>
          <w:rStyle w:val="Cuerpodeltexto10pto1"/>
        </w:rPr>
        <w:br/>
        <w:t>por una rápida composición de ideas que a menudo asom-</w:t>
      </w:r>
      <w:r>
        <w:rPr>
          <w:rStyle w:val="Cuerpodeltexto10pto1"/>
        </w:rPr>
        <w:br/>
        <w:t>bra ver juntas. En esta rápida relación consiste lo que co-</w:t>
      </w:r>
      <w:r>
        <w:rPr>
          <w:rStyle w:val="Cuerpodeltexto10pto1"/>
        </w:rPr>
        <w:br/>
        <w:t xml:space="preserve">múnmente llamamos </w:t>
      </w:r>
      <w:r>
        <w:rPr>
          <w:rStyle w:val="Cuerpodeltexto10ptoNegritaCursiva1"/>
        </w:rPr>
        <w:t>ingenio;</w:t>
      </w:r>
      <w:r>
        <w:rPr>
          <w:rStyle w:val="Cuerpodeltexto10pto1"/>
        </w:rPr>
        <w:t xml:space="preserve"> pero es lo que menos busca</w:t>
      </w:r>
      <w:r>
        <w:rPr>
          <w:rStyle w:val="Cuerpodeltexto10pto1"/>
        </w:rPr>
        <w:br w:type="page"/>
      </w:r>
      <w:r>
        <w:rPr>
          <w:rStyle w:val="Cuerpodeltexto10pto1"/>
        </w:rPr>
        <w:lastRenderedPageBreak/>
        <w:t>y antes que este brillo prefiere el cuidado de distinguir las</w:t>
      </w:r>
      <w:r>
        <w:rPr>
          <w:rStyle w:val="Cuerpodeltexto10pto1"/>
        </w:rPr>
        <w:br/>
        <w:t>ideas, de conocer su justa extensión y su relación precisa y</w:t>
      </w:r>
      <w:r>
        <w:rPr>
          <w:rStyle w:val="Cuerpodeltexto10pto1"/>
        </w:rPr>
        <w:br/>
        <w:t>evita dejarse engañar llevando demasiado lejos alguna re-</w:t>
      </w:r>
      <w:r>
        <w:rPr>
          <w:rStyle w:val="Cuerpodeltexto10pto1"/>
        </w:rPr>
        <w:br/>
        <w:t xml:space="preserve">lación que las ideas tienen entre ellas. Lo que se llama </w:t>
      </w:r>
      <w:r>
        <w:rPr>
          <w:rStyle w:val="Cuerpodeltexto10ptoNegritaCursiva1"/>
        </w:rPr>
        <w:t>jui-</w:t>
      </w:r>
      <w:r>
        <w:rPr>
          <w:rStyle w:val="Cuerpodeltexto10ptoNegritaCursiva1"/>
        </w:rPr>
        <w:br/>
        <w:t>cio y precisión intelectual</w:t>
      </w:r>
      <w:r>
        <w:rPr>
          <w:rStyle w:val="Cuerpodeltexto10pto1"/>
        </w:rPr>
        <w:t xml:space="preserve"> consiste en esto: a esta preci-</w:t>
      </w:r>
      <w:r>
        <w:rPr>
          <w:rStyle w:val="Cuerpodeltexto10pto1"/>
        </w:rPr>
        <w:br/>
        <w:t xml:space="preserve">sión se une también la </w:t>
      </w:r>
      <w:r>
        <w:rPr>
          <w:rStyle w:val="Cuerpodeltexto10ptoNegritaCursiva1"/>
        </w:rPr>
        <w:t>flexibilidad</w:t>
      </w:r>
      <w:r>
        <w:rPr>
          <w:rStyle w:val="Cuerpodeltexto10pto1"/>
        </w:rPr>
        <w:t xml:space="preserve"> y la </w:t>
      </w:r>
      <w:r>
        <w:rPr>
          <w:rStyle w:val="Cuerpodeltexto10ptoNegritaCursiva1"/>
        </w:rPr>
        <w:t>claridad.</w:t>
      </w:r>
      <w:r>
        <w:rPr>
          <w:rStyle w:val="Cuerpodeltexto10pto1"/>
        </w:rPr>
        <w:t xml:space="preserve"> El </w:t>
      </w:r>
      <w:r>
        <w:rPr>
          <w:rStyle w:val="Cuerpodeltexto10ptoNegritaCursiva1"/>
        </w:rPr>
        <w:t>filóso-</w:t>
      </w:r>
      <w:r>
        <w:rPr>
          <w:rStyle w:val="Cuerpodeltexto10ptoNegritaCursiva1"/>
        </w:rPr>
        <w:br/>
        <w:t>fo</w:t>
      </w:r>
      <w:r>
        <w:rPr>
          <w:rStyle w:val="Cuerpodeltexto10pto1"/>
        </w:rPr>
        <w:t xml:space="preserve"> no está tan atado a un sistema como para no sentir toda</w:t>
      </w:r>
      <w:r>
        <w:rPr>
          <w:rStyle w:val="Cuerpodeltexto10pto1"/>
        </w:rPr>
        <w:br/>
        <w:t>la fuerza de las objeciones. La mayor parte de los hom-</w:t>
      </w:r>
      <w:r>
        <w:rPr>
          <w:rStyle w:val="Cuerpodeltexto10pto1"/>
        </w:rPr>
        <w:br/>
        <w:t>bres están tan entregados a sus opiniones que ni siquiera</w:t>
      </w:r>
      <w:r>
        <w:rPr>
          <w:rStyle w:val="Cuerpodeltexto10pto1"/>
        </w:rPr>
        <w:br/>
        <w:t xml:space="preserve">hacen el esfuerzo de comprender las de los demás. El </w:t>
      </w:r>
      <w:r>
        <w:rPr>
          <w:rStyle w:val="Cuerpodeltexto10ptoNegritaCursiva1"/>
        </w:rPr>
        <w:t>filó-</w:t>
      </w:r>
      <w:r>
        <w:rPr>
          <w:rStyle w:val="Cuerpodeltexto10ptoNegritaCursiva1"/>
        </w:rPr>
        <w:br/>
        <w:t>sofo</w:t>
      </w:r>
      <w:r>
        <w:rPr>
          <w:rStyle w:val="Cuerpodeltexto10pto1"/>
        </w:rPr>
        <w:t xml:space="preserve"> comprende la opinión que rechaza con la misma am-</w:t>
      </w:r>
      <w:r>
        <w:rPr>
          <w:rStyle w:val="Cuerpodeltexto10pto1"/>
        </w:rPr>
        <w:br/>
        <w:t>plitud y claridad con que entiende la que adopta.</w:t>
      </w:r>
    </w:p>
    <w:p w:rsidR="00EB345F" w:rsidRDefault="0002303A">
      <w:pPr>
        <w:pStyle w:val="Cuerpodeltexto0"/>
        <w:shd w:val="clear" w:color="auto" w:fill="auto"/>
        <w:spacing w:before="0"/>
        <w:ind w:left="40" w:right="20" w:firstLine="320"/>
      </w:pPr>
      <w:r>
        <w:rPr>
          <w:rStyle w:val="Cuerpodeltexto10pto1"/>
        </w:rPr>
        <w:t>El espíritu filosófico es, pues, un espíritu de observa-</w:t>
      </w:r>
      <w:r>
        <w:rPr>
          <w:rStyle w:val="Cuerpodeltexto10pto1"/>
        </w:rPr>
        <w:br/>
        <w:t>ción y de precisión que hace remontar todo a sus verdade-</w:t>
      </w:r>
      <w:r>
        <w:rPr>
          <w:rStyle w:val="Cuerpodeltexto10pto1"/>
        </w:rPr>
        <w:br/>
        <w:t xml:space="preserve">ros principios; pero el </w:t>
      </w:r>
      <w:r>
        <w:rPr>
          <w:rStyle w:val="Cuerpodeltexto10ptoNegritaCursiva1"/>
        </w:rPr>
        <w:t>filósofo</w:t>
      </w:r>
      <w:r>
        <w:rPr>
          <w:rStyle w:val="Cuerpodeltexto10pto1"/>
        </w:rPr>
        <w:t xml:space="preserve"> no cultiva únicamente el in-</w:t>
      </w:r>
      <w:r>
        <w:rPr>
          <w:rStyle w:val="Cuerpodeltexto10pto1"/>
        </w:rPr>
        <w:br/>
        <w:t>telecto, lleva más allá su atención y sus cuidados.</w:t>
      </w:r>
    </w:p>
    <w:p w:rsidR="00EB345F" w:rsidRDefault="0002303A">
      <w:pPr>
        <w:pStyle w:val="Cuerpodeltexto0"/>
        <w:shd w:val="clear" w:color="auto" w:fill="auto"/>
        <w:spacing w:before="0"/>
        <w:ind w:left="40" w:right="20" w:firstLine="320"/>
      </w:pPr>
      <w:r>
        <w:rPr>
          <w:rStyle w:val="Cuerpodeltexto10pto1"/>
        </w:rPr>
        <w:t>El hombre no es un monstruo que deba vivir solo en</w:t>
      </w:r>
      <w:r>
        <w:rPr>
          <w:rStyle w:val="Cuerpodeltexto10pto1"/>
        </w:rPr>
        <w:br/>
        <w:t>los abismos del mar o en el fondo de un bosque: las mis-</w:t>
      </w:r>
      <w:r>
        <w:rPr>
          <w:rStyle w:val="Cuerpodeltexto10pto1"/>
        </w:rPr>
        <w:br/>
        <w:t>mas necesidades de la vida hacen que la relación con los</w:t>
      </w:r>
      <w:r>
        <w:rPr>
          <w:rStyle w:val="Cuerpodeltexto10pto1"/>
        </w:rPr>
        <w:br/>
        <w:t>demás sea necesaria; y en cualquier estado que se encuen-</w:t>
      </w:r>
      <w:r>
        <w:rPr>
          <w:rStyle w:val="Cuerpodeltexto10pto1"/>
        </w:rPr>
        <w:br/>
        <w:t>tre, las necesidades y el bienestar lo conducen a vivir en</w:t>
      </w:r>
      <w:r>
        <w:rPr>
          <w:rStyle w:val="Cuerpodeltexto10pto1"/>
        </w:rPr>
        <w:br/>
        <w:t>sociedad. Así, la razón le exige conocer, estudiar y esfor-</w:t>
      </w:r>
      <w:r>
        <w:rPr>
          <w:rStyle w:val="Cuerpodeltexto10pto1"/>
        </w:rPr>
        <w:br/>
        <w:t>zarse por adquirir las cualidades sociales.</w:t>
      </w:r>
    </w:p>
    <w:p w:rsidR="00EB345F" w:rsidRDefault="0002303A">
      <w:pPr>
        <w:pStyle w:val="Cuerpodeltexto0"/>
        <w:shd w:val="clear" w:color="auto" w:fill="auto"/>
        <w:spacing w:before="0"/>
        <w:ind w:left="40" w:right="20" w:firstLine="320"/>
      </w:pPr>
      <w:r>
        <w:rPr>
          <w:rStyle w:val="Cuerpodeltexto10pto1"/>
        </w:rPr>
        <w:t xml:space="preserve">Nuestro </w:t>
      </w:r>
      <w:r>
        <w:rPr>
          <w:rStyle w:val="Cuerpodeltexto10ptoNegritaCursiva1"/>
        </w:rPr>
        <w:t>filósofo</w:t>
      </w:r>
      <w:r>
        <w:rPr>
          <w:rStyle w:val="Cuerpodeltexto10pto1"/>
        </w:rPr>
        <w:t xml:space="preserve"> no cree estar exilado en esta sociedad;</w:t>
      </w:r>
      <w:r>
        <w:rPr>
          <w:rStyle w:val="Cuerpodeltexto10pto1"/>
        </w:rPr>
        <w:br/>
        <w:t>no cree estar en país enemigo; quiere gozar como sabio</w:t>
      </w:r>
      <w:r>
        <w:rPr>
          <w:rStyle w:val="Cuerpodeltexto10pto1"/>
        </w:rPr>
        <w:br/>
        <w:t>económico de los bienes que le ofrece la naturaleza; quiere</w:t>
      </w:r>
      <w:r>
        <w:rPr>
          <w:rStyle w:val="Cuerpodeltexto10pto1"/>
        </w:rPr>
        <w:br/>
        <w:t>encontrar placer con los demás y, para encontrarlo, hay</w:t>
      </w:r>
      <w:r>
        <w:rPr>
          <w:rStyle w:val="Cuerpodeltexto10pto1"/>
        </w:rPr>
        <w:br/>
        <w:t>que producirlo: así, trata de agradar a aquellos que el azar</w:t>
      </w:r>
      <w:r>
        <w:rPr>
          <w:rStyle w:val="Cuerpodeltexto10pto1"/>
        </w:rPr>
        <w:br/>
        <w:t>o su elección hacen vivir a su lado; y al mismo tiempo en-</w:t>
      </w:r>
      <w:r>
        <w:rPr>
          <w:rStyle w:val="Cuerpodeltexto10pto1"/>
        </w:rPr>
        <w:br/>
        <w:t>cuentra lo que le conviene; es un hombre honesto que</w:t>
      </w:r>
      <w:r>
        <w:rPr>
          <w:rStyle w:val="Cuerpodeltexto10pto1"/>
        </w:rPr>
        <w:br/>
        <w:t>quiere agradar y ser útil.</w:t>
      </w:r>
    </w:p>
    <w:p w:rsidR="00EB345F" w:rsidRDefault="0002303A">
      <w:pPr>
        <w:pStyle w:val="Cuerpodeltexto0"/>
        <w:shd w:val="clear" w:color="auto" w:fill="auto"/>
        <w:spacing w:before="0"/>
        <w:ind w:left="40" w:right="20" w:firstLine="320"/>
      </w:pPr>
      <w:r>
        <w:rPr>
          <w:rStyle w:val="Cuerpodeltexto10pto1"/>
        </w:rPr>
        <w:t>La mayor parte de los grandes a quienes las disipacio-</w:t>
      </w:r>
      <w:r>
        <w:rPr>
          <w:rStyle w:val="Cuerpodeltexto10pto1"/>
        </w:rPr>
        <w:br/>
        <w:t>nes no dejan bastante tiempo para meditar son feroces con</w:t>
      </w:r>
      <w:r>
        <w:rPr>
          <w:rStyle w:val="Cuerpodeltexto10pto1"/>
        </w:rPr>
        <w:br/>
        <w:t xml:space="preserve">quienes no consideran sus iguales. Los </w:t>
      </w:r>
      <w:r>
        <w:rPr>
          <w:rStyle w:val="Cuerpodeltexto10ptoNegritaCursiva1"/>
        </w:rPr>
        <w:t>filósofos</w:t>
      </w:r>
      <w:r>
        <w:rPr>
          <w:rStyle w:val="Cuerpodeltexto10pto1"/>
        </w:rPr>
        <w:t xml:space="preserve"> ordinarios</w:t>
      </w:r>
      <w:r>
        <w:rPr>
          <w:rStyle w:val="Cuerpodeltexto10pto1"/>
        </w:rPr>
        <w:br/>
        <w:t>que meditan mucho, o más bien meditan mal, lo son con</w:t>
      </w:r>
      <w:r>
        <w:rPr>
          <w:rStyle w:val="Cuerpodeltexto10pto1"/>
        </w:rPr>
        <w:br/>
        <w:t>todo el mundo; huyen de los hombres y éstos los evitan.</w:t>
      </w:r>
      <w:r>
        <w:rPr>
          <w:rStyle w:val="Cuerpodeltexto10pto1"/>
        </w:rPr>
        <w:br/>
        <w:t xml:space="preserve">En cambio, nuestro </w:t>
      </w:r>
      <w:r>
        <w:rPr>
          <w:rStyle w:val="Cuerpodeltexto10ptoNegritaCursiva1"/>
        </w:rPr>
        <w:t>filósofo</w:t>
      </w:r>
      <w:r>
        <w:rPr>
          <w:rStyle w:val="Cuerpodeltexto10pto1"/>
        </w:rPr>
        <w:t xml:space="preserve"> que se reparte entre el retiro y</w:t>
      </w:r>
      <w:r>
        <w:rPr>
          <w:rStyle w:val="Cuerpodeltexto10pto1"/>
        </w:rPr>
        <w:br/>
        <w:t>la relación con los hombres está lleno de humanidad. Es el</w:t>
      </w:r>
      <w:r>
        <w:br w:type="page"/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/>
      </w:pPr>
      <w:r>
        <w:rPr>
          <w:rStyle w:val="Cuerpodeltexto10pto1"/>
        </w:rPr>
        <w:lastRenderedPageBreak/>
        <w:t>Cremes de Terencio que siente que es hombre y que por</w:t>
      </w:r>
      <w:r>
        <w:rPr>
          <w:rStyle w:val="Cuerpodeltexto10pto1"/>
        </w:rPr>
        <w:br/>
        <w:t>humanidad se interesa por la buena o mala fortuna de su</w:t>
      </w:r>
      <w:r>
        <w:rPr>
          <w:rStyle w:val="Cuerpodeltexto10pto1"/>
        </w:rPr>
        <w:br/>
        <w:t xml:space="preserve">vecino. </w:t>
      </w:r>
      <w:r>
        <w:rPr>
          <w:rStyle w:val="Cuerpodeltexto10ptoNegritaCursiva1"/>
        </w:rPr>
        <w:t>Homo sum, humani á me nihil alienum puto.</w:t>
      </w:r>
    </w:p>
    <w:p w:rsidR="00EB345F" w:rsidRDefault="0002303A">
      <w:pPr>
        <w:pStyle w:val="Cuerpodeltexto0"/>
        <w:shd w:val="clear" w:color="auto" w:fill="auto"/>
        <w:spacing w:before="0" w:after="275" w:line="250" w:lineRule="exact"/>
        <w:ind w:left="20" w:right="20" w:firstLine="280"/>
      </w:pPr>
      <w:r>
        <w:rPr>
          <w:rStyle w:val="Cuerpodeltexto10pto1"/>
        </w:rPr>
        <w:t xml:space="preserve">Sería inútil señalar aquí cuán deseoso está el </w:t>
      </w:r>
      <w:r>
        <w:rPr>
          <w:rStyle w:val="Cuerpodeltexto10ptoNegritaCursiva1"/>
        </w:rPr>
        <w:t>filósofo</w:t>
      </w:r>
      <w:r>
        <w:rPr>
          <w:rStyle w:val="Cuerpodeltexto10ptoNegritaCursiva1"/>
        </w:rPr>
        <w:br/>
      </w:r>
      <w:r>
        <w:rPr>
          <w:rStyle w:val="Cuerpodeltexto10pto1"/>
        </w:rPr>
        <w:t xml:space="preserve">de todo lo que se llama </w:t>
      </w:r>
      <w:r>
        <w:rPr>
          <w:rStyle w:val="Cuerpodeltexto10ptoNegritaCursiva1"/>
        </w:rPr>
        <w:t>honor y probidad.</w:t>
      </w:r>
      <w:r>
        <w:rPr>
          <w:rStyle w:val="Cuerpodeltexto10pto1"/>
        </w:rPr>
        <w:t xml:space="preserve"> Para él, la socie-</w:t>
      </w:r>
      <w:r>
        <w:rPr>
          <w:rStyle w:val="Cuerpodeltexto10pto1"/>
        </w:rPr>
        <w:br/>
        <w:t>dad civil es, por así decirlo, una divinidad en la tierra; la</w:t>
      </w:r>
      <w:r>
        <w:rPr>
          <w:rStyle w:val="Cuerpodeltexto10pto1"/>
        </w:rPr>
        <w:br/>
        <w:t>inciensa, la honra con la probidad, con una atención exac-</w:t>
      </w:r>
      <w:r>
        <w:rPr>
          <w:rStyle w:val="Cuerpodeltexto10pto1"/>
        </w:rPr>
        <w:br/>
        <w:t>ta a sus deberes y con un deseo sincero de no ser un</w:t>
      </w:r>
      <w:r>
        <w:rPr>
          <w:rStyle w:val="Cuerpodeltexto10pto1"/>
        </w:rPr>
        <w:br/>
        <w:t>miembro inútil o molesto. Los sentimientos de probidad</w:t>
      </w:r>
      <w:r>
        <w:rPr>
          <w:rStyle w:val="Cuerpodeltexto10pto1"/>
        </w:rPr>
        <w:br/>
        <w:t xml:space="preserve">entran tanto en los mecanismos del </w:t>
      </w:r>
      <w:r>
        <w:rPr>
          <w:rStyle w:val="Cuerpodeltexto10ptoNegritaCursiva1"/>
        </w:rPr>
        <w:t>filósofo</w:t>
      </w:r>
      <w:r>
        <w:rPr>
          <w:rStyle w:val="Cuerpodeltexto10pto1"/>
        </w:rPr>
        <w:t xml:space="preserve"> como los co-</w:t>
      </w:r>
      <w:r>
        <w:rPr>
          <w:rStyle w:val="Cuerpodeltexto10pto1"/>
        </w:rPr>
        <w:br/>
        <w:t>nocimientos intelectuales. Cuanta más razón encontréis en</w:t>
      </w:r>
      <w:r>
        <w:rPr>
          <w:rStyle w:val="Cuerpodeltexto10pto1"/>
        </w:rPr>
        <w:br/>
        <w:t>un hombre, tanta más probidad encontraréis en él. Por el</w:t>
      </w:r>
      <w:r>
        <w:rPr>
          <w:rStyle w:val="Cuerpodeltexto10pto1"/>
        </w:rPr>
        <w:br/>
        <w:t>contrario, en donde reinan el fanatismo y la superstición,</w:t>
      </w:r>
      <w:r>
        <w:rPr>
          <w:rStyle w:val="Cuerpodeltexto10pto1"/>
        </w:rPr>
        <w:br/>
        <w:t>rigen las pasiones y la exaltación. El temperamento propio</w:t>
      </w:r>
      <w:r>
        <w:rPr>
          <w:rStyle w:val="Cuerpodeltexto10pto1"/>
        </w:rPr>
        <w:br/>
        <w:t xml:space="preserve">del </w:t>
      </w:r>
      <w:r>
        <w:rPr>
          <w:rStyle w:val="Cuerpodeltexto10ptoNegritaCursiva1"/>
        </w:rPr>
        <w:t>filósofo</w:t>
      </w:r>
      <w:r>
        <w:rPr>
          <w:rStyle w:val="Cuerpodeltexto10pto1"/>
        </w:rPr>
        <w:t xml:space="preserve"> es actuar por espíritu de orden y por razona-</w:t>
      </w:r>
      <w:r>
        <w:rPr>
          <w:rStyle w:val="Cuerpodeltexto10pto1"/>
        </w:rPr>
        <w:br/>
        <w:t>miento; como aprecia mucho estar con los demás, le im-</w:t>
      </w:r>
      <w:r>
        <w:rPr>
          <w:rStyle w:val="Cuerpodeltexto10pto1"/>
        </w:rPr>
        <w:br/>
        <w:t>porta mucho más que al resto de los hombres disponer to-</w:t>
      </w:r>
      <w:r>
        <w:rPr>
          <w:rStyle w:val="Cuerpodeltexto10pto1"/>
        </w:rPr>
        <w:br/>
        <w:t>dos sus esfuerzos para producir solamente consecuencias</w:t>
      </w:r>
      <w:r>
        <w:rPr>
          <w:rStyle w:val="Cuerpodeltexto10pto1"/>
        </w:rPr>
        <w:br/>
        <w:t>conformes a la idea de hombre honesto. No temáis que si</w:t>
      </w:r>
      <w:r>
        <w:rPr>
          <w:rStyle w:val="Cuerpodeltexto10pto1"/>
        </w:rPr>
        <w:br/>
        <w:t>nadie lo está mirando se abandone a una acción contraria</w:t>
      </w:r>
      <w:r>
        <w:rPr>
          <w:rStyle w:val="Cuerpodeltexto10pto1"/>
        </w:rPr>
        <w:br/>
        <w:t>a la probidad. No. Esta acción no es conforme a los meca-</w:t>
      </w:r>
      <w:r>
        <w:rPr>
          <w:rStyle w:val="Cuerpodeltexto10pto1"/>
        </w:rPr>
        <w:br/>
        <w:t>nismos del sabio; ha sido amasado, por así decirlo, con la</w:t>
      </w:r>
      <w:r>
        <w:rPr>
          <w:rStyle w:val="Cuerpodeltexto10pto1"/>
        </w:rPr>
        <w:br/>
        <w:t>levadura del orden y de la regla; está lleno de ideas sobre</w:t>
      </w:r>
      <w:r>
        <w:rPr>
          <w:rStyle w:val="Cuerpodeltexto10pto1"/>
        </w:rPr>
        <w:br/>
        <w:t>el bien de la sociedad civil; conoce sus principios mucho</w:t>
      </w:r>
      <w:r>
        <w:rPr>
          <w:rStyle w:val="Cuerpodeltexto10pto1"/>
        </w:rPr>
        <w:br/>
        <w:t>mejor que los otros hombres. El crimen encontraría en él</w:t>
      </w:r>
      <w:r>
        <w:rPr>
          <w:rStyle w:val="Cuerpodeltexto10pto1"/>
        </w:rPr>
        <w:br/>
        <w:t>demasiada oposición, tendría que destruir demasiadas</w:t>
      </w:r>
      <w:r>
        <w:rPr>
          <w:rStyle w:val="Cuerpodeltexto10pto1"/>
        </w:rPr>
        <w:br/>
        <w:t>ideas naturales y adquiridas. Su facilitad de actuar es, por</w:t>
      </w:r>
      <w:r>
        <w:rPr>
          <w:rStyle w:val="Cuerpodeltexto10pto1"/>
        </w:rPr>
        <w:br/>
        <w:t>así decirlo, como una cuerda de un instrumento de música</w:t>
      </w:r>
      <w:r>
        <w:rPr>
          <w:rStyle w:val="Cuerpodeltexto10pto1"/>
        </w:rPr>
        <w:br/>
        <w:t>afinada sobre cierto tono; no podría producir uno contra-</w:t>
      </w:r>
      <w:r>
        <w:rPr>
          <w:rStyle w:val="Cuerpodeltexto10pto1"/>
        </w:rPr>
        <w:br/>
        <w:t>rio. Teme salir de tono, ponerse en desacuerdo consigo</w:t>
      </w:r>
      <w:r>
        <w:rPr>
          <w:rStyle w:val="Cuerpodeltexto10pto1"/>
        </w:rPr>
        <w:br/>
        <w:t>mismo; y esto me recuerda lo que Velleius decía de Catón</w:t>
      </w:r>
      <w:r>
        <w:rPr>
          <w:rStyle w:val="Cuerpodeltexto10pto1"/>
        </w:rPr>
        <w:br/>
        <w:t>de Utica (1): «Nunca hizo buenas acciones, decía, para</w:t>
      </w:r>
      <w:r>
        <w:rPr>
          <w:rStyle w:val="Cuerpodeltexto10pto1"/>
        </w:rPr>
        <w:br/>
        <w:t>mostrar que las había hecho sino porque no podía actuar</w:t>
      </w:r>
      <w:r>
        <w:rPr>
          <w:rStyle w:val="Cuerpodeltexto10pto1"/>
        </w:rPr>
        <w:br/>
        <w:t>de otra manera. »</w:t>
      </w:r>
    </w:p>
    <w:p w:rsidR="00EB345F" w:rsidRDefault="0002303A">
      <w:pPr>
        <w:pStyle w:val="Cuerpodeltexto50"/>
        <w:numPr>
          <w:ilvl w:val="0"/>
          <w:numId w:val="16"/>
        </w:numPr>
        <w:shd w:val="clear" w:color="auto" w:fill="auto"/>
        <w:tabs>
          <w:tab w:val="left" w:pos="586"/>
        </w:tabs>
        <w:spacing w:before="0" w:line="206" w:lineRule="exact"/>
        <w:ind w:left="20" w:right="20" w:firstLine="280"/>
        <w:jc w:val="both"/>
      </w:pPr>
      <w:r>
        <w:rPr>
          <w:rStyle w:val="Cuerpodeltexto56"/>
        </w:rPr>
        <w:t>Modelo de vida y muerte estoicas, se hizo célebre por su lucha</w:t>
      </w:r>
      <w:r>
        <w:rPr>
          <w:rStyle w:val="Cuerpodeltexto56"/>
        </w:rPr>
        <w:br/>
        <w:t>contra César a favor de la libertad. Se suicidó tras la derrota de Pom-</w:t>
      </w:r>
      <w:r>
        <w:rPr>
          <w:rStyle w:val="Cuerpodeltexto56"/>
        </w:rPr>
        <w:br/>
        <w:t>peyo (N. de la T</w:t>
      </w:r>
      <w:proofErr w:type="gramStart"/>
      <w:r>
        <w:rPr>
          <w:rStyle w:val="Cuerpodeltexto56"/>
        </w:rPr>
        <w:t>. )</w:t>
      </w:r>
      <w:proofErr w:type="gramEnd"/>
      <w:r>
        <w:rPr>
          <w:rStyle w:val="Cuerpodeltexto56"/>
        </w:rPr>
        <w:t>.</w:t>
      </w:r>
      <w:r>
        <w:br w:type="page"/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lastRenderedPageBreak/>
        <w:t>Por otro lado, en todas las acciones que realizan los</w:t>
      </w:r>
      <w:r>
        <w:rPr>
          <w:rStyle w:val="Cuerpodeltexto10pto1"/>
        </w:rPr>
        <w:br/>
        <w:t>hombres, sólo buscan su propia satisfacción actual: es el</w:t>
      </w:r>
      <w:r>
        <w:rPr>
          <w:rStyle w:val="Cuerpodeltexto10pto1"/>
        </w:rPr>
        <w:br/>
        <w:t>bien o más bien la atracción presente, según la disposi-</w:t>
      </w:r>
      <w:r>
        <w:rPr>
          <w:rStyle w:val="Cuerpodeltexto10pto1"/>
        </w:rPr>
        <w:br/>
        <w:t>ción mecánica en que se encuentran, lo que les hace ac-</w:t>
      </w:r>
      <w:r>
        <w:rPr>
          <w:rStyle w:val="Cuerpodeltexto10pto1"/>
        </w:rPr>
        <w:br/>
        <w:t xml:space="preserve">tuar. Ahora bien, por sus reflexiones, el </w:t>
      </w:r>
      <w:r>
        <w:rPr>
          <w:rStyle w:val="Cuerpodeltexto10ptoNegritaCursiva1"/>
        </w:rPr>
        <w:t>filósofo</w:t>
      </w:r>
      <w:r>
        <w:rPr>
          <w:rStyle w:val="Cuerpodeltexto10pto1"/>
        </w:rPr>
        <w:t xml:space="preserve"> está dis-</w:t>
      </w:r>
      <w:r>
        <w:rPr>
          <w:rStyle w:val="Cuerpodeltexto10pto1"/>
        </w:rPr>
        <w:br/>
        <w:t>puesto más que cualquier otro a encontrar más atractivo y</w:t>
      </w:r>
      <w:r>
        <w:rPr>
          <w:rStyle w:val="Cuerpodeltexto10pto1"/>
        </w:rPr>
        <w:br/>
        <w:t>placer en vivir con vos, en atraer vuestra confianza y</w:t>
      </w:r>
      <w:r>
        <w:rPr>
          <w:rStyle w:val="Cuerpodeltexto10pto1"/>
        </w:rPr>
        <w:br/>
        <w:t>vuestra estima, en cumplir los deberes de la amistad y del</w:t>
      </w:r>
      <w:r>
        <w:rPr>
          <w:rStyle w:val="Cuerpodeltexto10pto1"/>
        </w:rPr>
        <w:br/>
        <w:t>reconocimiento. Estos sentimientos todavía se alimentan</w:t>
      </w:r>
      <w:r>
        <w:rPr>
          <w:rStyle w:val="Cuerpodeltexto10pto1"/>
        </w:rPr>
        <w:br/>
        <w:t>en el fondo de su corazón por la religión a la que le condu-</w:t>
      </w:r>
      <w:r>
        <w:rPr>
          <w:rStyle w:val="Cuerpodeltexto10pto1"/>
        </w:rPr>
        <w:br/>
        <w:t>cen las luces naturales de la razón. Todavía más, la idea</w:t>
      </w:r>
      <w:r>
        <w:rPr>
          <w:rStyle w:val="Cuerpodeltexto10pto1"/>
        </w:rPr>
        <w:br/>
        <w:t xml:space="preserve">de hombre deshonesto es tan opuesta a la idea de </w:t>
      </w:r>
      <w:r>
        <w:rPr>
          <w:rStyle w:val="Cuerpodeltexto10ptoNegritaCursiva1"/>
        </w:rPr>
        <w:t>filósofo</w:t>
      </w:r>
      <w:r>
        <w:rPr>
          <w:rStyle w:val="Cuerpodeltexto10ptoNegritaCursiva1"/>
        </w:rPr>
        <w:br/>
      </w:r>
      <w:r>
        <w:rPr>
          <w:rStyle w:val="Cuerpodeltexto10pto1"/>
        </w:rPr>
        <w:t>como lo es la de estúpido; y la experiencia muestra todos</w:t>
      </w:r>
      <w:r>
        <w:rPr>
          <w:rStyle w:val="Cuerpodeltexto10pto1"/>
        </w:rPr>
        <w:br/>
        <w:t>los días que cuanta más razón y conocimientos se tienen,</w:t>
      </w:r>
      <w:r>
        <w:rPr>
          <w:rStyle w:val="Cuerpodeltexto10pto1"/>
        </w:rPr>
        <w:br/>
        <w:t>más seguro y apto para las relaciones de la vida se es. Un</w:t>
      </w:r>
      <w:r>
        <w:rPr>
          <w:rStyle w:val="Cuerpodeltexto10pto1"/>
        </w:rPr>
        <w:br/>
        <w:t>necio, dice La Rochefoucault, no tiene madera para ser</w:t>
      </w:r>
      <w:r>
        <w:rPr>
          <w:rStyle w:val="Cuerpodeltexto10pto1"/>
        </w:rPr>
        <w:br/>
        <w:t>bueno; sólo se peca porque la razón es menos fuerte que</w:t>
      </w:r>
      <w:r>
        <w:rPr>
          <w:rStyle w:val="Cuerpodeltexto10pto1"/>
        </w:rPr>
        <w:br/>
        <w:t>las pasiones; y es una máxima de teología verdadera en</w:t>
      </w:r>
      <w:r>
        <w:rPr>
          <w:rStyle w:val="Cuerpodeltexto10pto1"/>
        </w:rPr>
        <w:br/>
        <w:t>cierto sentido que todo pecador es ignorante.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 xml:space="preserve">Este amor por la sociedad tan esencial en el </w:t>
      </w:r>
      <w:r>
        <w:rPr>
          <w:rStyle w:val="Cuerpodeltexto10ptoNegritaCursiva1"/>
        </w:rPr>
        <w:t>filósofo</w:t>
      </w:r>
      <w:r>
        <w:rPr>
          <w:rStyle w:val="Cuerpodeltexto10ptoNegritaCursiva1"/>
        </w:rPr>
        <w:br/>
      </w:r>
      <w:r>
        <w:rPr>
          <w:rStyle w:val="Cuerpodeltexto10pto1"/>
        </w:rPr>
        <w:t>permite ver qué verdadera era la observación del empera-</w:t>
      </w:r>
      <w:r>
        <w:rPr>
          <w:rStyle w:val="Cuerpodeltexto10pto1"/>
        </w:rPr>
        <w:br/>
        <w:t xml:space="preserve">dor Antonino (2): </w:t>
      </w:r>
      <w:proofErr w:type="gramStart"/>
      <w:r>
        <w:rPr>
          <w:rStyle w:val="Cuerpodeltexto10pto1"/>
        </w:rPr>
        <w:t>«¡</w:t>
      </w:r>
      <w:proofErr w:type="gramEnd"/>
      <w:r>
        <w:rPr>
          <w:rStyle w:val="Cuerpodeltexto10pto1"/>
        </w:rPr>
        <w:t>Qué felices serán los pueblos cuando</w:t>
      </w:r>
      <w:r>
        <w:rPr>
          <w:rStyle w:val="Cuerpodeltexto10pto1"/>
        </w:rPr>
        <w:br/>
        <w:t xml:space="preserve">los reyes sean </w:t>
      </w:r>
      <w:r>
        <w:rPr>
          <w:rStyle w:val="Cuerpodeltexto10ptoNegritaCursiva1"/>
        </w:rPr>
        <w:t>filósofos</w:t>
      </w:r>
      <w:r>
        <w:rPr>
          <w:rStyle w:val="Cuerpodeltexto10pto1"/>
        </w:rPr>
        <w:t xml:space="preserve"> o cuando los </w:t>
      </w:r>
      <w:r>
        <w:rPr>
          <w:rStyle w:val="Cuerpodeltexto10ptoNegritaCursiva1"/>
        </w:rPr>
        <w:t>filósofos</w:t>
      </w:r>
      <w:r>
        <w:rPr>
          <w:rStyle w:val="Cuerpodeltexto10pto1"/>
        </w:rPr>
        <w:t xml:space="preserve"> sean reyes! »</w:t>
      </w:r>
    </w:p>
    <w:p w:rsidR="00EB345F" w:rsidRDefault="0002303A">
      <w:pPr>
        <w:pStyle w:val="Cuerpodeltexto0"/>
        <w:shd w:val="clear" w:color="auto" w:fill="auto"/>
        <w:spacing w:before="0"/>
        <w:ind w:left="20" w:right="20" w:firstLine="320"/>
      </w:pPr>
      <w:r>
        <w:rPr>
          <w:rStyle w:val="Cuerpodeltexto10pto1"/>
        </w:rPr>
        <w:t xml:space="preserve">El </w:t>
      </w:r>
      <w:r>
        <w:rPr>
          <w:rStyle w:val="Cuerpodeltexto10ptoNegritaCursiva1"/>
        </w:rPr>
        <w:t>filósofo</w:t>
      </w:r>
      <w:r>
        <w:rPr>
          <w:rStyle w:val="Cuerpodeltexto10pto1"/>
        </w:rPr>
        <w:t xml:space="preserve"> es, pues, un hombre honesto que actúa en</w:t>
      </w:r>
      <w:r>
        <w:rPr>
          <w:rStyle w:val="Cuerpodeltexto10pto1"/>
        </w:rPr>
        <w:br/>
        <w:t>todo siguiendo la razón y que une a un espíritu de refle-</w:t>
      </w:r>
      <w:r>
        <w:rPr>
          <w:rStyle w:val="Cuerpodeltexto10pto1"/>
        </w:rPr>
        <w:br/>
        <w:t>xión y precisión las costumbres y las cualidades sociales.</w:t>
      </w:r>
      <w:r>
        <w:rPr>
          <w:rStyle w:val="Cuerpodeltexto10pto1"/>
        </w:rPr>
        <w:br/>
        <w:t xml:space="preserve">Injertad un soberano en un </w:t>
      </w:r>
      <w:r>
        <w:rPr>
          <w:rStyle w:val="Cuerpodeltexto10ptoNegritaCursiva1"/>
        </w:rPr>
        <w:t>filósofo</w:t>
      </w:r>
      <w:r>
        <w:rPr>
          <w:rStyle w:val="Cuerpodeltexto10pto1"/>
        </w:rPr>
        <w:t xml:space="preserve"> de este temple y ten-</w:t>
      </w:r>
      <w:r>
        <w:rPr>
          <w:rStyle w:val="Cuerpodeltexto10pto1"/>
        </w:rPr>
        <w:br/>
        <w:t>dréis un perfecto soberano.</w:t>
      </w:r>
    </w:p>
    <w:p w:rsidR="00EB345F" w:rsidRDefault="0002303A">
      <w:pPr>
        <w:pStyle w:val="Cuerpodeltexto0"/>
        <w:shd w:val="clear" w:color="auto" w:fill="auto"/>
        <w:spacing w:before="0" w:after="335"/>
        <w:ind w:left="20" w:right="20" w:firstLine="320"/>
      </w:pPr>
      <w:r>
        <w:rPr>
          <w:rStyle w:val="Cuerpodeltexto10pto1"/>
        </w:rPr>
        <w:t>A partir de esta idea es fácil concluir que el sabio in-</w:t>
      </w:r>
      <w:r>
        <w:rPr>
          <w:rStyle w:val="Cuerpodeltexto10pto1"/>
        </w:rPr>
        <w:br/>
        <w:t>sensible de los Estoicos está alejado de la perfección de</w:t>
      </w:r>
      <w:r>
        <w:rPr>
          <w:rStyle w:val="Cuerpodeltexto10pto1"/>
        </w:rPr>
        <w:br/>
        <w:t xml:space="preserve">nuestro </w:t>
      </w:r>
      <w:r>
        <w:rPr>
          <w:rStyle w:val="Cuerpodeltexto10ptoNegritaCursiva1"/>
        </w:rPr>
        <w:t>filósofo:</w:t>
      </w:r>
      <w:r>
        <w:rPr>
          <w:rStyle w:val="Cuerpodeltexto10pto1"/>
        </w:rPr>
        <w:t xml:space="preserve"> este </w:t>
      </w:r>
      <w:r>
        <w:rPr>
          <w:rStyle w:val="Cuerpodeltexto10ptoNegritaCursiva1"/>
        </w:rPr>
        <w:t>filósofo</w:t>
      </w:r>
      <w:r>
        <w:rPr>
          <w:rStyle w:val="Cuerpodeltexto10pto1"/>
        </w:rPr>
        <w:t xml:space="preserve"> es hombre y su sabio sólo</w:t>
      </w:r>
      <w:r>
        <w:rPr>
          <w:rStyle w:val="Cuerpodeltexto10pto1"/>
        </w:rPr>
        <w:br/>
        <w:t>era un fantasma. Ellos se avergonzaban de la humanidad</w:t>
      </w:r>
      <w:r>
        <w:rPr>
          <w:rStyle w:val="Cuerpodeltexto10pto1"/>
        </w:rPr>
        <w:br/>
        <w:t>y él la glorifica; ellos querían insensatamente eliminar las</w:t>
      </w:r>
      <w:r>
        <w:rPr>
          <w:rStyle w:val="Cuerpodeltexto10pto1"/>
        </w:rPr>
        <w:br/>
        <w:t>pasiones y elevarnos por encima de nuestra naturaleza</w:t>
      </w:r>
    </w:p>
    <w:p w:rsidR="00EB345F" w:rsidRDefault="0002303A">
      <w:pPr>
        <w:pStyle w:val="Cuerpodeltexto50"/>
        <w:numPr>
          <w:ilvl w:val="0"/>
          <w:numId w:val="16"/>
        </w:numPr>
        <w:shd w:val="clear" w:color="auto" w:fill="auto"/>
        <w:tabs>
          <w:tab w:val="left" w:pos="606"/>
        </w:tabs>
        <w:spacing w:before="0" w:line="202" w:lineRule="exact"/>
        <w:ind w:left="20" w:right="20" w:firstLine="320"/>
        <w:jc w:val="both"/>
      </w:pPr>
      <w:r>
        <w:rPr>
          <w:rStyle w:val="Cuerpodeltexto56"/>
        </w:rPr>
        <w:t>Fue emperador romano entre 138 y 161. Su reinado se carac-</w:t>
      </w:r>
      <w:r>
        <w:rPr>
          <w:rStyle w:val="Cuerpodeltexto56"/>
        </w:rPr>
        <w:br/>
        <w:t xml:space="preserve">terizó por una </w:t>
      </w:r>
      <w:r w:rsidR="00B64EB6">
        <w:rPr>
          <w:rStyle w:val="Cuerpodeltexto56"/>
        </w:rPr>
        <w:t>pacífica</w:t>
      </w:r>
      <w:r>
        <w:rPr>
          <w:rStyle w:val="Cuerpodeltexto56"/>
        </w:rPr>
        <w:t xml:space="preserve"> y correcta administración. Nombró a Marco</w:t>
      </w:r>
      <w:r>
        <w:rPr>
          <w:rStyle w:val="Cuerpodeltexto56"/>
        </w:rPr>
        <w:br/>
        <w:t>Aurelio como su sucesor (N. de la T</w:t>
      </w:r>
      <w:proofErr w:type="gramStart"/>
      <w:r>
        <w:rPr>
          <w:rStyle w:val="Cuerpodeltexto56"/>
        </w:rPr>
        <w:t>. )</w:t>
      </w:r>
      <w:proofErr w:type="gramEnd"/>
      <w:r>
        <w:rPr>
          <w:rStyle w:val="Cuerpodeltexto56"/>
        </w:rPr>
        <w:t>.</w:t>
      </w:r>
      <w:r>
        <w:br w:type="page"/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/>
      </w:pPr>
      <w:r>
        <w:rPr>
          <w:rStyle w:val="Cuerpodeltexto10pto1"/>
        </w:rPr>
        <w:lastRenderedPageBreak/>
        <w:t>por medio de una insensibilidad quimérica. El no pretende</w:t>
      </w:r>
      <w:r>
        <w:rPr>
          <w:rStyle w:val="Cuerpodeltexto10pto1"/>
        </w:rPr>
        <w:br/>
        <w:t>el quimérico honor de destruir las pasiones, ya que esto es</w:t>
      </w:r>
      <w:r>
        <w:rPr>
          <w:rStyle w:val="Cuerpodeltexto10pto1"/>
        </w:rPr>
        <w:br/>
        <w:t>imposible; sólo se esfuerza en no ser tiranizado por ellas,</w:t>
      </w:r>
      <w:r>
        <w:rPr>
          <w:rStyle w:val="Cuerpodeltexto10pto1"/>
        </w:rPr>
        <w:br/>
        <w:t>en disponer de ellas en su provecho, en hacer un uso ra-</w:t>
      </w:r>
      <w:r>
        <w:rPr>
          <w:rStyle w:val="Cuerpodeltexto10pto1"/>
        </w:rPr>
        <w:br/>
        <w:t>zonable de las mismas, ya que esto es posible y la razón</w:t>
      </w:r>
      <w:r>
        <w:rPr>
          <w:rStyle w:val="Cuerpodeltexto10pto1"/>
        </w:rPr>
        <w:br/>
        <w:t>se lo ordena.</w:t>
      </w:r>
    </w:p>
    <w:p w:rsidR="00EB345F" w:rsidRDefault="0002303A">
      <w:pPr>
        <w:pStyle w:val="Cuerpodeltexto0"/>
        <w:shd w:val="clear" w:color="auto" w:fill="auto"/>
        <w:spacing w:before="0" w:line="250" w:lineRule="exact"/>
        <w:ind w:left="20" w:right="20" w:firstLine="320"/>
        <w:rPr>
          <w:rStyle w:val="Cuerpodeltexto10pto1"/>
        </w:rPr>
      </w:pPr>
      <w:r>
        <w:rPr>
          <w:rStyle w:val="Cuerpodeltexto10pto1"/>
        </w:rPr>
        <w:t>De acuerdo con lo que acabamos de decir, vemos cuán-</w:t>
      </w:r>
      <w:r>
        <w:rPr>
          <w:rStyle w:val="Cuerpodeltexto10pto1"/>
        </w:rPr>
        <w:br/>
        <w:t xml:space="preserve">to se alejan de la justa idea del </w:t>
      </w:r>
      <w:r>
        <w:rPr>
          <w:rStyle w:val="Cuerpodeltexto10ptoNegritaCursiva1"/>
        </w:rPr>
        <w:t>filósofo</w:t>
      </w:r>
      <w:r>
        <w:rPr>
          <w:rStyle w:val="Cuerpodeltexto10pto1"/>
        </w:rPr>
        <w:t xml:space="preserve"> esos indolentes</w:t>
      </w:r>
      <w:r>
        <w:rPr>
          <w:rStyle w:val="Cuerpodeltexto10pto1"/>
        </w:rPr>
        <w:br/>
        <w:t>que, abandonados a una meditación perezosa, descuidan</w:t>
      </w:r>
      <w:r>
        <w:rPr>
          <w:rStyle w:val="Cuerpodeltexto10pto1"/>
        </w:rPr>
        <w:br/>
        <w:t>sus asuntos temporales y todo lo que se llama «fortuna».</w:t>
      </w:r>
      <w:r>
        <w:rPr>
          <w:rStyle w:val="Cuerpodeltexto10pto1"/>
        </w:rPr>
        <w:br/>
        <w:t xml:space="preserve">El verdadero </w:t>
      </w:r>
      <w:r>
        <w:rPr>
          <w:rStyle w:val="Cuerpodeltexto10ptoNegritaCursiva1"/>
        </w:rPr>
        <w:t>filósofo</w:t>
      </w:r>
      <w:r>
        <w:rPr>
          <w:rStyle w:val="Cuerpodeltexto10pto1"/>
        </w:rPr>
        <w:t xml:space="preserve"> no está atormentado por la ambi-</w:t>
      </w:r>
      <w:r>
        <w:rPr>
          <w:rStyle w:val="Cuerpodeltexto10pto1"/>
        </w:rPr>
        <w:br/>
        <w:t>ción, pero quiere disfrutar de las comodidades de la vida;</w:t>
      </w:r>
      <w:r>
        <w:rPr>
          <w:rStyle w:val="Cuerpodeltexto10pto1"/>
        </w:rPr>
        <w:br/>
        <w:t>necesita, además de lo indispensable, ese honesto super-</w:t>
      </w:r>
      <w:r>
        <w:rPr>
          <w:rStyle w:val="Cuerpodeltexto10pto1"/>
        </w:rPr>
        <w:br/>
        <w:t>fluo propio del hombre honesto por el cual solamente se</w:t>
      </w:r>
      <w:r>
        <w:rPr>
          <w:rStyle w:val="Cuerpodeltexto10pto1"/>
        </w:rPr>
        <w:br/>
        <w:t>es feliz: es el fundamento del decoro y del atractivo. Con</w:t>
      </w:r>
      <w:r>
        <w:rPr>
          <w:rStyle w:val="Cuerpodeltexto10pto1"/>
        </w:rPr>
        <w:br/>
        <w:t xml:space="preserve">su indolencia y sus máximas deslumbrantes, los falsos </w:t>
      </w:r>
      <w:r>
        <w:rPr>
          <w:rStyle w:val="Cuerpodeltexto10ptoNegritaCursiva1"/>
        </w:rPr>
        <w:t>fi-</w:t>
      </w:r>
      <w:r>
        <w:rPr>
          <w:rStyle w:val="Cuerpodeltexto10ptoNegritaCursiva1"/>
        </w:rPr>
        <w:br/>
        <w:t>lósofos</w:t>
      </w:r>
      <w:r>
        <w:rPr>
          <w:rStyle w:val="Cuerpodeltexto10pto1"/>
        </w:rPr>
        <w:t xml:space="preserve"> han creado ese prejuicio según el cual lo indispen-</w:t>
      </w:r>
      <w:r>
        <w:rPr>
          <w:rStyle w:val="Cuerpodeltexto10pto1"/>
        </w:rPr>
        <w:br/>
        <w:t>sable les satisface.</w:t>
      </w:r>
    </w:p>
    <w:p w:rsidR="004A5B21" w:rsidRDefault="004A5B21">
      <w:pPr>
        <w:pStyle w:val="Cuerpodeltexto0"/>
        <w:shd w:val="clear" w:color="auto" w:fill="auto"/>
        <w:spacing w:before="0" w:line="250" w:lineRule="exact"/>
        <w:ind w:left="20" w:right="20" w:firstLine="320"/>
        <w:sectPr w:rsidR="004A5B21">
          <w:footerReference w:type="even" r:id="rId78"/>
          <w:footerReference w:type="default" r:id="rId79"/>
          <w:pgSz w:w="8391" w:h="11909"/>
          <w:pgMar w:top="964" w:right="1334" w:bottom="1401" w:left="1382" w:header="0" w:footer="3" w:gutter="0"/>
          <w:cols w:space="720"/>
          <w:noEndnote/>
          <w:docGrid w:linePitch="360"/>
        </w:sectPr>
      </w:pPr>
    </w:p>
    <w:p w:rsidR="00EB345F" w:rsidRDefault="0002303A">
      <w:pPr>
        <w:pStyle w:val="Ttulo531"/>
        <w:keepNext/>
        <w:keepLines/>
        <w:shd w:val="clear" w:color="auto" w:fill="auto"/>
        <w:spacing w:after="186" w:line="240" w:lineRule="exact"/>
        <w:ind w:left="640" w:right="20"/>
      </w:pPr>
      <w:bookmarkStart w:id="59" w:name="bookmark59"/>
      <w:r>
        <w:lastRenderedPageBreak/>
        <w:t>REFLEXIONES SOBRE LA ESCLAVITUD</w:t>
      </w:r>
      <w:r>
        <w:br/>
        <w:t>DE LOS NEGROS</w:t>
      </w:r>
      <w:bookmarkEnd w:id="59"/>
    </w:p>
    <w:p w:rsidR="00EB345F" w:rsidRDefault="0002303A">
      <w:pPr>
        <w:pStyle w:val="Cuerpodeltexto210"/>
        <w:shd w:val="clear" w:color="auto" w:fill="auto"/>
        <w:spacing w:before="0" w:after="712" w:line="200" w:lineRule="exact"/>
        <w:ind w:right="20"/>
      </w:pPr>
      <w:r>
        <w:rPr>
          <w:rStyle w:val="Cuerpodeltexto2110ptoSinnegrita0"/>
        </w:rPr>
        <w:t xml:space="preserve">De </w:t>
      </w:r>
      <w:r>
        <w:rPr>
          <w:rStyle w:val="Cuerpodeltexto217ptoSinnegritaVersales"/>
        </w:rPr>
        <w:t>Condorcet</w:t>
      </w:r>
    </w:p>
    <w:p w:rsidR="00EB345F" w:rsidRDefault="0002303A">
      <w:pPr>
        <w:pStyle w:val="Cuerpodeltexto0"/>
        <w:shd w:val="clear" w:color="auto" w:fill="auto"/>
        <w:spacing w:before="0" w:after="275"/>
        <w:ind w:left="20" w:right="20" w:firstLine="280"/>
      </w:pPr>
      <w:r>
        <w:rPr>
          <w:rStyle w:val="Cuerpodeltexto10pto1"/>
        </w:rPr>
        <w:t>(... ) Este título (de filósofo), tan respetable por otro</w:t>
      </w:r>
      <w:r>
        <w:rPr>
          <w:rStyle w:val="Cuerpodeltexto10pto1"/>
        </w:rPr>
        <w:br/>
        <w:t>lado, se ha convertido en una injuria en esta nación (Fran-</w:t>
      </w:r>
      <w:r>
        <w:rPr>
          <w:rStyle w:val="Cuerpodeltexto10pto1"/>
        </w:rPr>
        <w:br/>
        <w:t>cia); ¿de cuántas cosas no se acusa a los filósofos? Si algu-</w:t>
      </w:r>
      <w:r>
        <w:rPr>
          <w:rStyle w:val="Cuerpodeltexto10pto1"/>
        </w:rPr>
        <w:br/>
        <w:t>nos escritores se manifestaron contra la esclavitud de los</w:t>
      </w:r>
      <w:r>
        <w:rPr>
          <w:rStyle w:val="Cuerpodeltexto10pto1"/>
        </w:rPr>
        <w:br/>
        <w:t>negros, dijeron: son filósofos; y con eso creyeron haber</w:t>
      </w:r>
      <w:r>
        <w:rPr>
          <w:rStyle w:val="Cuerpodeltexto10pto1"/>
        </w:rPr>
        <w:br/>
        <w:t>respondido. ¿Se propuso abolir el uso desagradable y letal</w:t>
      </w:r>
      <w:r>
        <w:rPr>
          <w:rStyle w:val="Cuerpodeltexto10pto1"/>
        </w:rPr>
        <w:br/>
        <w:t>de pavimentar con muertos el interior de las iglesias, de</w:t>
      </w:r>
      <w:r>
        <w:rPr>
          <w:rStyle w:val="Cuerpodeltexto10pto1"/>
        </w:rPr>
        <w:br/>
        <w:t>amontonar cadáveres en medio de las ciudades? Esas</w:t>
      </w:r>
      <w:r>
        <w:rPr>
          <w:rStyle w:val="Cuerpodeltexto10pto1"/>
        </w:rPr>
        <w:br/>
        <w:t>ideas vienen de los filósofos. ¿Algunas personas evitaron,</w:t>
      </w:r>
      <w:r>
        <w:rPr>
          <w:rStyle w:val="Cuerpodeltexto10pto1"/>
        </w:rPr>
        <w:br/>
        <w:t>gracias a la inoculación, el peligro de la viruela? Es por la</w:t>
      </w:r>
      <w:r>
        <w:rPr>
          <w:rStyle w:val="Cuerpodeltexto10pto1"/>
        </w:rPr>
        <w:br/>
        <w:t>opinión de los filósofos. Los filósofos hicieron suprimir las</w:t>
      </w:r>
      <w:r>
        <w:rPr>
          <w:rStyle w:val="Cuerpodeltexto10pto1"/>
        </w:rPr>
        <w:br/>
        <w:t>fiestas, las Celestinas (3) y las Jesuítas, y trataron de di-</w:t>
      </w:r>
      <w:r>
        <w:rPr>
          <w:rStyle w:val="Cuerpodeltexto10pto1"/>
        </w:rPr>
        <w:br/>
        <w:t>fundir la opinión absurda de que el mundo podría subsis-</w:t>
      </w:r>
      <w:r>
        <w:rPr>
          <w:rStyle w:val="Cuerpodeltexto10pto1"/>
        </w:rPr>
        <w:br/>
        <w:t>tir aunque no hubiera ya monjes. Si un historiador habla</w:t>
      </w:r>
      <w:r>
        <w:rPr>
          <w:rStyle w:val="Cuerpodeltexto10pto1"/>
        </w:rPr>
        <w:br/>
        <w:t>con indignación de las masacres de los Albigenses o de la</w:t>
      </w:r>
      <w:r>
        <w:rPr>
          <w:rStyle w:val="Cuerpodeltexto10pto1"/>
        </w:rPr>
        <w:br/>
        <w:t>de San Bartolomé, de los asesinatos de la Inquisición, de</w:t>
      </w:r>
      <w:r>
        <w:rPr>
          <w:rStyle w:val="Cuerpodeltexto10pto1"/>
        </w:rPr>
        <w:br/>
        <w:t>los doctores que declararon que Enrique IV había perdido</w:t>
      </w:r>
      <w:r>
        <w:rPr>
          <w:rStyle w:val="Cuerpodeltexto10pto1"/>
        </w:rPr>
        <w:br/>
        <w:t>el trono y afilaron contra él tantos puñales, inmediata-</w:t>
      </w:r>
      <w:r>
        <w:rPr>
          <w:rStyle w:val="Cuerpodeltexto10pto1"/>
        </w:rPr>
        <w:br/>
        <w:t xml:space="preserve">mente se denuncia a ese historiador como un filósofo </w:t>
      </w:r>
      <w:r>
        <w:rPr>
          <w:rStyle w:val="Cuerpodeltexto10ptoNegritaCursiva1"/>
        </w:rPr>
        <w:t>ene-</w:t>
      </w:r>
      <w:r>
        <w:rPr>
          <w:rStyle w:val="Cuerpodeltexto10ptoNegritaCursiva1"/>
        </w:rPr>
        <w:br/>
        <w:t>migo del trono y del altar.</w:t>
      </w:r>
      <w:r>
        <w:rPr>
          <w:rStyle w:val="Cuerpodeltexto10pto1"/>
        </w:rPr>
        <w:t xml:space="preserve"> Si se ha suprimido desde hace</w:t>
      </w:r>
      <w:r>
        <w:rPr>
          <w:rStyle w:val="Cuerpodeltexto10pto1"/>
        </w:rPr>
        <w:br/>
        <w:t>poco tiempo la costumbre de romper los huesos de los</w:t>
      </w:r>
      <w:r>
        <w:rPr>
          <w:rStyle w:val="Cuerpodeltexto10pto1"/>
        </w:rPr>
        <w:br/>
        <w:t>acusados entre planchas para obligarlos a decir la verdad,</w:t>
      </w:r>
      <w:r>
        <w:rPr>
          <w:rStyle w:val="Cuerpodeltexto10pto1"/>
        </w:rPr>
        <w:br/>
        <w:t>son los filósofos quienes se pronunciaron contra la cues-</w:t>
      </w:r>
      <w:r>
        <w:rPr>
          <w:rStyle w:val="Cuerpodeltexto10pto1"/>
        </w:rPr>
        <w:br/>
        <w:t>tión; y, a pesar de los filósofos, Francia ha tenido la suerte</w:t>
      </w:r>
      <w:r>
        <w:rPr>
          <w:rStyle w:val="Cuerpodeltexto10pto1"/>
        </w:rPr>
        <w:br/>
        <w:t>de conservar la preciosa costumbre de torturar a los cri-</w:t>
      </w:r>
      <w:r>
        <w:rPr>
          <w:rStyle w:val="Cuerpodeltexto10pto1"/>
        </w:rPr>
        <w:br/>
        <w:t>minales condenados. Los filósofos han querido abolir la</w:t>
      </w:r>
      <w:r>
        <w:rPr>
          <w:rStyle w:val="Cuerpodeltexto10pto1"/>
        </w:rPr>
        <w:br/>
        <w:t>corvea; y también es culpa suya si, a pesar del restableci-</w:t>
      </w:r>
      <w:r>
        <w:rPr>
          <w:rStyle w:val="Cuerpodeltexto10pto1"/>
        </w:rPr>
        <w:br/>
        <w:t>miento de este método, desaparece poco a poco. Apenas si</w:t>
      </w:r>
    </w:p>
    <w:p w:rsidR="00EB345F" w:rsidRDefault="0002303A">
      <w:pPr>
        <w:pStyle w:val="Cuerpodeltexto50"/>
        <w:numPr>
          <w:ilvl w:val="0"/>
          <w:numId w:val="16"/>
        </w:numPr>
        <w:shd w:val="clear" w:color="auto" w:fill="auto"/>
        <w:tabs>
          <w:tab w:val="left" w:pos="591"/>
        </w:tabs>
        <w:spacing w:before="0" w:line="202" w:lineRule="exact"/>
        <w:ind w:left="20" w:right="20" w:firstLine="280"/>
        <w:jc w:val="both"/>
      </w:pPr>
      <w:r>
        <w:rPr>
          <w:rStyle w:val="Cuerpodeltexto56"/>
        </w:rPr>
        <w:t>La orden celestina fue creada por el Papa Celestino V en 1251.</w:t>
      </w:r>
      <w:r>
        <w:rPr>
          <w:rStyle w:val="Cuerpodeltexto56"/>
        </w:rPr>
        <w:br/>
        <w:t>Más tarde pasó a formar parte de la orden de San Benito (N. de la T</w:t>
      </w:r>
      <w:proofErr w:type="gramStart"/>
      <w:r>
        <w:rPr>
          <w:rStyle w:val="Cuerpodeltexto56"/>
        </w:rPr>
        <w:t>. )</w:t>
      </w:r>
      <w:proofErr w:type="gramEnd"/>
      <w:r>
        <w:rPr>
          <w:rStyle w:val="Cuerpodeltexto56"/>
        </w:rPr>
        <w:t>.</w:t>
      </w:r>
      <w:r>
        <w:br w:type="page"/>
      </w:r>
    </w:p>
    <w:p w:rsidR="00EB345F" w:rsidRDefault="0002303A">
      <w:pPr>
        <w:pStyle w:val="Cuerpodeltexto0"/>
        <w:shd w:val="clear" w:color="auto" w:fill="auto"/>
        <w:spacing w:before="0" w:after="2379" w:line="250" w:lineRule="exact"/>
        <w:ind w:left="20" w:right="20"/>
      </w:pPr>
      <w:r>
        <w:rPr>
          <w:rStyle w:val="Cuerpodeltexto10pto1"/>
        </w:rPr>
        <w:lastRenderedPageBreak/>
        <w:t>con la sustitución de la corvea por un impuesto se ha po-</w:t>
      </w:r>
      <w:r>
        <w:rPr>
          <w:rStyle w:val="Cuerpodeltexto10pto1"/>
        </w:rPr>
        <w:br/>
        <w:t>dido salvar de sus manos destructivas el justo y antiguo</w:t>
      </w:r>
      <w:r>
        <w:rPr>
          <w:rStyle w:val="Cuerpodeltexto10pto1"/>
        </w:rPr>
        <w:br/>
        <w:t>uso de hacer caer todo su peso en los plebeyos. ¿Quién se</w:t>
      </w:r>
      <w:r>
        <w:rPr>
          <w:rStyle w:val="Cuerpodeltexto10pto1"/>
        </w:rPr>
        <w:br/>
        <w:t>atreve a quejarse en Francia de la barbarie de las leyes</w:t>
      </w:r>
      <w:r>
        <w:rPr>
          <w:rStyle w:val="Cuerpodeltexto10pto1"/>
        </w:rPr>
        <w:br/>
        <w:t>criminales, de la crueldad con la que los protestantes fran-</w:t>
      </w:r>
      <w:r>
        <w:rPr>
          <w:rStyle w:val="Cuerpodeltexto10pto1"/>
        </w:rPr>
        <w:br/>
        <w:t>ceses son privados de los derechos del hombre y del ciu-</w:t>
      </w:r>
      <w:r>
        <w:rPr>
          <w:rStyle w:val="Cuerpodeltexto10pto1"/>
        </w:rPr>
        <w:br/>
        <w:t>dadano (4), de la dureza y de la injusticia de las leyes so-</w:t>
      </w:r>
      <w:r>
        <w:rPr>
          <w:rStyle w:val="Cuerpodeltexto10pto1"/>
        </w:rPr>
        <w:br/>
        <w:t>bre el contrabando y sobre la caza? Los filósofos. ¿Quién</w:t>
      </w:r>
      <w:r>
        <w:rPr>
          <w:rStyle w:val="Cuerpodeltexto10pto1"/>
        </w:rPr>
        <w:br/>
        <w:t>ha podido tener la culpable osadía de pretender que sería</w:t>
      </w:r>
      <w:r>
        <w:rPr>
          <w:rStyle w:val="Cuerpodeltexto10pto1"/>
        </w:rPr>
        <w:br/>
        <w:t>útil al pueblo y conforme a la justicia devolver la libertad</w:t>
      </w:r>
      <w:r>
        <w:rPr>
          <w:rStyle w:val="Cuerpodeltexto10pto1"/>
        </w:rPr>
        <w:br/>
        <w:t>al comercio y a la industria? ¿Quiénes son los que recla-</w:t>
      </w:r>
      <w:r>
        <w:rPr>
          <w:rStyle w:val="Cuerpodeltexto10pto1"/>
        </w:rPr>
        <w:br/>
        <w:t>maron, para cada propietario, el derecho ilimitado de dis-</w:t>
      </w:r>
      <w:r>
        <w:rPr>
          <w:rStyle w:val="Cuerpodeltexto10pto1"/>
        </w:rPr>
        <w:br/>
        <w:t>poner de sus productos; para cada hombre, el derecho ili-</w:t>
      </w:r>
      <w:r>
        <w:rPr>
          <w:rStyle w:val="Cuerpodeltexto10pto1"/>
        </w:rPr>
        <w:br/>
        <w:t>mitado de disponer de sus fuerzas? Se ve bien que son con</w:t>
      </w:r>
      <w:r>
        <w:rPr>
          <w:rStyle w:val="Cuerpodeltexto10pto1"/>
        </w:rPr>
        <w:br/>
        <w:t>toda seguridad los filósofos. Y si algunas personas llevaron</w:t>
      </w:r>
      <w:r>
        <w:rPr>
          <w:rStyle w:val="Cuerpodeltexto10pto1"/>
        </w:rPr>
        <w:br/>
        <w:t>la locura hasta decirle al oído al rey que al devolver la li-</w:t>
      </w:r>
      <w:r>
        <w:rPr>
          <w:rStyle w:val="Cuerpodeltexto10pto1"/>
        </w:rPr>
        <w:br/>
        <w:t>bertad a los siervos del dominio público debía incluir en</w:t>
      </w:r>
      <w:r>
        <w:rPr>
          <w:rStyle w:val="Cuerpodeltexto10pto1"/>
        </w:rPr>
        <w:br/>
        <w:t>ese número a los siervos del clero y que tenía ese derecho,</w:t>
      </w:r>
      <w:r>
        <w:rPr>
          <w:rStyle w:val="Cuerpodeltexto10pto1"/>
        </w:rPr>
        <w:br/>
        <w:t>¿esas blasfemias no salieron de la boca de un filósofo?</w:t>
      </w:r>
      <w:r>
        <w:rPr>
          <w:rStyle w:val="Cuerpodeltexto10pto1"/>
        </w:rPr>
        <w:br/>
        <w:t>Esto es lo que he oído decir a mucha gente vestida de ne-</w:t>
      </w:r>
      <w:r>
        <w:rPr>
          <w:rStyle w:val="Cuerpodeltexto10pto1"/>
        </w:rPr>
        <w:br/>
        <w:t>gro en muchas anticámaras durante mi última estancia en</w:t>
      </w:r>
      <w:r>
        <w:rPr>
          <w:rStyle w:val="Cuerpodeltexto10pto1"/>
        </w:rPr>
        <w:br/>
        <w:t>Francia. En verdad, es preciso que los que están de acuer-</w:t>
      </w:r>
      <w:r>
        <w:rPr>
          <w:rStyle w:val="Cuerpodeltexto10pto1"/>
        </w:rPr>
        <w:br/>
        <w:t>do en atribuir a los filósofos tamañas atrocidades se hayan</w:t>
      </w:r>
      <w:r>
        <w:rPr>
          <w:rStyle w:val="Cuerpodeltexto10pto1"/>
        </w:rPr>
        <w:br/>
        <w:t>formado una idea muy abominable de la filosofía.</w:t>
      </w:r>
    </w:p>
    <w:p w:rsidR="00EB345F" w:rsidRDefault="0002303A">
      <w:pPr>
        <w:pStyle w:val="Cuerpodeltexto50"/>
        <w:numPr>
          <w:ilvl w:val="0"/>
          <w:numId w:val="16"/>
        </w:numPr>
        <w:shd w:val="clear" w:color="auto" w:fill="auto"/>
        <w:tabs>
          <w:tab w:val="left" w:pos="591"/>
        </w:tabs>
        <w:spacing w:before="0" w:line="202" w:lineRule="exact"/>
        <w:ind w:left="20" w:right="20" w:firstLine="240"/>
        <w:jc w:val="both"/>
      </w:pPr>
      <w:r>
        <w:rPr>
          <w:rStyle w:val="Cuerpodeltexto56"/>
        </w:rPr>
        <w:t>El estado civil ha sido devuelto en Francia a los protestantes</w:t>
      </w:r>
      <w:r>
        <w:rPr>
          <w:rStyle w:val="Cuerpodeltexto56"/>
        </w:rPr>
        <w:br/>
        <w:t>en 1778 por un edicto, a pesar de varias amonestaciones muy elo-</w:t>
      </w:r>
      <w:r>
        <w:rPr>
          <w:rStyle w:val="Cuerpodeltexto56"/>
        </w:rPr>
        <w:br/>
        <w:t>cuentes. La tortura para los criminales condenados ha sido abolida el</w:t>
      </w:r>
      <w:r>
        <w:rPr>
          <w:rStyle w:val="Cuerpodeltexto56"/>
        </w:rPr>
        <w:br/>
        <w:t>mismo año, por una ley registrada por asiento real en una sesión so-</w:t>
      </w:r>
      <w:r>
        <w:rPr>
          <w:rStyle w:val="Cuerpodeltexto56"/>
        </w:rPr>
        <w:br/>
        <w:t>lemne de las Cortes, por expresa orden del rey.</w:t>
      </w:r>
      <w:r>
        <w:br w:type="page"/>
      </w:r>
    </w:p>
    <w:p w:rsidR="00EB345F" w:rsidRDefault="0002303A">
      <w:pPr>
        <w:pStyle w:val="Ttulo531"/>
        <w:keepNext/>
        <w:keepLines/>
        <w:shd w:val="clear" w:color="auto" w:fill="auto"/>
        <w:spacing w:after="792" w:line="240" w:lineRule="exact"/>
        <w:ind w:right="20"/>
      </w:pPr>
      <w:bookmarkStart w:id="60" w:name="bookmark60"/>
      <w:r>
        <w:lastRenderedPageBreak/>
        <w:t>BIBLIOGRAFIA</w:t>
      </w:r>
      <w:bookmarkEnd w:id="60"/>
    </w:p>
    <w:p w:rsidR="00EB345F" w:rsidRDefault="0002303A">
      <w:pPr>
        <w:pStyle w:val="Cuerpodeltexto50"/>
        <w:numPr>
          <w:ilvl w:val="0"/>
          <w:numId w:val="17"/>
        </w:numPr>
        <w:shd w:val="clear" w:color="auto" w:fill="auto"/>
        <w:tabs>
          <w:tab w:val="left" w:pos="336"/>
        </w:tabs>
        <w:spacing w:before="0" w:after="225" w:line="180" w:lineRule="exact"/>
        <w:ind w:right="140" w:firstLine="0"/>
        <w:jc w:val="center"/>
      </w:pPr>
      <w:r>
        <w:rPr>
          <w:rStyle w:val="Cuerpodeltexto56"/>
          <w:lang w:val="fr-FR"/>
        </w:rPr>
        <w:t>FUENTES</w:t>
      </w:r>
    </w:p>
    <w:p w:rsidR="00EB345F" w:rsidRPr="004A5B21" w:rsidRDefault="0002303A" w:rsidP="004A5B21">
      <w:pPr>
        <w:pStyle w:val="Cuerpodeltexto50"/>
        <w:shd w:val="clear" w:color="auto" w:fill="auto"/>
        <w:spacing w:before="0" w:line="235" w:lineRule="exact"/>
        <w:ind w:left="340" w:right="20" w:hanging="320"/>
        <w:jc w:val="both"/>
        <w:rPr>
          <w:sz w:val="20"/>
          <w:szCs w:val="20"/>
          <w:lang w:val="en-US"/>
        </w:rPr>
      </w:pPr>
      <w:r w:rsidRPr="004A5B21">
        <w:rPr>
          <w:rStyle w:val="Cuerpodeltexto565ptoVersales4"/>
          <w:sz w:val="20"/>
          <w:szCs w:val="20"/>
        </w:rPr>
        <w:t xml:space="preserve">Condillac, </w:t>
      </w:r>
      <w:r w:rsidRPr="004A5B21">
        <w:rPr>
          <w:rStyle w:val="Cuerpodeltexto56"/>
          <w:sz w:val="20"/>
          <w:szCs w:val="20"/>
          <w:lang w:val="fr-FR"/>
        </w:rPr>
        <w:t xml:space="preserve">abate Etienne Bonnot de: </w:t>
      </w:r>
      <w:r w:rsidRPr="004A5B21">
        <w:rPr>
          <w:rStyle w:val="Cuerpodeltexto585ptoNegritaCursivaEspaciado0pto0"/>
          <w:spacing w:val="0"/>
          <w:sz w:val="20"/>
          <w:szCs w:val="20"/>
        </w:rPr>
        <w:t>Traité des animaux</w:t>
      </w:r>
      <w:proofErr w:type="gramStart"/>
      <w:r w:rsidRPr="004A5B21">
        <w:rPr>
          <w:rStyle w:val="Cuerpodeltexto585ptoNegritaCursivaEspaciado0pto0"/>
          <w:spacing w:val="0"/>
          <w:sz w:val="20"/>
          <w:szCs w:val="20"/>
        </w:rPr>
        <w:t>,</w:t>
      </w:r>
      <w:proofErr w:type="gramEnd"/>
      <w:r w:rsidRPr="004A5B21">
        <w:rPr>
          <w:rStyle w:val="Cuerpodeltexto585ptoNegritaCursivaEspaciado0pto0"/>
          <w:spacing w:val="0"/>
          <w:sz w:val="20"/>
          <w:szCs w:val="20"/>
        </w:rPr>
        <w:br/>
      </w:r>
      <w:r w:rsidRPr="004A5B21">
        <w:rPr>
          <w:rStyle w:val="Cuerpodeltexto56"/>
          <w:sz w:val="20"/>
          <w:szCs w:val="20"/>
          <w:lang w:val="fr-FR"/>
        </w:rPr>
        <w:t>A. Jombert, Amsterdam, Paris, 1766.</w:t>
      </w:r>
    </w:p>
    <w:p w:rsidR="00EB345F" w:rsidRPr="004A5B21" w:rsidRDefault="0002303A" w:rsidP="004A5B21">
      <w:pPr>
        <w:pStyle w:val="Cuerpodeltexto50"/>
        <w:shd w:val="clear" w:color="auto" w:fill="auto"/>
        <w:spacing w:before="0" w:line="235" w:lineRule="exact"/>
        <w:ind w:left="340" w:right="20" w:hanging="320"/>
        <w:jc w:val="both"/>
        <w:rPr>
          <w:sz w:val="20"/>
          <w:szCs w:val="20"/>
        </w:rPr>
      </w:pPr>
      <w:r w:rsidRPr="004A5B21">
        <w:rPr>
          <w:rStyle w:val="Cuerpodeltexto565ptoVersales4"/>
          <w:sz w:val="20"/>
          <w:szCs w:val="20"/>
        </w:rPr>
        <w:t xml:space="preserve">Condorcet, </w:t>
      </w:r>
      <w:r w:rsidRPr="004A5B21">
        <w:rPr>
          <w:rStyle w:val="Cuerpodeltexto56"/>
          <w:sz w:val="20"/>
          <w:szCs w:val="20"/>
          <w:lang w:val="fr-FR"/>
        </w:rPr>
        <w:t xml:space="preserve">Jean-Antoine-Nicolas de Caritat, marqués de: </w:t>
      </w:r>
      <w:r w:rsidRPr="004A5B21">
        <w:rPr>
          <w:rStyle w:val="Cuerpodeltexto585ptoNegritaCursivaEspaciado0pto0"/>
          <w:spacing w:val="0"/>
          <w:sz w:val="20"/>
          <w:szCs w:val="20"/>
        </w:rPr>
        <w:t>Oeuv-</w:t>
      </w:r>
      <w:r w:rsidRPr="004A5B21">
        <w:rPr>
          <w:rStyle w:val="Cuerpodeltexto585ptoNegritaCursivaEspaciado0pto0"/>
          <w:spacing w:val="0"/>
          <w:sz w:val="20"/>
          <w:szCs w:val="20"/>
        </w:rPr>
        <w:br/>
        <w:t>res,</w:t>
      </w:r>
      <w:r w:rsidRPr="004A5B21">
        <w:rPr>
          <w:rStyle w:val="Cuerpodeltexto56"/>
          <w:sz w:val="20"/>
          <w:szCs w:val="20"/>
          <w:lang w:val="fr-FR"/>
        </w:rPr>
        <w:t xml:space="preserve"> Condorcet-O’Connor y F. Arago, Paris, 1847-1849, 12</w:t>
      </w:r>
      <w:r w:rsidRPr="004A5B21">
        <w:rPr>
          <w:rStyle w:val="Cuerpodeltexto56"/>
          <w:sz w:val="20"/>
          <w:szCs w:val="20"/>
          <w:lang w:val="fr-FR"/>
        </w:rPr>
        <w:br/>
        <w:t>vols.</w:t>
      </w:r>
    </w:p>
    <w:p w:rsidR="00EB345F" w:rsidRPr="004A5B21" w:rsidRDefault="0002303A" w:rsidP="004A5B21">
      <w:pPr>
        <w:pStyle w:val="Cuerpodeltexto50"/>
        <w:shd w:val="clear" w:color="auto" w:fill="auto"/>
        <w:spacing w:before="0" w:line="235" w:lineRule="exact"/>
        <w:ind w:left="340" w:right="20" w:hanging="320"/>
        <w:jc w:val="both"/>
        <w:rPr>
          <w:sz w:val="20"/>
          <w:szCs w:val="20"/>
        </w:rPr>
      </w:pPr>
      <w:r w:rsidRPr="004A5B21">
        <w:rPr>
          <w:rStyle w:val="Cuerpodeltexto565ptoVersales4"/>
          <w:sz w:val="20"/>
          <w:szCs w:val="20"/>
        </w:rPr>
        <w:t xml:space="preserve">De Nelis, </w:t>
      </w:r>
      <w:r w:rsidRPr="004A5B21">
        <w:rPr>
          <w:rStyle w:val="Cuerpodeltexto56"/>
          <w:sz w:val="20"/>
          <w:szCs w:val="20"/>
          <w:lang w:val="fr-FR"/>
        </w:rPr>
        <w:t xml:space="preserve">Corneille-François: </w:t>
      </w:r>
      <w:r w:rsidRPr="004A5B21">
        <w:rPr>
          <w:rStyle w:val="Cuerpodeltexto585ptoNegritaCursivaEspaciado0pto0"/>
          <w:spacing w:val="0"/>
          <w:sz w:val="20"/>
          <w:szCs w:val="20"/>
        </w:rPr>
        <w:t>L'Aveugle de la montagne,</w:t>
      </w:r>
      <w:r w:rsidRPr="004A5B21">
        <w:rPr>
          <w:rStyle w:val="Cuerpodeltexto56"/>
          <w:sz w:val="20"/>
          <w:szCs w:val="20"/>
          <w:lang w:val="fr-FR"/>
        </w:rPr>
        <w:t xml:space="preserve"> Parme</w:t>
      </w:r>
      <w:proofErr w:type="gramStart"/>
      <w:r w:rsidRPr="004A5B21">
        <w:rPr>
          <w:rStyle w:val="Cuerpodeltexto56"/>
          <w:sz w:val="20"/>
          <w:szCs w:val="20"/>
          <w:lang w:val="fr-FR"/>
        </w:rPr>
        <w:t>,</w:t>
      </w:r>
      <w:proofErr w:type="gramEnd"/>
      <w:r w:rsidRPr="004A5B21">
        <w:rPr>
          <w:rStyle w:val="Cuerpodeltexto56"/>
          <w:sz w:val="20"/>
          <w:szCs w:val="20"/>
          <w:lang w:val="fr-FR"/>
        </w:rPr>
        <w:br/>
      </w:r>
      <w:r w:rsidRPr="004A5B21">
        <w:rPr>
          <w:rStyle w:val="Cuerpodeltexto56"/>
          <w:sz w:val="20"/>
          <w:szCs w:val="20"/>
          <w:lang w:val="de-DE"/>
        </w:rPr>
        <w:t xml:space="preserve">Bodoni, </w:t>
      </w:r>
      <w:r w:rsidRPr="004A5B21">
        <w:rPr>
          <w:rStyle w:val="Cuerpodeltexto56"/>
          <w:sz w:val="20"/>
          <w:szCs w:val="20"/>
          <w:lang w:val="fr-FR"/>
        </w:rPr>
        <w:t>1795.</w:t>
      </w:r>
    </w:p>
    <w:p w:rsidR="00EB345F" w:rsidRPr="004A5B21" w:rsidRDefault="0002303A" w:rsidP="004A5B21">
      <w:pPr>
        <w:pStyle w:val="Cuerpodeltexto100"/>
        <w:shd w:val="clear" w:color="auto" w:fill="auto"/>
        <w:spacing w:before="0" w:line="235" w:lineRule="exact"/>
        <w:ind w:left="340" w:right="20" w:hanging="320"/>
        <w:rPr>
          <w:sz w:val="20"/>
          <w:szCs w:val="20"/>
          <w:lang w:val="en-US"/>
        </w:rPr>
      </w:pPr>
      <w:r w:rsidRPr="004A5B21">
        <w:rPr>
          <w:rStyle w:val="Cuerpodeltexto1065ptoSincursivaVersales0"/>
          <w:sz w:val="20"/>
          <w:szCs w:val="20"/>
        </w:rPr>
        <w:t xml:space="preserve">Diderot, </w:t>
      </w:r>
      <w:r w:rsidRPr="004A5B21">
        <w:rPr>
          <w:rStyle w:val="Cuerpodeltexto10Sincursiva1"/>
          <w:sz w:val="20"/>
          <w:szCs w:val="20"/>
        </w:rPr>
        <w:t xml:space="preserve">Denis: </w:t>
      </w:r>
      <w:r w:rsidRPr="004A5B21">
        <w:rPr>
          <w:rStyle w:val="Cuerpodeltexto1085ptoNegritaEspaciado0pto0"/>
          <w:i/>
          <w:iCs/>
          <w:spacing w:val="0"/>
          <w:sz w:val="20"/>
          <w:szCs w:val="20"/>
          <w:lang w:val="fr-FR"/>
        </w:rPr>
        <w:t>Collection complète des Oeuvres philosophiques</w:t>
      </w:r>
      <w:proofErr w:type="gramStart"/>
      <w:r w:rsidRPr="004A5B21">
        <w:rPr>
          <w:rStyle w:val="Cuerpodeltexto1085ptoNegritaEspaciado0pto0"/>
          <w:i/>
          <w:iCs/>
          <w:spacing w:val="0"/>
          <w:sz w:val="20"/>
          <w:szCs w:val="20"/>
          <w:lang w:val="fr-FR"/>
        </w:rPr>
        <w:t>,</w:t>
      </w:r>
      <w:proofErr w:type="gramEnd"/>
      <w:r w:rsidRPr="004A5B21">
        <w:rPr>
          <w:rStyle w:val="Cuerpodeltexto1085ptoNegritaEspaciado0pto0"/>
          <w:i/>
          <w:iCs/>
          <w:spacing w:val="0"/>
          <w:sz w:val="20"/>
          <w:szCs w:val="20"/>
          <w:lang w:val="fr-FR"/>
        </w:rPr>
        <w:br/>
        <w:t>littéraires et dramatiques...,</w:t>
      </w:r>
      <w:r w:rsidRPr="004A5B21">
        <w:rPr>
          <w:rStyle w:val="Cuerpodeltexto10Sincursiva1"/>
          <w:sz w:val="20"/>
          <w:szCs w:val="20"/>
        </w:rPr>
        <w:t xml:space="preserve"> Londres (Amsterdam), 1773,</w:t>
      </w:r>
      <w:r w:rsidRPr="004A5B21">
        <w:rPr>
          <w:rStyle w:val="Cuerpodeltexto10Sincursiva1"/>
          <w:sz w:val="20"/>
          <w:szCs w:val="20"/>
        </w:rPr>
        <w:br/>
        <w:t>5 vols.</w:t>
      </w:r>
    </w:p>
    <w:p w:rsidR="00EB345F" w:rsidRPr="004A5B21" w:rsidRDefault="0002303A" w:rsidP="004A5B21">
      <w:pPr>
        <w:pStyle w:val="Cuerpodeltexto50"/>
        <w:numPr>
          <w:ilvl w:val="0"/>
          <w:numId w:val="18"/>
        </w:numPr>
        <w:shd w:val="clear" w:color="auto" w:fill="auto"/>
        <w:tabs>
          <w:tab w:val="left" w:pos="346"/>
        </w:tabs>
        <w:spacing w:before="0" w:line="235" w:lineRule="exact"/>
        <w:ind w:left="340" w:hanging="320"/>
        <w:jc w:val="both"/>
        <w:rPr>
          <w:sz w:val="20"/>
          <w:szCs w:val="20"/>
        </w:rPr>
      </w:pPr>
      <w:r w:rsidRPr="004A5B21">
        <w:rPr>
          <w:rStyle w:val="Cuerpodeltexto585ptoNegritaCursivaEspaciado0pto0"/>
          <w:spacing w:val="0"/>
          <w:sz w:val="20"/>
          <w:szCs w:val="20"/>
        </w:rPr>
        <w:t>Oeuvres,</w:t>
      </w:r>
      <w:r w:rsidRPr="004A5B21">
        <w:rPr>
          <w:rStyle w:val="Cuerpodeltexto56"/>
          <w:sz w:val="20"/>
          <w:szCs w:val="20"/>
          <w:lang w:val="fr-FR"/>
        </w:rPr>
        <w:t xml:space="preserve"> Paris, Desray, Deterville, an VI (1798), 15 vols.</w:t>
      </w:r>
    </w:p>
    <w:p w:rsidR="00EB345F" w:rsidRPr="004A5B21" w:rsidRDefault="0002303A" w:rsidP="004A5B21">
      <w:pPr>
        <w:pStyle w:val="Cuerpodeltexto50"/>
        <w:numPr>
          <w:ilvl w:val="0"/>
          <w:numId w:val="18"/>
        </w:numPr>
        <w:shd w:val="clear" w:color="auto" w:fill="auto"/>
        <w:tabs>
          <w:tab w:val="left" w:pos="346"/>
        </w:tabs>
        <w:spacing w:before="0" w:line="235" w:lineRule="exact"/>
        <w:ind w:left="340" w:hanging="320"/>
        <w:jc w:val="both"/>
        <w:rPr>
          <w:sz w:val="20"/>
          <w:szCs w:val="20"/>
        </w:rPr>
      </w:pPr>
      <w:r w:rsidRPr="004A5B21">
        <w:rPr>
          <w:rStyle w:val="Cuerpodeltexto585ptoNegritaCursivaEspaciado0pto0"/>
          <w:spacing w:val="0"/>
          <w:sz w:val="20"/>
          <w:szCs w:val="20"/>
        </w:rPr>
        <w:t>Oeuvres complètes,</w:t>
      </w:r>
      <w:r w:rsidRPr="004A5B21">
        <w:rPr>
          <w:rStyle w:val="Cuerpodeltexto56"/>
          <w:sz w:val="20"/>
          <w:szCs w:val="20"/>
          <w:lang w:val="fr-FR"/>
        </w:rPr>
        <w:t xml:space="preserve"> Paris, </w:t>
      </w:r>
      <w:r w:rsidRPr="004A5B21">
        <w:rPr>
          <w:rStyle w:val="Cuerpodeltexto56"/>
          <w:sz w:val="20"/>
          <w:szCs w:val="20"/>
          <w:lang w:val="de-DE"/>
        </w:rPr>
        <w:t xml:space="preserve">Garnier, </w:t>
      </w:r>
      <w:r w:rsidRPr="004A5B21">
        <w:rPr>
          <w:rStyle w:val="Cuerpodeltexto56"/>
          <w:sz w:val="20"/>
          <w:szCs w:val="20"/>
          <w:lang w:val="fr-FR"/>
        </w:rPr>
        <w:t>1875-1877, 20 vols.</w:t>
      </w:r>
    </w:p>
    <w:p w:rsidR="00EB345F" w:rsidRPr="004A5B21" w:rsidRDefault="0002303A" w:rsidP="004A5B21">
      <w:pPr>
        <w:pStyle w:val="Cuerpodeltexto100"/>
        <w:shd w:val="clear" w:color="auto" w:fill="auto"/>
        <w:spacing w:before="0" w:line="235" w:lineRule="exact"/>
        <w:ind w:right="20" w:firstLine="0"/>
        <w:rPr>
          <w:sz w:val="20"/>
          <w:szCs w:val="20"/>
          <w:lang w:val="en-US"/>
        </w:rPr>
      </w:pPr>
      <w:r w:rsidRPr="004A5B21">
        <w:rPr>
          <w:rStyle w:val="Cuerpodeltexto1065ptoSincursivaVersales0"/>
          <w:sz w:val="20"/>
          <w:szCs w:val="20"/>
        </w:rPr>
        <w:t xml:space="preserve">Diderot, D’Alembert: </w:t>
      </w:r>
      <w:r w:rsidRPr="004A5B21">
        <w:rPr>
          <w:rStyle w:val="Cuerpodeltexto1085ptoNegritaEspaciado0pto0"/>
          <w:i/>
          <w:iCs/>
          <w:spacing w:val="0"/>
          <w:sz w:val="20"/>
          <w:szCs w:val="20"/>
          <w:lang w:val="fr-FR"/>
        </w:rPr>
        <w:t>Encyclopédie ou Dictionnaire raisonné des</w:t>
      </w:r>
    </w:p>
    <w:p w:rsidR="00EB345F" w:rsidRPr="004A5B21" w:rsidRDefault="0002303A" w:rsidP="004A5B21">
      <w:pPr>
        <w:pStyle w:val="Cuerpodeltexto50"/>
        <w:shd w:val="clear" w:color="auto" w:fill="auto"/>
        <w:spacing w:before="0" w:line="235" w:lineRule="exact"/>
        <w:ind w:left="340" w:right="20" w:firstLine="0"/>
        <w:jc w:val="both"/>
        <w:rPr>
          <w:sz w:val="20"/>
          <w:szCs w:val="20"/>
          <w:lang w:val="en-US"/>
        </w:rPr>
      </w:pPr>
      <w:r w:rsidRPr="004A5B21">
        <w:rPr>
          <w:rStyle w:val="Cuerpodeltexto585ptoNegritaCursivaEspaciado0pto0"/>
          <w:spacing w:val="0"/>
          <w:sz w:val="20"/>
          <w:szCs w:val="20"/>
        </w:rPr>
        <w:t xml:space="preserve">Sciences, des Arts et des Métiers par </w:t>
      </w:r>
      <w:proofErr w:type="gramStart"/>
      <w:r w:rsidRPr="004A5B21">
        <w:rPr>
          <w:rStyle w:val="Cuerpodeltexto585ptoNegritaCursivaEspaciado0pto0"/>
          <w:spacing w:val="0"/>
          <w:sz w:val="20"/>
          <w:szCs w:val="20"/>
        </w:rPr>
        <w:t>un</w:t>
      </w:r>
      <w:proofErr w:type="gramEnd"/>
      <w:r w:rsidRPr="004A5B21">
        <w:rPr>
          <w:rStyle w:val="Cuerpodeltexto585ptoNegritaCursivaEspaciado0pto0"/>
          <w:spacing w:val="0"/>
          <w:sz w:val="20"/>
          <w:szCs w:val="20"/>
        </w:rPr>
        <w:t xml:space="preserve"> société de gens de</w:t>
      </w:r>
      <w:r w:rsidRPr="004A5B21">
        <w:rPr>
          <w:rStyle w:val="Cuerpodeltexto585ptoNegritaCursivaEspaciado0pto0"/>
          <w:spacing w:val="0"/>
          <w:sz w:val="20"/>
          <w:szCs w:val="20"/>
        </w:rPr>
        <w:br/>
        <w:t>Lettres,</w:t>
      </w:r>
      <w:r w:rsidRPr="004A5B21">
        <w:rPr>
          <w:rStyle w:val="Cuerpodeltexto56"/>
          <w:sz w:val="20"/>
          <w:szCs w:val="20"/>
          <w:lang w:val="fr-FR"/>
        </w:rPr>
        <w:t xml:space="preserve"> Paris, 1751-1772, 28 vols. Suplemento en 5 vols.</w:t>
      </w:r>
      <w:proofErr w:type="gramStart"/>
      <w:r w:rsidRPr="004A5B21">
        <w:rPr>
          <w:rStyle w:val="Cuerpodeltexto56"/>
          <w:sz w:val="20"/>
          <w:szCs w:val="20"/>
          <w:lang w:val="fr-FR"/>
        </w:rPr>
        <w:t>,</w:t>
      </w:r>
      <w:proofErr w:type="gramEnd"/>
      <w:r w:rsidRPr="004A5B21">
        <w:rPr>
          <w:rStyle w:val="Cuerpodeltexto56"/>
          <w:sz w:val="20"/>
          <w:szCs w:val="20"/>
          <w:lang w:val="fr-FR"/>
        </w:rPr>
        <w:br/>
        <w:t xml:space="preserve">Amsterdam, 1776-1777. Indices en 2 </w:t>
      </w:r>
      <w:proofErr w:type="gramStart"/>
      <w:r w:rsidRPr="004A5B21">
        <w:rPr>
          <w:rStyle w:val="Cuerpodeltexto56"/>
          <w:sz w:val="20"/>
          <w:szCs w:val="20"/>
          <w:lang w:val="fr-FR"/>
        </w:rPr>
        <w:t>vols.,</w:t>
      </w:r>
      <w:proofErr w:type="gramEnd"/>
      <w:r w:rsidRPr="004A5B21">
        <w:rPr>
          <w:rStyle w:val="Cuerpodeltexto56"/>
          <w:sz w:val="20"/>
          <w:szCs w:val="20"/>
          <w:lang w:val="fr-FR"/>
        </w:rPr>
        <w:t xml:space="preserve"> ed. F. Mouchon</w:t>
      </w:r>
      <w:proofErr w:type="gramStart"/>
      <w:r w:rsidRPr="004A5B21">
        <w:rPr>
          <w:rStyle w:val="Cuerpodeltexto56"/>
          <w:sz w:val="20"/>
          <w:szCs w:val="20"/>
          <w:lang w:val="fr-FR"/>
        </w:rPr>
        <w:t>,</w:t>
      </w:r>
      <w:proofErr w:type="gramEnd"/>
      <w:r w:rsidRPr="004A5B21">
        <w:rPr>
          <w:rStyle w:val="Cuerpodeltexto56"/>
          <w:sz w:val="20"/>
          <w:szCs w:val="20"/>
          <w:lang w:val="fr-FR"/>
        </w:rPr>
        <w:br/>
        <w:t>Amsterdam, 1780-1781.</w:t>
      </w:r>
    </w:p>
    <w:p w:rsidR="00EB345F" w:rsidRPr="004A5B21" w:rsidRDefault="0002303A" w:rsidP="004A5B21">
      <w:pPr>
        <w:pStyle w:val="Cuerpodeltexto100"/>
        <w:shd w:val="clear" w:color="auto" w:fill="auto"/>
        <w:spacing w:before="0" w:line="235" w:lineRule="exact"/>
        <w:ind w:left="340" w:right="20" w:hanging="320"/>
        <w:rPr>
          <w:sz w:val="20"/>
          <w:szCs w:val="20"/>
        </w:rPr>
      </w:pPr>
      <w:r w:rsidRPr="004A5B21">
        <w:rPr>
          <w:rStyle w:val="Cuerpodeltexto1065ptoSincursivaVersales0"/>
          <w:sz w:val="20"/>
          <w:szCs w:val="20"/>
        </w:rPr>
        <w:t xml:space="preserve">Fontenelle, </w:t>
      </w:r>
      <w:r w:rsidRPr="004A5B21">
        <w:rPr>
          <w:rStyle w:val="Cuerpodeltexto10Sincursiva1"/>
          <w:sz w:val="20"/>
          <w:szCs w:val="20"/>
        </w:rPr>
        <w:t xml:space="preserve">Bernard Le Bovier de: </w:t>
      </w:r>
      <w:r w:rsidRPr="004A5B21">
        <w:rPr>
          <w:rStyle w:val="Cuerpodeltexto1085ptoNegritaEspaciado0pto0"/>
          <w:i/>
          <w:iCs/>
          <w:spacing w:val="0"/>
          <w:sz w:val="20"/>
          <w:szCs w:val="20"/>
          <w:lang w:val="fr-FR"/>
        </w:rPr>
        <w:t>La République des philoso-</w:t>
      </w:r>
      <w:r w:rsidRPr="004A5B21">
        <w:rPr>
          <w:rStyle w:val="Cuerpodeltexto1085ptoNegritaEspaciado0pto0"/>
          <w:i/>
          <w:iCs/>
          <w:spacing w:val="0"/>
          <w:sz w:val="20"/>
          <w:szCs w:val="20"/>
          <w:lang w:val="fr-FR"/>
        </w:rPr>
        <w:br/>
        <w:t>phes ou Histoire des Ajaoiens. Lettre sur la nudité des Sau-</w:t>
      </w:r>
      <w:r w:rsidRPr="004A5B21">
        <w:rPr>
          <w:rStyle w:val="Cuerpodeltexto1085ptoNegritaEspaciado0pto0"/>
          <w:i/>
          <w:iCs/>
          <w:spacing w:val="0"/>
          <w:sz w:val="20"/>
          <w:szCs w:val="20"/>
          <w:lang w:val="fr-FR"/>
        </w:rPr>
        <w:br/>
        <w:t>vages</w:t>
      </w:r>
      <w:r w:rsidRPr="004A5B21">
        <w:rPr>
          <w:rStyle w:val="Cuerpodeltexto10Sincursiva1"/>
          <w:sz w:val="20"/>
          <w:szCs w:val="20"/>
        </w:rPr>
        <w:t xml:space="preserve"> (s. n</w:t>
      </w:r>
      <w:proofErr w:type="gramStart"/>
      <w:r w:rsidRPr="004A5B21">
        <w:rPr>
          <w:rStyle w:val="Cuerpodeltexto10Sincursiva1"/>
          <w:sz w:val="20"/>
          <w:szCs w:val="20"/>
        </w:rPr>
        <w:t>. )</w:t>
      </w:r>
      <w:proofErr w:type="gramEnd"/>
      <w:r w:rsidRPr="004A5B21">
        <w:rPr>
          <w:rStyle w:val="Cuerpodeltexto10Sincursiva1"/>
          <w:sz w:val="20"/>
          <w:szCs w:val="20"/>
        </w:rPr>
        <w:t>, Genève, 1768.</w:t>
      </w:r>
    </w:p>
    <w:p w:rsidR="00EB345F" w:rsidRPr="004A5B21" w:rsidRDefault="0002303A" w:rsidP="004A5B21">
      <w:pPr>
        <w:pStyle w:val="Cuerpodeltexto50"/>
        <w:shd w:val="clear" w:color="auto" w:fill="auto"/>
        <w:spacing w:before="0" w:line="235" w:lineRule="exact"/>
        <w:ind w:left="340" w:hanging="320"/>
        <w:jc w:val="both"/>
        <w:rPr>
          <w:sz w:val="20"/>
          <w:szCs w:val="20"/>
        </w:rPr>
      </w:pPr>
      <w:r w:rsidRPr="004A5B21">
        <w:rPr>
          <w:rStyle w:val="Cuerpodeltexto565ptoVersales4"/>
          <w:sz w:val="20"/>
          <w:szCs w:val="20"/>
        </w:rPr>
        <w:t xml:space="preserve">Maupertuis, </w:t>
      </w:r>
      <w:r w:rsidRPr="004A5B21">
        <w:rPr>
          <w:rStyle w:val="Cuerpodeltexto56"/>
          <w:sz w:val="20"/>
          <w:szCs w:val="20"/>
          <w:lang w:val="fr-FR"/>
        </w:rPr>
        <w:t xml:space="preserve">Pierre-Louis Moreau de: </w:t>
      </w:r>
      <w:r w:rsidRPr="004A5B21">
        <w:rPr>
          <w:rStyle w:val="Cuerpodeltexto585ptoNegritaCursivaEspaciado0pto0"/>
          <w:spacing w:val="0"/>
          <w:sz w:val="20"/>
          <w:szCs w:val="20"/>
        </w:rPr>
        <w:t>Oeuvres,</w:t>
      </w:r>
      <w:r w:rsidRPr="004A5B21">
        <w:rPr>
          <w:rStyle w:val="Cuerpodeltexto56"/>
          <w:sz w:val="20"/>
          <w:szCs w:val="20"/>
          <w:lang w:val="fr-FR"/>
        </w:rPr>
        <w:t xml:space="preserve"> Lyon, 1768.</w:t>
      </w:r>
    </w:p>
    <w:p w:rsidR="00EB345F" w:rsidRPr="004A5B21" w:rsidRDefault="0002303A" w:rsidP="004A5B21">
      <w:pPr>
        <w:pStyle w:val="Cuerpodeltexto100"/>
        <w:shd w:val="clear" w:color="auto" w:fill="auto"/>
        <w:spacing w:before="0" w:line="235" w:lineRule="exact"/>
        <w:ind w:left="340" w:right="20" w:hanging="320"/>
        <w:rPr>
          <w:sz w:val="20"/>
          <w:szCs w:val="20"/>
        </w:rPr>
      </w:pPr>
      <w:r w:rsidRPr="004A5B21">
        <w:rPr>
          <w:rStyle w:val="Cuerpodeltexto1065ptoSincursivaVersales0"/>
          <w:sz w:val="20"/>
          <w:szCs w:val="20"/>
        </w:rPr>
        <w:t xml:space="preserve">Missionnaires de Pékin: </w:t>
      </w:r>
      <w:r w:rsidRPr="004A5B21">
        <w:rPr>
          <w:rStyle w:val="Cuerpodeltexto1085ptoNegritaEspaciado0pto0"/>
          <w:i/>
          <w:iCs/>
          <w:spacing w:val="0"/>
          <w:sz w:val="20"/>
          <w:szCs w:val="20"/>
          <w:lang w:val="fr-FR"/>
        </w:rPr>
        <w:t>Mémoires concernant l’Histoire, les</w:t>
      </w:r>
      <w:r w:rsidRPr="004A5B21">
        <w:rPr>
          <w:rStyle w:val="Cuerpodeltexto1085ptoNegritaEspaciado0pto0"/>
          <w:i/>
          <w:iCs/>
          <w:spacing w:val="0"/>
          <w:sz w:val="20"/>
          <w:szCs w:val="20"/>
          <w:lang w:val="fr-FR"/>
        </w:rPr>
        <w:br/>
        <w:t>Sciences, les Arts, les Moeurs, les Usages, etc. des Chinois</w:t>
      </w:r>
      <w:proofErr w:type="gramStart"/>
      <w:r w:rsidRPr="004A5B21">
        <w:rPr>
          <w:rStyle w:val="Cuerpodeltexto1085ptoNegritaEspaciado0pto0"/>
          <w:i/>
          <w:iCs/>
          <w:spacing w:val="0"/>
          <w:sz w:val="20"/>
          <w:szCs w:val="20"/>
          <w:lang w:val="fr-FR"/>
        </w:rPr>
        <w:t>,</w:t>
      </w:r>
      <w:proofErr w:type="gramEnd"/>
      <w:r w:rsidRPr="004A5B21">
        <w:rPr>
          <w:rStyle w:val="Cuerpodeltexto1085ptoNegritaEspaciado0pto0"/>
          <w:i/>
          <w:iCs/>
          <w:spacing w:val="0"/>
          <w:sz w:val="20"/>
          <w:szCs w:val="20"/>
          <w:lang w:val="fr-FR"/>
        </w:rPr>
        <w:br/>
      </w:r>
      <w:r w:rsidRPr="004A5B21">
        <w:rPr>
          <w:rStyle w:val="Cuerpodeltexto10Sincursiva1"/>
          <w:sz w:val="20"/>
          <w:szCs w:val="20"/>
        </w:rPr>
        <w:t xml:space="preserve">Nyon, </w:t>
      </w:r>
      <w:r w:rsidRPr="004A5B21">
        <w:rPr>
          <w:rStyle w:val="Cuerpodeltexto1065ptoSincursiva0"/>
          <w:sz w:val="20"/>
          <w:szCs w:val="20"/>
        </w:rPr>
        <w:t xml:space="preserve">Paris, </w:t>
      </w:r>
      <w:r w:rsidRPr="004A5B21">
        <w:rPr>
          <w:rStyle w:val="Cuerpodeltexto10Sincursiva1"/>
          <w:sz w:val="20"/>
          <w:szCs w:val="20"/>
        </w:rPr>
        <w:t>1776.</w:t>
      </w:r>
    </w:p>
    <w:p w:rsidR="00EB345F" w:rsidRPr="004A5B21" w:rsidRDefault="0002303A" w:rsidP="004A5B21">
      <w:pPr>
        <w:pStyle w:val="Cuerpodeltexto50"/>
        <w:shd w:val="clear" w:color="auto" w:fill="auto"/>
        <w:spacing w:before="0" w:line="235" w:lineRule="exact"/>
        <w:ind w:left="340" w:right="20" w:hanging="320"/>
        <w:jc w:val="both"/>
        <w:rPr>
          <w:sz w:val="20"/>
          <w:szCs w:val="20"/>
        </w:rPr>
      </w:pPr>
      <w:r w:rsidRPr="004A5B21">
        <w:rPr>
          <w:rStyle w:val="Cuerpodeltexto565ptoVersales4"/>
          <w:sz w:val="20"/>
          <w:szCs w:val="20"/>
        </w:rPr>
        <w:t xml:space="preserve">Missionnaires de la Compagnie de Jésus: </w:t>
      </w:r>
      <w:r w:rsidRPr="004A5B21">
        <w:rPr>
          <w:rStyle w:val="Cuerpodeltexto585ptoNegritaCursivaEspaciado0pto0"/>
          <w:spacing w:val="0"/>
          <w:sz w:val="20"/>
          <w:szCs w:val="20"/>
        </w:rPr>
        <w:t>Lettres édifiantes et cu-</w:t>
      </w:r>
      <w:r w:rsidRPr="004A5B21">
        <w:rPr>
          <w:rStyle w:val="Cuerpodeltexto585ptoNegritaCursivaEspaciado0pto0"/>
          <w:spacing w:val="0"/>
          <w:sz w:val="20"/>
          <w:szCs w:val="20"/>
        </w:rPr>
        <w:br/>
        <w:t>rieuses écrites des missions étrangères</w:t>
      </w:r>
      <w:r w:rsidRPr="004A5B21">
        <w:rPr>
          <w:rStyle w:val="Cuerpodeltexto56"/>
          <w:sz w:val="20"/>
          <w:szCs w:val="20"/>
          <w:lang w:val="fr-FR"/>
        </w:rPr>
        <w:t xml:space="preserve"> (1702-1776), nouvel-</w:t>
      </w:r>
      <w:r w:rsidRPr="004A5B21">
        <w:rPr>
          <w:rStyle w:val="Cuerpodeltexto56"/>
          <w:sz w:val="20"/>
          <w:szCs w:val="20"/>
          <w:lang w:val="fr-FR"/>
        </w:rPr>
        <w:br/>
      </w:r>
      <w:proofErr w:type="gramStart"/>
      <w:r w:rsidRPr="004A5B21">
        <w:rPr>
          <w:rStyle w:val="Cuerpodeltexto56"/>
          <w:sz w:val="20"/>
          <w:szCs w:val="20"/>
          <w:lang w:val="fr-FR"/>
        </w:rPr>
        <w:t>le</w:t>
      </w:r>
      <w:proofErr w:type="gramEnd"/>
      <w:r w:rsidRPr="004A5B21">
        <w:rPr>
          <w:rStyle w:val="Cuerpodeltexto56"/>
          <w:sz w:val="20"/>
          <w:szCs w:val="20"/>
          <w:lang w:val="fr-FR"/>
        </w:rPr>
        <w:t xml:space="preserve"> édition, Vernarel, Et. Cabin et </w:t>
      </w:r>
      <w:r w:rsidRPr="004A5B21">
        <w:rPr>
          <w:rStyle w:val="Cuerpodeltexto56"/>
          <w:sz w:val="20"/>
          <w:szCs w:val="20"/>
          <w:lang w:val="de-DE"/>
        </w:rPr>
        <w:t xml:space="preserve">Cie., </w:t>
      </w:r>
      <w:r w:rsidRPr="004A5B21">
        <w:rPr>
          <w:rStyle w:val="Cuerpodeltexto56"/>
          <w:sz w:val="20"/>
          <w:szCs w:val="20"/>
          <w:lang w:val="fr-FR"/>
        </w:rPr>
        <w:t>Lyon, 1819, 14 vols.</w:t>
      </w:r>
    </w:p>
    <w:p w:rsidR="00EB345F" w:rsidRPr="004A5B21" w:rsidRDefault="0002303A" w:rsidP="004A5B21">
      <w:pPr>
        <w:pStyle w:val="Cuerpodeltexto50"/>
        <w:shd w:val="clear" w:color="auto" w:fill="auto"/>
        <w:spacing w:before="0" w:line="235" w:lineRule="exact"/>
        <w:ind w:left="340" w:right="20" w:hanging="320"/>
        <w:jc w:val="both"/>
        <w:rPr>
          <w:sz w:val="20"/>
          <w:szCs w:val="20"/>
        </w:rPr>
      </w:pPr>
      <w:r w:rsidRPr="004A5B21">
        <w:rPr>
          <w:rStyle w:val="Cuerpodeltexto565ptoVersales4"/>
          <w:sz w:val="20"/>
          <w:szCs w:val="20"/>
        </w:rPr>
        <w:t xml:space="preserve">Montesquieu, </w:t>
      </w:r>
      <w:r w:rsidRPr="004A5B21">
        <w:rPr>
          <w:rStyle w:val="Cuerpodeltexto56"/>
          <w:sz w:val="20"/>
          <w:szCs w:val="20"/>
          <w:lang w:val="fr-FR"/>
        </w:rPr>
        <w:t>Charles-Louis de Secondât, baron de la Brède et</w:t>
      </w:r>
      <w:r w:rsidRPr="004A5B21">
        <w:rPr>
          <w:rStyle w:val="Cuerpodeltexto56"/>
          <w:sz w:val="20"/>
          <w:szCs w:val="20"/>
          <w:lang w:val="fr-FR"/>
        </w:rPr>
        <w:br/>
        <w:t xml:space="preserve">de: </w:t>
      </w:r>
      <w:r w:rsidRPr="004A5B21">
        <w:rPr>
          <w:rStyle w:val="Cuerpodeltexto585ptoNegritaCursivaEspaciado0pto0"/>
          <w:spacing w:val="0"/>
          <w:sz w:val="20"/>
          <w:szCs w:val="20"/>
        </w:rPr>
        <w:t>Oeuvres,</w:t>
      </w:r>
      <w:r w:rsidRPr="004A5B21">
        <w:rPr>
          <w:rStyle w:val="Cuerpodeltexto56"/>
          <w:sz w:val="20"/>
          <w:szCs w:val="20"/>
          <w:lang w:val="fr-FR"/>
        </w:rPr>
        <w:t xml:space="preserve"> nouv. </w:t>
      </w:r>
      <w:proofErr w:type="gramStart"/>
      <w:r w:rsidRPr="004A5B21">
        <w:rPr>
          <w:rStyle w:val="Cuerpodeltexto56"/>
          <w:sz w:val="20"/>
          <w:szCs w:val="20"/>
          <w:lang w:val="fr-FR"/>
        </w:rPr>
        <w:t>éd</w:t>
      </w:r>
      <w:proofErr w:type="gramEnd"/>
      <w:r w:rsidRPr="004A5B21">
        <w:rPr>
          <w:rStyle w:val="Cuerpodeltexto56"/>
          <w:sz w:val="20"/>
          <w:szCs w:val="20"/>
          <w:lang w:val="fr-FR"/>
        </w:rPr>
        <w:t>., Arkstée et Merkus, Amsterdam; Leip-</w:t>
      </w:r>
      <w:r w:rsidRPr="004A5B21">
        <w:rPr>
          <w:rStyle w:val="Cuerpodeltexto56"/>
          <w:sz w:val="20"/>
          <w:szCs w:val="20"/>
          <w:lang w:val="fr-FR"/>
        </w:rPr>
        <w:br/>
        <w:t>sick, 1765.</w:t>
      </w:r>
    </w:p>
    <w:p w:rsidR="00EB345F" w:rsidRPr="004A5B21" w:rsidRDefault="0002303A" w:rsidP="004A5B21">
      <w:pPr>
        <w:pStyle w:val="Cuerpodeltexto50"/>
        <w:numPr>
          <w:ilvl w:val="0"/>
          <w:numId w:val="18"/>
        </w:numPr>
        <w:shd w:val="clear" w:color="auto" w:fill="auto"/>
        <w:tabs>
          <w:tab w:val="left" w:pos="346"/>
        </w:tabs>
        <w:spacing w:before="0" w:line="235" w:lineRule="exact"/>
        <w:ind w:left="340" w:hanging="320"/>
        <w:jc w:val="both"/>
        <w:rPr>
          <w:sz w:val="20"/>
          <w:szCs w:val="20"/>
        </w:rPr>
      </w:pPr>
      <w:r w:rsidRPr="004A5B21">
        <w:rPr>
          <w:rStyle w:val="Cuerpodeltexto585ptoNegritaCursivaEspaciado0pto0"/>
          <w:spacing w:val="0"/>
          <w:sz w:val="20"/>
          <w:szCs w:val="20"/>
        </w:rPr>
        <w:t>Oeuvres,</w:t>
      </w:r>
      <w:r w:rsidRPr="004A5B21">
        <w:rPr>
          <w:rStyle w:val="Cuerpodeltexto56"/>
          <w:sz w:val="20"/>
          <w:szCs w:val="20"/>
          <w:lang w:val="fr-FR"/>
        </w:rPr>
        <w:t xml:space="preserve"> Bruyset, Lyon, 1792, 7 vols.</w:t>
      </w:r>
    </w:p>
    <w:p w:rsidR="00EB345F" w:rsidRPr="004A5B21" w:rsidRDefault="0002303A" w:rsidP="004A5B21">
      <w:pPr>
        <w:pStyle w:val="Cuerpodeltexto50"/>
        <w:numPr>
          <w:ilvl w:val="0"/>
          <w:numId w:val="18"/>
        </w:numPr>
        <w:shd w:val="clear" w:color="auto" w:fill="auto"/>
        <w:tabs>
          <w:tab w:val="left" w:pos="342"/>
        </w:tabs>
        <w:spacing w:before="0" w:line="235" w:lineRule="exact"/>
        <w:ind w:left="340" w:right="20" w:hanging="320"/>
        <w:jc w:val="both"/>
        <w:rPr>
          <w:sz w:val="20"/>
          <w:szCs w:val="20"/>
          <w:lang w:val="en-US"/>
        </w:rPr>
      </w:pPr>
      <w:r w:rsidRPr="004A5B21">
        <w:rPr>
          <w:rStyle w:val="Cuerpodeltexto585ptoNegritaCursivaEspaciado0pto0"/>
          <w:spacing w:val="0"/>
          <w:sz w:val="20"/>
          <w:szCs w:val="20"/>
        </w:rPr>
        <w:t>De l’Esprit des loix,</w:t>
      </w:r>
      <w:r w:rsidRPr="004A5B21">
        <w:rPr>
          <w:rStyle w:val="Cuerpodeltexto56"/>
          <w:sz w:val="20"/>
          <w:szCs w:val="20"/>
          <w:lang w:val="fr-FR"/>
        </w:rPr>
        <w:t xml:space="preserve"> nouv. éd. (s. n</w:t>
      </w:r>
      <w:proofErr w:type="gramStart"/>
      <w:r w:rsidRPr="004A5B21">
        <w:rPr>
          <w:rStyle w:val="Cuerpodeltexto56"/>
          <w:sz w:val="20"/>
          <w:szCs w:val="20"/>
          <w:lang w:val="fr-FR"/>
        </w:rPr>
        <w:t>. )</w:t>
      </w:r>
      <w:proofErr w:type="gramEnd"/>
      <w:r w:rsidRPr="004A5B21">
        <w:rPr>
          <w:rStyle w:val="Cuerpodeltexto56"/>
          <w:sz w:val="20"/>
          <w:szCs w:val="20"/>
          <w:lang w:val="fr-FR"/>
        </w:rPr>
        <w:t>, Amsterdam, 1784,</w:t>
      </w:r>
      <w:r w:rsidRPr="004A5B21">
        <w:rPr>
          <w:rStyle w:val="Cuerpodeltexto56"/>
          <w:sz w:val="20"/>
          <w:szCs w:val="20"/>
          <w:lang w:val="fr-FR"/>
        </w:rPr>
        <w:br/>
        <w:t>4 vols.</w:t>
      </w:r>
      <w:r w:rsidRPr="004A5B21">
        <w:rPr>
          <w:sz w:val="20"/>
          <w:szCs w:val="20"/>
          <w:lang w:val="en-US"/>
        </w:rPr>
        <w:br w:type="page"/>
      </w:r>
    </w:p>
    <w:p w:rsidR="00EB345F" w:rsidRPr="004A5B21" w:rsidRDefault="0002303A" w:rsidP="004A5B21">
      <w:pPr>
        <w:pStyle w:val="Cuerpodeltexto90"/>
        <w:shd w:val="clear" w:color="auto" w:fill="auto"/>
        <w:spacing w:after="0" w:line="240" w:lineRule="exact"/>
        <w:ind w:left="340" w:right="20" w:hanging="320"/>
        <w:rPr>
          <w:sz w:val="20"/>
          <w:szCs w:val="20"/>
        </w:rPr>
      </w:pPr>
      <w:r w:rsidRPr="004A5B21">
        <w:rPr>
          <w:rStyle w:val="Cuerpodeltexto97ptoSincursivaVersales"/>
          <w:sz w:val="20"/>
          <w:szCs w:val="20"/>
        </w:rPr>
        <w:lastRenderedPageBreak/>
        <w:t xml:space="preserve">Poulain de la Barre, </w:t>
      </w:r>
      <w:r w:rsidRPr="004A5B21">
        <w:rPr>
          <w:rStyle w:val="Cuerpodeltexto910ptoSincursiva0"/>
        </w:rPr>
        <w:t xml:space="preserve">François: </w:t>
      </w:r>
      <w:r w:rsidRPr="004A5B21">
        <w:rPr>
          <w:rStyle w:val="Cuerpodeltexto910ptoNegrita1"/>
          <w:i/>
          <w:iCs/>
        </w:rPr>
        <w:t>De l’égalité des sexes. Discours</w:t>
      </w:r>
      <w:r w:rsidRPr="004A5B21">
        <w:rPr>
          <w:rStyle w:val="Cuerpodeltexto910ptoNegrita1"/>
          <w:i/>
          <w:iCs/>
        </w:rPr>
        <w:br/>
        <w:t>physique et moral, où l’on voit l’importance de se défaire</w:t>
      </w:r>
      <w:r w:rsidRPr="004A5B21">
        <w:rPr>
          <w:rStyle w:val="Cuerpodeltexto910ptoNegrita1"/>
          <w:i/>
          <w:iCs/>
        </w:rPr>
        <w:br/>
        <w:t>des Préjugés,</w:t>
      </w:r>
      <w:r w:rsidRPr="004A5B21">
        <w:rPr>
          <w:rStyle w:val="Cuerpodeltexto910ptoSincursiva0"/>
        </w:rPr>
        <w:t xml:space="preserve"> Jean Du Puis, Paris, 1673.</w:t>
      </w:r>
    </w:p>
    <w:p w:rsidR="00EB345F" w:rsidRPr="004A5B21" w:rsidRDefault="0002303A" w:rsidP="004A5B21">
      <w:pPr>
        <w:pStyle w:val="Cuerpodeltexto0"/>
        <w:shd w:val="clear" w:color="auto" w:fill="auto"/>
        <w:spacing w:before="0" w:line="240" w:lineRule="exact"/>
        <w:ind w:left="340" w:right="20" w:hanging="320"/>
        <w:rPr>
          <w:sz w:val="20"/>
          <w:szCs w:val="20"/>
          <w:lang w:val="en-US"/>
        </w:rPr>
      </w:pPr>
      <w:r w:rsidRPr="004A5B21">
        <w:rPr>
          <w:rStyle w:val="Cuerpodeltexto7ptoVersales"/>
          <w:sz w:val="20"/>
          <w:szCs w:val="20"/>
        </w:rPr>
        <w:t xml:space="preserve">Rousseau, </w:t>
      </w:r>
      <w:r w:rsidRPr="004A5B21">
        <w:rPr>
          <w:rStyle w:val="Cuerpodeltexto10pto1"/>
          <w:lang w:val="fr-FR"/>
        </w:rPr>
        <w:t xml:space="preserve">Jean-Jacques: </w:t>
      </w:r>
      <w:r w:rsidRPr="004A5B21">
        <w:rPr>
          <w:rStyle w:val="Cuerpodeltexto10ptoNegritaCursiva1"/>
          <w:lang w:val="fr-FR"/>
        </w:rPr>
        <w:t>Oeuvres complétés,</w:t>
      </w:r>
      <w:r w:rsidRPr="004A5B21">
        <w:rPr>
          <w:rStyle w:val="Cuerpodeltexto10pto1"/>
          <w:lang w:val="fr-FR"/>
        </w:rPr>
        <w:t xml:space="preserve"> nouv. </w:t>
      </w:r>
      <w:proofErr w:type="gramStart"/>
      <w:r w:rsidRPr="004A5B21">
        <w:rPr>
          <w:rStyle w:val="Cuerpodeltexto10pto1"/>
          <w:lang w:val="fr-FR"/>
        </w:rPr>
        <w:t>éd</w:t>
      </w:r>
      <w:proofErr w:type="gramEnd"/>
      <w:r w:rsidRPr="004A5B21">
        <w:rPr>
          <w:rStyle w:val="Cuerpodeltexto10pto1"/>
          <w:lang w:val="fr-FR"/>
        </w:rPr>
        <w:t>., Bélin, Pa-</w:t>
      </w:r>
      <w:r w:rsidRPr="004A5B21">
        <w:rPr>
          <w:rStyle w:val="Cuerpodeltexto10pto1"/>
          <w:lang w:val="fr-FR"/>
        </w:rPr>
        <w:br/>
        <w:t>ris, 1793, 37 vols.</w:t>
      </w:r>
    </w:p>
    <w:p w:rsidR="00EB345F" w:rsidRPr="004A5B21" w:rsidRDefault="0002303A" w:rsidP="004A5B21">
      <w:pPr>
        <w:pStyle w:val="Cuerpodeltexto0"/>
        <w:shd w:val="clear" w:color="auto" w:fill="auto"/>
        <w:spacing w:before="0" w:line="240" w:lineRule="exact"/>
        <w:ind w:left="340" w:right="20" w:hanging="320"/>
        <w:rPr>
          <w:sz w:val="20"/>
          <w:szCs w:val="20"/>
        </w:rPr>
      </w:pPr>
      <w:r w:rsidRPr="004A5B21">
        <w:rPr>
          <w:rStyle w:val="Cuerpodeltexto7ptoVersales"/>
          <w:sz w:val="20"/>
          <w:szCs w:val="20"/>
        </w:rPr>
        <w:t xml:space="preserve">Vauvenargues, Luc </w:t>
      </w:r>
      <w:r w:rsidRPr="004A5B21">
        <w:rPr>
          <w:rStyle w:val="Cuerpodeltexto10pto1"/>
          <w:lang w:val="fr-FR"/>
        </w:rPr>
        <w:t xml:space="preserve">de Clapiers, marqués de: </w:t>
      </w:r>
      <w:r w:rsidRPr="004A5B21">
        <w:rPr>
          <w:rStyle w:val="Cuerpodeltexto10ptoNegritaCursiva1"/>
          <w:lang w:val="fr-FR"/>
        </w:rPr>
        <w:t>Oeuvres complètes</w:t>
      </w:r>
      <w:proofErr w:type="gramStart"/>
      <w:r w:rsidRPr="004A5B21">
        <w:rPr>
          <w:rStyle w:val="Cuerpodeltexto10ptoNegritaCursiva1"/>
          <w:lang w:val="fr-FR"/>
        </w:rPr>
        <w:t>,</w:t>
      </w:r>
      <w:proofErr w:type="gramEnd"/>
      <w:r w:rsidRPr="004A5B21">
        <w:rPr>
          <w:rStyle w:val="Cuerpodeltexto10ptoNegritaCursiva1"/>
          <w:lang w:val="fr-FR"/>
        </w:rPr>
        <w:br/>
      </w:r>
      <w:r w:rsidRPr="004A5B21">
        <w:rPr>
          <w:rStyle w:val="Cuerpodeltexto10pto1"/>
          <w:lang w:val="fr-FR"/>
        </w:rPr>
        <w:t xml:space="preserve">nouv. </w:t>
      </w:r>
      <w:proofErr w:type="gramStart"/>
      <w:r w:rsidRPr="004A5B21">
        <w:rPr>
          <w:rStyle w:val="Cuerpodeltexto10pto1"/>
          <w:lang w:val="fr-FR"/>
        </w:rPr>
        <w:t>éd</w:t>
      </w:r>
      <w:proofErr w:type="gramEnd"/>
      <w:r w:rsidRPr="004A5B21">
        <w:rPr>
          <w:rStyle w:val="Cuerpodeltexto10pto1"/>
          <w:lang w:val="fr-FR"/>
        </w:rPr>
        <w:t>., Dentu, Paris, 1806, 2 vols.</w:t>
      </w:r>
    </w:p>
    <w:p w:rsidR="00EB345F" w:rsidRPr="004A5B21" w:rsidRDefault="0002303A" w:rsidP="004A5B21">
      <w:pPr>
        <w:pStyle w:val="Cuerpodeltexto90"/>
        <w:shd w:val="clear" w:color="auto" w:fill="auto"/>
        <w:spacing w:after="0" w:line="240" w:lineRule="exact"/>
        <w:ind w:left="340" w:right="20" w:hanging="320"/>
        <w:rPr>
          <w:sz w:val="20"/>
          <w:szCs w:val="20"/>
          <w:lang w:val="en-US"/>
        </w:rPr>
      </w:pPr>
      <w:r w:rsidRPr="004A5B21">
        <w:rPr>
          <w:rStyle w:val="Cuerpodeltexto97ptoSincursivaVersales"/>
          <w:sz w:val="20"/>
          <w:szCs w:val="20"/>
        </w:rPr>
        <w:t xml:space="preserve">Voltaire </w:t>
      </w:r>
      <w:r w:rsidRPr="004A5B21">
        <w:rPr>
          <w:rStyle w:val="Cuerpodeltexto910ptoSincursiva0"/>
        </w:rPr>
        <w:t xml:space="preserve">(François-Marie Arouet): </w:t>
      </w:r>
      <w:r w:rsidRPr="004A5B21">
        <w:rPr>
          <w:rStyle w:val="Cuerpodeltexto910ptoNegrita1"/>
          <w:i/>
          <w:iCs/>
        </w:rPr>
        <w:t>Seconde suite des Mélanges</w:t>
      </w:r>
      <w:r w:rsidRPr="004A5B21">
        <w:rPr>
          <w:rStyle w:val="Cuerpodeltexto910ptoNegrita1"/>
          <w:i/>
          <w:iCs/>
        </w:rPr>
        <w:br/>
        <w:t>de littérature, d’histoire et de philosophie,</w:t>
      </w:r>
      <w:r w:rsidRPr="004A5B21">
        <w:rPr>
          <w:rStyle w:val="Cuerpodeltexto910ptoSincursiva0"/>
        </w:rPr>
        <w:t xml:space="preserve"> Cramer, Genève</w:t>
      </w:r>
      <w:proofErr w:type="gramStart"/>
      <w:r w:rsidRPr="004A5B21">
        <w:rPr>
          <w:rStyle w:val="Cuerpodeltexto910ptoSincursiva0"/>
        </w:rPr>
        <w:t>,</w:t>
      </w:r>
      <w:proofErr w:type="gramEnd"/>
      <w:r w:rsidRPr="004A5B21">
        <w:rPr>
          <w:rStyle w:val="Cuerpodeltexto910ptoSincursiva0"/>
        </w:rPr>
        <w:br/>
        <w:t>1761.</w:t>
      </w:r>
    </w:p>
    <w:p w:rsidR="00EB345F" w:rsidRPr="004A5B21" w:rsidRDefault="0002303A" w:rsidP="004A5B21">
      <w:pPr>
        <w:pStyle w:val="Cuerpodeltexto0"/>
        <w:numPr>
          <w:ilvl w:val="0"/>
          <w:numId w:val="18"/>
        </w:numPr>
        <w:shd w:val="clear" w:color="auto" w:fill="auto"/>
        <w:tabs>
          <w:tab w:val="left" w:pos="351"/>
        </w:tabs>
        <w:spacing w:before="0" w:line="240" w:lineRule="exact"/>
        <w:ind w:left="340" w:hanging="320"/>
        <w:rPr>
          <w:sz w:val="20"/>
          <w:szCs w:val="20"/>
        </w:rPr>
      </w:pPr>
      <w:r w:rsidRPr="004A5B21">
        <w:rPr>
          <w:rStyle w:val="Cuerpodeltexto10ptoNegritaCursiva1"/>
          <w:lang w:val="fr-FR"/>
        </w:rPr>
        <w:t>Oeuvres complètes,</w:t>
      </w:r>
      <w:r w:rsidRPr="004A5B21">
        <w:rPr>
          <w:rStyle w:val="Cuerpodeltexto10pto1"/>
          <w:lang w:val="fr-FR"/>
        </w:rPr>
        <w:t xml:space="preserve"> 2ème. éd., Baudoin, Paris, 1825-1834.</w:t>
      </w:r>
    </w:p>
    <w:p w:rsidR="00EB345F" w:rsidRPr="004A5B21" w:rsidRDefault="0002303A" w:rsidP="004A5B21">
      <w:pPr>
        <w:pStyle w:val="Cuerpodeltexto90"/>
        <w:numPr>
          <w:ilvl w:val="0"/>
          <w:numId w:val="18"/>
        </w:numPr>
        <w:shd w:val="clear" w:color="auto" w:fill="auto"/>
        <w:tabs>
          <w:tab w:val="left" w:pos="337"/>
        </w:tabs>
        <w:spacing w:after="360" w:line="240" w:lineRule="exact"/>
        <w:ind w:left="341" w:right="23" w:hanging="318"/>
        <w:rPr>
          <w:sz w:val="20"/>
          <w:szCs w:val="20"/>
        </w:rPr>
      </w:pPr>
      <w:r w:rsidRPr="004A5B21">
        <w:rPr>
          <w:rStyle w:val="Cuerpodeltexto910ptoNegrita1"/>
          <w:i/>
          <w:iCs/>
        </w:rPr>
        <w:t>Essai sur les moeurs et l’esprit des nations et sur les princi-</w:t>
      </w:r>
      <w:r w:rsidRPr="004A5B21">
        <w:rPr>
          <w:rStyle w:val="Cuerpodeltexto910ptoNegrita1"/>
          <w:i/>
          <w:iCs/>
        </w:rPr>
        <w:br/>
        <w:t>paux faits de l’Histoire depuis Charlemagne jusqu’à Louis</w:t>
      </w:r>
      <w:r w:rsidRPr="004A5B21">
        <w:rPr>
          <w:rStyle w:val="Cuerpodeltexto910ptoNegrita1"/>
          <w:i/>
          <w:iCs/>
        </w:rPr>
        <w:br/>
        <w:t>XIII,</w:t>
      </w:r>
      <w:r w:rsidRPr="004A5B21">
        <w:rPr>
          <w:rStyle w:val="Cuerpodeltexto910ptoSincursiva0"/>
        </w:rPr>
        <w:t xml:space="preserve"> Didot, Paris, an XIII (1805).</w:t>
      </w:r>
    </w:p>
    <w:p w:rsidR="00EB345F" w:rsidRPr="004A5B21" w:rsidRDefault="0002303A" w:rsidP="004A5B21">
      <w:pPr>
        <w:pStyle w:val="Cuerpodeltexto0"/>
        <w:numPr>
          <w:ilvl w:val="0"/>
          <w:numId w:val="17"/>
        </w:numPr>
        <w:shd w:val="clear" w:color="auto" w:fill="auto"/>
        <w:tabs>
          <w:tab w:val="left" w:pos="398"/>
        </w:tabs>
        <w:spacing w:before="0" w:after="221" w:line="200" w:lineRule="exact"/>
        <w:ind w:right="100"/>
        <w:jc w:val="center"/>
        <w:rPr>
          <w:sz w:val="20"/>
          <w:szCs w:val="20"/>
        </w:rPr>
      </w:pPr>
      <w:r w:rsidRPr="004A5B21">
        <w:rPr>
          <w:rStyle w:val="Cuerpodeltexto10pto1"/>
        </w:rPr>
        <w:t>ESTUDIOS</w:t>
      </w:r>
    </w:p>
    <w:p w:rsidR="00EB345F" w:rsidRPr="004A5B21" w:rsidRDefault="0002303A" w:rsidP="004A5B21">
      <w:pPr>
        <w:pStyle w:val="Cuerpodeltexto0"/>
        <w:shd w:val="clear" w:color="auto" w:fill="auto"/>
        <w:spacing w:before="0" w:line="235" w:lineRule="exact"/>
        <w:ind w:left="340" w:right="20" w:hanging="320"/>
        <w:rPr>
          <w:sz w:val="20"/>
          <w:szCs w:val="20"/>
        </w:rPr>
      </w:pPr>
      <w:r w:rsidRPr="004A5B21">
        <w:rPr>
          <w:rStyle w:val="Cuerpodeltexto7ptoVersales"/>
          <w:sz w:val="20"/>
          <w:szCs w:val="20"/>
        </w:rPr>
        <w:t xml:space="preserve">Bonnet, </w:t>
      </w:r>
      <w:r w:rsidRPr="004A5B21">
        <w:rPr>
          <w:rStyle w:val="Cuerpodeltexto10pto1"/>
          <w:lang w:val="fr-FR"/>
        </w:rPr>
        <w:t xml:space="preserve">J. C.: «La </w:t>
      </w:r>
      <w:r w:rsidRPr="004A5B21">
        <w:rPr>
          <w:rStyle w:val="Cuerpodeltexto10pto1"/>
        </w:rPr>
        <w:t xml:space="preserve">empresa enciclopédica», </w:t>
      </w:r>
      <w:r w:rsidRPr="004A5B21">
        <w:rPr>
          <w:rStyle w:val="Cuerpodeltexto10pto1"/>
          <w:lang w:val="fr-FR"/>
        </w:rPr>
        <w:t xml:space="preserve">en </w:t>
      </w:r>
      <w:r w:rsidRPr="004A5B21">
        <w:rPr>
          <w:rStyle w:val="Cuerpodeltexto10ptoNegritaCursiva1"/>
          <w:lang w:val="fr-FR"/>
        </w:rPr>
        <w:t>Débats,</w:t>
      </w:r>
      <w:r w:rsidRPr="004A5B21">
        <w:rPr>
          <w:rStyle w:val="Cuerpodeltexto10pto1"/>
          <w:lang w:val="fr-FR"/>
        </w:rPr>
        <w:t xml:space="preserve"> n, ° 9, </w:t>
      </w:r>
      <w:r w:rsidRPr="004A5B21">
        <w:rPr>
          <w:rStyle w:val="Cuerpodeltexto10pto1"/>
        </w:rPr>
        <w:t>Bar-</w:t>
      </w:r>
      <w:r w:rsidRPr="004A5B21">
        <w:rPr>
          <w:rStyle w:val="Cuerpodeltexto10pto1"/>
        </w:rPr>
        <w:br/>
        <w:t>celona.</w:t>
      </w:r>
    </w:p>
    <w:p w:rsidR="00EB345F" w:rsidRPr="004A5B21" w:rsidRDefault="0002303A" w:rsidP="004A5B21">
      <w:pPr>
        <w:pStyle w:val="Cuerpodeltexto0"/>
        <w:shd w:val="clear" w:color="auto" w:fill="auto"/>
        <w:spacing w:before="0" w:line="235" w:lineRule="exact"/>
        <w:ind w:left="340" w:right="20" w:hanging="320"/>
        <w:rPr>
          <w:sz w:val="20"/>
          <w:szCs w:val="20"/>
        </w:rPr>
      </w:pPr>
      <w:r w:rsidRPr="004A5B21">
        <w:rPr>
          <w:rStyle w:val="Cuerpodeltexto7ptoVersales"/>
          <w:sz w:val="20"/>
          <w:szCs w:val="20"/>
        </w:rPr>
        <w:t xml:space="preserve">Cappeleti, </w:t>
      </w:r>
      <w:r w:rsidRPr="004A5B21">
        <w:rPr>
          <w:rStyle w:val="Cuerpodeltexto10pto1"/>
        </w:rPr>
        <w:t xml:space="preserve">Angel </w:t>
      </w:r>
      <w:r w:rsidRPr="004A5B21">
        <w:rPr>
          <w:rStyle w:val="Cuerpodeltexto10pto1"/>
          <w:lang w:val="fr-FR"/>
        </w:rPr>
        <w:t xml:space="preserve">J.: </w:t>
      </w:r>
      <w:r w:rsidRPr="004A5B21">
        <w:rPr>
          <w:rStyle w:val="Cuerpodeltexto10pto1"/>
        </w:rPr>
        <w:t xml:space="preserve">«Introducción» </w:t>
      </w:r>
      <w:r w:rsidRPr="004A5B21">
        <w:rPr>
          <w:rStyle w:val="Cuerpodeltexto10pto1"/>
          <w:lang w:val="fr-FR"/>
        </w:rPr>
        <w:t xml:space="preserve">a su </w:t>
      </w:r>
      <w:r w:rsidRPr="004A5B21">
        <w:rPr>
          <w:rStyle w:val="Cuerpodeltexto10pto1"/>
        </w:rPr>
        <w:t xml:space="preserve">traducción </w:t>
      </w:r>
      <w:r w:rsidRPr="004A5B21">
        <w:rPr>
          <w:rStyle w:val="Cuerpodeltexto10pto1"/>
          <w:lang w:val="fr-FR"/>
        </w:rPr>
        <w:t xml:space="preserve">de la </w:t>
      </w:r>
      <w:r w:rsidRPr="004A5B21">
        <w:rPr>
          <w:rStyle w:val="Cuerpodeltexto10pto1"/>
        </w:rPr>
        <w:t xml:space="preserve">obra </w:t>
      </w:r>
      <w:r w:rsidRPr="004A5B21">
        <w:rPr>
          <w:rStyle w:val="Cuerpodeltexto10pto1"/>
          <w:lang w:val="fr-FR"/>
        </w:rPr>
        <w:t>de</w:t>
      </w:r>
      <w:r w:rsidRPr="004A5B21">
        <w:rPr>
          <w:rStyle w:val="Cuerpodeltexto10pto1"/>
          <w:lang w:val="fr-FR"/>
        </w:rPr>
        <w:br/>
      </w:r>
      <w:r w:rsidRPr="004A5B21">
        <w:rPr>
          <w:rStyle w:val="Cuerpodeltexto7ptoVersales"/>
          <w:sz w:val="20"/>
          <w:szCs w:val="20"/>
        </w:rPr>
        <w:t xml:space="preserve">Diderot: </w:t>
      </w:r>
      <w:r w:rsidRPr="004A5B21">
        <w:rPr>
          <w:rStyle w:val="Cuerpodeltexto10ptoNegritaCursiva1"/>
        </w:rPr>
        <w:t xml:space="preserve">Carta </w:t>
      </w:r>
      <w:r w:rsidRPr="004A5B21">
        <w:rPr>
          <w:rStyle w:val="Cuerpodeltexto10ptoNegritaCursiva1"/>
          <w:lang w:val="fr-FR"/>
        </w:rPr>
        <w:t xml:space="preserve">sobre </w:t>
      </w:r>
      <w:r w:rsidRPr="004A5B21">
        <w:rPr>
          <w:rStyle w:val="Cuerpodeltexto10ptoNegritaCursiva1"/>
        </w:rPr>
        <w:t xml:space="preserve">los ciegos </w:t>
      </w:r>
      <w:r w:rsidRPr="004A5B21">
        <w:rPr>
          <w:rStyle w:val="Cuerpodeltexto10ptoNegritaCursiva1"/>
          <w:lang w:val="fr-FR"/>
        </w:rPr>
        <w:t xml:space="preserve">para </w:t>
      </w:r>
      <w:r w:rsidRPr="004A5B21">
        <w:rPr>
          <w:rStyle w:val="Cuerpodeltexto10ptoNegritaCursiva1"/>
        </w:rPr>
        <w:t xml:space="preserve">uso </w:t>
      </w:r>
      <w:r w:rsidRPr="004A5B21">
        <w:rPr>
          <w:rStyle w:val="Cuerpodeltexto10ptoNegritaCursiva1"/>
          <w:lang w:val="fr-FR"/>
        </w:rPr>
        <w:t xml:space="preserve">de </w:t>
      </w:r>
      <w:r w:rsidRPr="004A5B21">
        <w:rPr>
          <w:rStyle w:val="Cuerpodeltexto10ptoNegritaCursiva1"/>
        </w:rPr>
        <w:t xml:space="preserve">los </w:t>
      </w:r>
      <w:r w:rsidRPr="004A5B21">
        <w:rPr>
          <w:rStyle w:val="Cuerpodeltexto10ptoNegritaCursiva1"/>
          <w:lang w:val="fr-FR"/>
        </w:rPr>
        <w:t xml:space="preserve">que </w:t>
      </w:r>
      <w:r w:rsidRPr="004A5B21">
        <w:rPr>
          <w:rStyle w:val="Cuerpodeltexto10ptoNegritaCursiva1"/>
        </w:rPr>
        <w:t>ven,</w:t>
      </w:r>
      <w:r w:rsidRPr="004A5B21">
        <w:rPr>
          <w:rStyle w:val="Cuerpodeltexto10pto1"/>
        </w:rPr>
        <w:t xml:space="preserve"> </w:t>
      </w:r>
      <w:r w:rsidRPr="004A5B21">
        <w:rPr>
          <w:rStyle w:val="Cuerpodeltexto10pto1"/>
          <w:lang w:val="fr-FR"/>
        </w:rPr>
        <w:t>La</w:t>
      </w:r>
      <w:r w:rsidRPr="004A5B21">
        <w:rPr>
          <w:rStyle w:val="Cuerpodeltexto10pto1"/>
          <w:lang w:val="fr-FR"/>
        </w:rPr>
        <w:br/>
        <w:t>Piqueta, Madrid, 1978.</w:t>
      </w:r>
    </w:p>
    <w:p w:rsidR="00EB345F" w:rsidRPr="004A5B21" w:rsidRDefault="0002303A" w:rsidP="004A5B21">
      <w:pPr>
        <w:pStyle w:val="Cuerpodeltexto0"/>
        <w:shd w:val="clear" w:color="auto" w:fill="auto"/>
        <w:spacing w:before="0" w:line="235" w:lineRule="exact"/>
        <w:ind w:left="340" w:right="20" w:hanging="320"/>
        <w:rPr>
          <w:sz w:val="20"/>
          <w:szCs w:val="20"/>
        </w:rPr>
      </w:pPr>
      <w:r w:rsidRPr="004A5B21">
        <w:rPr>
          <w:rStyle w:val="Cuerpodeltexto7ptoVersales"/>
          <w:sz w:val="20"/>
          <w:szCs w:val="20"/>
        </w:rPr>
        <w:t xml:space="preserve">Cassirer, </w:t>
      </w:r>
      <w:r w:rsidRPr="004A5B21">
        <w:rPr>
          <w:rStyle w:val="Cuerpodeltexto10pto1"/>
          <w:lang w:val="fr-FR"/>
        </w:rPr>
        <w:t xml:space="preserve">Ernest: </w:t>
      </w:r>
      <w:r w:rsidRPr="004A5B21">
        <w:rPr>
          <w:rStyle w:val="Cuerpodeltexto10ptoNegritaCursiva1"/>
        </w:rPr>
        <w:t xml:space="preserve">Filosofía </w:t>
      </w:r>
      <w:r w:rsidRPr="004A5B21">
        <w:rPr>
          <w:rStyle w:val="Cuerpodeltexto10ptoNegritaCursiva1"/>
          <w:lang w:val="fr-FR"/>
        </w:rPr>
        <w:t xml:space="preserve">de la </w:t>
      </w:r>
      <w:r w:rsidRPr="004A5B21">
        <w:rPr>
          <w:rStyle w:val="Cuerpodeltexto10ptoNegritaCursiva1"/>
        </w:rPr>
        <w:t>Ilustración,</w:t>
      </w:r>
      <w:r w:rsidRPr="004A5B21">
        <w:rPr>
          <w:rStyle w:val="Cuerpodeltexto10pto1"/>
        </w:rPr>
        <w:t xml:space="preserve"> </w:t>
      </w:r>
      <w:r w:rsidRPr="004A5B21">
        <w:rPr>
          <w:rStyle w:val="Cuerpodeltexto10pto1"/>
          <w:lang w:val="fr-FR"/>
        </w:rPr>
        <w:t>trad. de E. Imaz</w:t>
      </w:r>
      <w:proofErr w:type="gramStart"/>
      <w:r w:rsidRPr="004A5B21">
        <w:rPr>
          <w:rStyle w:val="Cuerpodeltexto10pto1"/>
          <w:lang w:val="fr-FR"/>
        </w:rPr>
        <w:t>,</w:t>
      </w:r>
      <w:proofErr w:type="gramEnd"/>
      <w:r w:rsidRPr="004A5B21">
        <w:rPr>
          <w:rStyle w:val="Cuerpodeltexto10pto1"/>
          <w:lang w:val="fr-FR"/>
        </w:rPr>
        <w:br/>
        <w:t xml:space="preserve">FCE, </w:t>
      </w:r>
      <w:r w:rsidRPr="004A5B21">
        <w:rPr>
          <w:rStyle w:val="Cuerpodeltexto10pto1"/>
        </w:rPr>
        <w:t xml:space="preserve">México, </w:t>
      </w:r>
      <w:r w:rsidRPr="004A5B21">
        <w:rPr>
          <w:rStyle w:val="Cuerpodeltexto10pto1"/>
          <w:lang w:val="fr-FR"/>
        </w:rPr>
        <w:t>1943.</w:t>
      </w:r>
    </w:p>
    <w:p w:rsidR="00EB345F" w:rsidRPr="004A5B21" w:rsidRDefault="0002303A" w:rsidP="004A5B21">
      <w:pPr>
        <w:pStyle w:val="Cuerpodeltexto90"/>
        <w:shd w:val="clear" w:color="auto" w:fill="auto"/>
        <w:spacing w:after="0" w:line="235" w:lineRule="exact"/>
        <w:ind w:left="340" w:right="20" w:hanging="320"/>
        <w:rPr>
          <w:sz w:val="20"/>
          <w:szCs w:val="20"/>
        </w:rPr>
      </w:pPr>
      <w:r w:rsidRPr="004A5B21">
        <w:rPr>
          <w:rStyle w:val="Cuerpodeltexto97ptoSincursivaVersales"/>
          <w:sz w:val="20"/>
          <w:szCs w:val="20"/>
        </w:rPr>
        <w:t>Condorcet, De Gouges, De Lambert</w:t>
      </w:r>
      <w:r w:rsidRPr="004A5B21">
        <w:rPr>
          <w:rStyle w:val="Cuerpodeltexto97ptoSincursiva"/>
          <w:sz w:val="20"/>
          <w:szCs w:val="20"/>
        </w:rPr>
        <w:t xml:space="preserve"> y </w:t>
      </w:r>
      <w:r w:rsidRPr="004A5B21">
        <w:rPr>
          <w:rStyle w:val="Cuerpodeltexto910ptoSincursiva0"/>
          <w:lang w:val="es-ES"/>
        </w:rPr>
        <w:t xml:space="preserve">otros: </w:t>
      </w:r>
      <w:r w:rsidRPr="004A5B21">
        <w:rPr>
          <w:rStyle w:val="Cuerpodeltexto910ptoNegrita1"/>
          <w:i/>
          <w:iCs/>
        </w:rPr>
        <w:t xml:space="preserve">La </w:t>
      </w:r>
      <w:r w:rsidRPr="004A5B21">
        <w:rPr>
          <w:rStyle w:val="Cuerpodeltexto910ptoNegrita1"/>
          <w:i/>
          <w:iCs/>
          <w:lang w:val="es-ES"/>
        </w:rPr>
        <w:t>Ilustración olvida-</w:t>
      </w:r>
      <w:r w:rsidRPr="004A5B21">
        <w:rPr>
          <w:rStyle w:val="Cuerpodeltexto910ptoNegrita1"/>
          <w:i/>
          <w:iCs/>
          <w:lang w:val="es-ES"/>
        </w:rPr>
        <w:br/>
        <w:t xml:space="preserve">da. </w:t>
      </w:r>
      <w:r w:rsidRPr="004A5B21">
        <w:rPr>
          <w:rStyle w:val="Cuerpodeltexto910ptoNegrita1"/>
          <w:i/>
          <w:iCs/>
        </w:rPr>
        <w:t xml:space="preserve">La </w:t>
      </w:r>
      <w:r w:rsidRPr="004A5B21">
        <w:rPr>
          <w:rStyle w:val="Cuerpodeltexto910ptoNegrita1"/>
          <w:i/>
          <w:iCs/>
          <w:lang w:val="es-ES"/>
        </w:rPr>
        <w:t xml:space="preserve">polémica </w:t>
      </w:r>
      <w:r w:rsidRPr="004A5B21">
        <w:rPr>
          <w:rStyle w:val="Cuerpodeltexto910ptoNegrita1"/>
          <w:i/>
          <w:iCs/>
        </w:rPr>
        <w:t xml:space="preserve">de </w:t>
      </w:r>
      <w:r w:rsidRPr="004A5B21">
        <w:rPr>
          <w:rStyle w:val="Cuerpodeltexto910ptoNegrita1"/>
          <w:i/>
          <w:iCs/>
          <w:lang w:val="es-ES"/>
        </w:rPr>
        <w:t xml:space="preserve">los sexos </w:t>
      </w:r>
      <w:r w:rsidRPr="004A5B21">
        <w:rPr>
          <w:rStyle w:val="Cuerpodeltexto910ptoNegrita1"/>
          <w:i/>
          <w:iCs/>
        </w:rPr>
        <w:t xml:space="preserve">en </w:t>
      </w:r>
      <w:r w:rsidRPr="004A5B21">
        <w:rPr>
          <w:rStyle w:val="Cuerpodeltexto910ptoNegrita1"/>
          <w:i/>
          <w:iCs/>
          <w:lang w:val="es-ES"/>
        </w:rPr>
        <w:t>el siglo XVIII</w:t>
      </w:r>
      <w:r w:rsidRPr="004A5B21">
        <w:rPr>
          <w:rStyle w:val="Cuerpodeltexto910ptoNegritaEspaciado-1pto"/>
          <w:i/>
          <w:iCs/>
          <w:spacing w:val="0"/>
        </w:rPr>
        <w:t>,</w:t>
      </w:r>
      <w:r w:rsidRPr="004A5B21">
        <w:rPr>
          <w:rStyle w:val="Cuerpodeltexto910ptoSincursiva0"/>
          <w:lang w:val="es-ES"/>
        </w:rPr>
        <w:t xml:space="preserve"> ed. Alicia H. Pu-</w:t>
      </w:r>
      <w:r w:rsidRPr="004A5B21">
        <w:rPr>
          <w:rStyle w:val="Cuerpodeltexto910ptoSincursiva0"/>
          <w:lang w:val="es-ES"/>
        </w:rPr>
        <w:br/>
        <w:t>leo, Anthropos, Barcelona, 1993.</w:t>
      </w:r>
    </w:p>
    <w:p w:rsidR="00EB345F" w:rsidRPr="004A5B21" w:rsidRDefault="0002303A" w:rsidP="004A5B21">
      <w:pPr>
        <w:pStyle w:val="Cuerpodeltexto90"/>
        <w:shd w:val="clear" w:color="auto" w:fill="auto"/>
        <w:spacing w:after="0" w:line="235" w:lineRule="exact"/>
        <w:ind w:left="340" w:right="20" w:hanging="320"/>
        <w:rPr>
          <w:sz w:val="20"/>
          <w:szCs w:val="20"/>
        </w:rPr>
      </w:pPr>
      <w:r w:rsidRPr="004A5B21">
        <w:rPr>
          <w:rStyle w:val="Cuerpodeltexto97ptoSincursivaVersales"/>
          <w:sz w:val="20"/>
          <w:szCs w:val="20"/>
        </w:rPr>
        <w:t xml:space="preserve">Crépon, </w:t>
      </w:r>
      <w:r w:rsidRPr="004A5B21">
        <w:rPr>
          <w:rStyle w:val="Cuerpodeltexto910ptoSincursiva0"/>
        </w:rPr>
        <w:t>Marc (éd</w:t>
      </w:r>
      <w:proofErr w:type="gramStart"/>
      <w:r w:rsidRPr="004A5B21">
        <w:rPr>
          <w:rStyle w:val="Cuerpodeltexto910ptoSincursiva0"/>
        </w:rPr>
        <w:t>. )</w:t>
      </w:r>
      <w:proofErr w:type="gramEnd"/>
      <w:r w:rsidRPr="004A5B21">
        <w:rPr>
          <w:rStyle w:val="Cuerpodeltexto910ptoSincursiva0"/>
        </w:rPr>
        <w:t xml:space="preserve">: </w:t>
      </w:r>
      <w:r w:rsidRPr="004A5B21">
        <w:rPr>
          <w:rStyle w:val="Cuerpodeltexto910ptoNegrita1"/>
          <w:i/>
          <w:iCs/>
        </w:rPr>
        <w:t>L'Orient au miroir de la philosophie. La Chi-</w:t>
      </w:r>
      <w:r w:rsidRPr="004A5B21">
        <w:rPr>
          <w:rStyle w:val="Cuerpodeltexto910ptoNegrita1"/>
          <w:i/>
          <w:iCs/>
        </w:rPr>
        <w:br/>
        <w:t>ne et l’Inde, de la philosophie des lumières au romantisme</w:t>
      </w:r>
      <w:r w:rsidRPr="004A5B21">
        <w:rPr>
          <w:rStyle w:val="Cuerpodeltexto910ptoNegrita1"/>
          <w:i/>
          <w:iCs/>
        </w:rPr>
        <w:br/>
        <w:t>allemand,</w:t>
      </w:r>
      <w:r w:rsidRPr="004A5B21">
        <w:rPr>
          <w:rStyle w:val="Cuerpodeltexto910ptoSincursiva0"/>
        </w:rPr>
        <w:t xml:space="preserve"> Agora Les Classiques, Pocket, Paris, 1993.</w:t>
      </w:r>
    </w:p>
    <w:p w:rsidR="00EB345F" w:rsidRPr="004A5B21" w:rsidRDefault="0002303A" w:rsidP="004A5B21">
      <w:pPr>
        <w:pStyle w:val="Cuerpodeltexto0"/>
        <w:shd w:val="clear" w:color="auto" w:fill="auto"/>
        <w:spacing w:before="0" w:line="235" w:lineRule="exact"/>
        <w:ind w:left="340" w:right="20" w:hanging="320"/>
        <w:rPr>
          <w:sz w:val="20"/>
          <w:szCs w:val="20"/>
        </w:rPr>
      </w:pPr>
      <w:r w:rsidRPr="004A5B21">
        <w:rPr>
          <w:rStyle w:val="Cuerpodeltexto7ptoVersales"/>
          <w:sz w:val="20"/>
          <w:szCs w:val="20"/>
        </w:rPr>
        <w:t xml:space="preserve">Darnton, </w:t>
      </w:r>
      <w:r w:rsidRPr="004A5B21">
        <w:rPr>
          <w:rStyle w:val="Cuerpodeltexto10pto1"/>
          <w:lang w:val="fr-FR"/>
        </w:rPr>
        <w:t xml:space="preserve">Robert: </w:t>
      </w:r>
      <w:r w:rsidRPr="004A5B21">
        <w:rPr>
          <w:rStyle w:val="Cuerpodeltexto10ptoNegritaCursiva1"/>
          <w:lang w:val="fr-FR"/>
        </w:rPr>
        <w:t>L’aventure de L'Encyclopédie 1775-1800. Un</w:t>
      </w:r>
      <w:r w:rsidRPr="004A5B21">
        <w:rPr>
          <w:rStyle w:val="Cuerpodeltexto10ptoNegritaCursiva1"/>
          <w:lang w:val="fr-FR"/>
        </w:rPr>
        <w:br/>
        <w:t>best-seller au siècle des Lumières,</w:t>
      </w:r>
      <w:r w:rsidRPr="004A5B21">
        <w:rPr>
          <w:rStyle w:val="Cuerpodeltexto10pto1"/>
          <w:lang w:val="fr-FR"/>
        </w:rPr>
        <w:t xml:space="preserve"> trad. de l’américain par</w:t>
      </w:r>
      <w:r w:rsidRPr="004A5B21">
        <w:rPr>
          <w:rStyle w:val="Cuerpodeltexto10pto1"/>
          <w:lang w:val="fr-FR"/>
        </w:rPr>
        <w:br/>
        <w:t>Marie-Alyx Revellat, préface de Emmanuel Le Roy Ladurie</w:t>
      </w:r>
      <w:proofErr w:type="gramStart"/>
      <w:r w:rsidRPr="004A5B21">
        <w:rPr>
          <w:rStyle w:val="Cuerpodeltexto10pto1"/>
          <w:lang w:val="fr-FR"/>
        </w:rPr>
        <w:t>,</w:t>
      </w:r>
      <w:proofErr w:type="gramEnd"/>
      <w:r w:rsidRPr="004A5B21">
        <w:rPr>
          <w:rStyle w:val="Cuerpodeltexto10pto1"/>
          <w:lang w:val="fr-FR"/>
        </w:rPr>
        <w:br/>
        <w:t>Librairie Académique Perrin, Paris, 1982.</w:t>
      </w:r>
    </w:p>
    <w:p w:rsidR="00EB345F" w:rsidRPr="004A5B21" w:rsidRDefault="0002303A" w:rsidP="004A5B21">
      <w:pPr>
        <w:pStyle w:val="Cuerpodeltexto0"/>
        <w:shd w:val="clear" w:color="auto" w:fill="auto"/>
        <w:spacing w:before="0" w:line="235" w:lineRule="exact"/>
        <w:ind w:left="340" w:hanging="320"/>
        <w:rPr>
          <w:sz w:val="20"/>
          <w:szCs w:val="20"/>
        </w:rPr>
      </w:pPr>
      <w:r w:rsidRPr="004A5B21">
        <w:rPr>
          <w:rStyle w:val="Cuerpodeltexto7ptoVersales"/>
          <w:sz w:val="20"/>
          <w:szCs w:val="20"/>
        </w:rPr>
        <w:t xml:space="preserve">Didier, </w:t>
      </w:r>
      <w:r w:rsidRPr="004A5B21">
        <w:rPr>
          <w:rStyle w:val="Cuerpodeltexto10pto1"/>
          <w:lang w:val="fr-FR"/>
        </w:rPr>
        <w:t xml:space="preserve">Béatrice: </w:t>
      </w:r>
      <w:r w:rsidRPr="004A5B21">
        <w:rPr>
          <w:rStyle w:val="Cuerpodeltexto10ptoNegritaCursiva1"/>
          <w:lang w:val="fr-FR"/>
        </w:rPr>
        <w:t>Le siècle des Lumières,</w:t>
      </w:r>
      <w:r w:rsidRPr="004A5B21">
        <w:rPr>
          <w:rStyle w:val="Cuerpodeltexto10pto1"/>
          <w:lang w:val="fr-FR"/>
        </w:rPr>
        <w:t xml:space="preserve"> M. A. éd., Paris, 1987.</w:t>
      </w:r>
    </w:p>
    <w:p w:rsidR="00EB345F" w:rsidRDefault="0002303A" w:rsidP="004A5B21">
      <w:pPr>
        <w:pStyle w:val="Cuerpodeltexto90"/>
        <w:shd w:val="clear" w:color="auto" w:fill="auto"/>
        <w:spacing w:after="0" w:line="235" w:lineRule="exact"/>
        <w:ind w:left="340" w:right="20" w:hanging="320"/>
      </w:pPr>
      <w:r w:rsidRPr="004A5B21">
        <w:rPr>
          <w:rStyle w:val="Cuerpodeltexto97ptoSincursivaVersales"/>
          <w:sz w:val="20"/>
          <w:szCs w:val="20"/>
        </w:rPr>
        <w:t xml:space="preserve">Domenech, </w:t>
      </w:r>
      <w:r w:rsidRPr="004A5B21">
        <w:rPr>
          <w:rStyle w:val="Cuerpodeltexto910ptoSincursiva0"/>
        </w:rPr>
        <w:t xml:space="preserve">Jacques: </w:t>
      </w:r>
      <w:r w:rsidRPr="004A5B21">
        <w:rPr>
          <w:rStyle w:val="Cuerpodeltexto910ptoNegrita1"/>
          <w:i/>
          <w:iCs/>
        </w:rPr>
        <w:t>L’éthique des Lumières. Les fondements de</w:t>
      </w:r>
      <w:r w:rsidRPr="004A5B21">
        <w:rPr>
          <w:rStyle w:val="Cuerpodeltexto910ptoNegrita1"/>
          <w:i/>
          <w:iCs/>
        </w:rPr>
        <w:br/>
        <w:t>la morale dans la philosophie française du XVIII siècle,</w:t>
      </w:r>
      <w:r w:rsidRPr="004A5B21">
        <w:rPr>
          <w:rStyle w:val="Cuerpodeltexto910ptoSincursiva0"/>
        </w:rPr>
        <w:t xml:space="preserve"> Li-</w:t>
      </w:r>
      <w:r w:rsidRPr="004A5B21">
        <w:rPr>
          <w:rStyle w:val="Cuerpodeltexto910ptoSincursiva0"/>
        </w:rPr>
        <w:br/>
        <w:t>brairie Philosophique J. Vrin, Paris, 1989.</w:t>
      </w:r>
      <w:r w:rsidRPr="004A5B21">
        <w:rPr>
          <w:sz w:val="20"/>
          <w:szCs w:val="20"/>
        </w:rPr>
        <w:br w:type="page"/>
      </w:r>
    </w:p>
    <w:p w:rsidR="00EB345F" w:rsidRPr="004A5B21" w:rsidRDefault="0002303A" w:rsidP="004A5B21">
      <w:pPr>
        <w:pStyle w:val="Cuerpodeltexto100"/>
        <w:shd w:val="clear" w:color="auto" w:fill="auto"/>
        <w:spacing w:before="0" w:line="235" w:lineRule="exact"/>
        <w:ind w:left="340" w:right="20" w:hanging="320"/>
        <w:rPr>
          <w:sz w:val="20"/>
          <w:szCs w:val="20"/>
        </w:rPr>
      </w:pPr>
      <w:r w:rsidRPr="004A5B21">
        <w:rPr>
          <w:rStyle w:val="Cuerpodeltexto1065ptoSincursivaVersales0"/>
          <w:sz w:val="20"/>
          <w:szCs w:val="20"/>
        </w:rPr>
        <w:lastRenderedPageBreak/>
        <w:t xml:space="preserve">Duchet, </w:t>
      </w:r>
      <w:r w:rsidRPr="004A5B21">
        <w:rPr>
          <w:rStyle w:val="Cuerpodeltexto10Sincursiva1"/>
          <w:sz w:val="20"/>
          <w:szCs w:val="20"/>
        </w:rPr>
        <w:t xml:space="preserve">Michèle: </w:t>
      </w:r>
      <w:r w:rsidRPr="004A5B21">
        <w:rPr>
          <w:rStyle w:val="Cuerpodeltexto1085ptoNegritaEspaciado0pto0"/>
          <w:i/>
          <w:iCs/>
          <w:spacing w:val="0"/>
          <w:sz w:val="20"/>
          <w:szCs w:val="20"/>
          <w:lang w:val="fr-FR"/>
        </w:rPr>
        <w:t>Antropologia e historia en el siglo de las luces</w:t>
      </w:r>
      <w:proofErr w:type="gramStart"/>
      <w:r w:rsidRPr="004A5B21">
        <w:rPr>
          <w:rStyle w:val="Cuerpodeltexto1085ptoNegritaEspaciado0pto0"/>
          <w:i/>
          <w:iCs/>
          <w:spacing w:val="0"/>
          <w:sz w:val="20"/>
          <w:szCs w:val="20"/>
          <w:lang w:val="fr-FR"/>
        </w:rPr>
        <w:t>,</w:t>
      </w:r>
      <w:proofErr w:type="gramEnd"/>
      <w:r w:rsidRPr="004A5B21">
        <w:rPr>
          <w:rStyle w:val="Cuerpodeltexto1085ptoNegritaEspaciado0pto0"/>
          <w:i/>
          <w:iCs/>
          <w:spacing w:val="0"/>
          <w:sz w:val="20"/>
          <w:szCs w:val="20"/>
          <w:lang w:val="fr-FR"/>
        </w:rPr>
        <w:br/>
      </w:r>
      <w:r w:rsidRPr="004A5B21">
        <w:rPr>
          <w:rStyle w:val="Cuerpodeltexto10Sincursiva1"/>
          <w:sz w:val="20"/>
          <w:szCs w:val="20"/>
        </w:rPr>
        <w:t>Siglo XXI, México, 1975.</w:t>
      </w:r>
    </w:p>
    <w:p w:rsidR="00EB345F" w:rsidRPr="004A5B21" w:rsidRDefault="0002303A" w:rsidP="004A5B21">
      <w:pPr>
        <w:pStyle w:val="Cuerpodeltexto100"/>
        <w:shd w:val="clear" w:color="auto" w:fill="auto"/>
        <w:spacing w:before="0" w:line="235" w:lineRule="exact"/>
        <w:ind w:left="340" w:right="20" w:hanging="320"/>
        <w:rPr>
          <w:sz w:val="20"/>
          <w:szCs w:val="20"/>
        </w:rPr>
      </w:pPr>
      <w:r w:rsidRPr="004A5B21">
        <w:rPr>
          <w:rStyle w:val="Cuerpodeltexto1065ptoSincursivaVersales0"/>
          <w:sz w:val="20"/>
          <w:szCs w:val="20"/>
        </w:rPr>
        <w:t xml:space="preserve">Ehrard, </w:t>
      </w:r>
      <w:r w:rsidRPr="004A5B21">
        <w:rPr>
          <w:rStyle w:val="Cuerpodeltexto10Sincursiva1"/>
          <w:sz w:val="20"/>
          <w:szCs w:val="20"/>
        </w:rPr>
        <w:t xml:space="preserve">Jean: </w:t>
      </w:r>
      <w:r w:rsidRPr="004A5B21">
        <w:rPr>
          <w:rStyle w:val="Cuerpodeltexto1085ptoNegritaEspaciado0pto0"/>
          <w:i/>
          <w:iCs/>
          <w:spacing w:val="0"/>
          <w:sz w:val="20"/>
          <w:szCs w:val="20"/>
          <w:lang w:val="fr-FR"/>
        </w:rPr>
        <w:t>L’idée de nature en France à l’aube des lumières</w:t>
      </w:r>
      <w:proofErr w:type="gramStart"/>
      <w:r w:rsidRPr="004A5B21">
        <w:rPr>
          <w:rStyle w:val="Cuerpodeltexto1085ptoNegritaEspaciado0pto0"/>
          <w:i/>
          <w:iCs/>
          <w:spacing w:val="0"/>
          <w:sz w:val="20"/>
          <w:szCs w:val="20"/>
          <w:lang w:val="fr-FR"/>
        </w:rPr>
        <w:t>,</w:t>
      </w:r>
      <w:proofErr w:type="gramEnd"/>
      <w:r w:rsidRPr="004A5B21">
        <w:rPr>
          <w:rStyle w:val="Cuerpodeltexto1085ptoNegritaEspaciado0pto0"/>
          <w:i/>
          <w:iCs/>
          <w:spacing w:val="0"/>
          <w:sz w:val="20"/>
          <w:szCs w:val="20"/>
          <w:lang w:val="fr-FR"/>
        </w:rPr>
        <w:br/>
      </w:r>
      <w:r w:rsidRPr="004A5B21">
        <w:rPr>
          <w:rStyle w:val="Cuerpodeltexto10Sincursiva1"/>
          <w:sz w:val="20"/>
          <w:szCs w:val="20"/>
        </w:rPr>
        <w:t>Flammarion, Paris, 1970.</w:t>
      </w:r>
    </w:p>
    <w:p w:rsidR="00EB345F" w:rsidRPr="004A5B21" w:rsidRDefault="0002303A" w:rsidP="004A5B21">
      <w:pPr>
        <w:pStyle w:val="Cuerpodeltexto50"/>
        <w:shd w:val="clear" w:color="auto" w:fill="auto"/>
        <w:spacing w:before="0" w:line="235" w:lineRule="exact"/>
        <w:ind w:left="340" w:right="20" w:hanging="320"/>
        <w:jc w:val="both"/>
        <w:rPr>
          <w:sz w:val="20"/>
          <w:szCs w:val="20"/>
          <w:lang w:val="en-US"/>
        </w:rPr>
      </w:pPr>
      <w:r w:rsidRPr="004A5B21">
        <w:rPr>
          <w:rStyle w:val="Cuerpodeltexto565ptoVersales4"/>
          <w:sz w:val="20"/>
          <w:szCs w:val="20"/>
        </w:rPr>
        <w:t xml:space="preserve">Fabre, </w:t>
      </w:r>
      <w:r w:rsidRPr="004A5B21">
        <w:rPr>
          <w:rStyle w:val="Cuerpodeltexto56"/>
          <w:sz w:val="20"/>
          <w:szCs w:val="20"/>
          <w:lang w:val="fr-FR"/>
        </w:rPr>
        <w:t xml:space="preserve">Jean: </w:t>
      </w:r>
      <w:r w:rsidRPr="004A5B21">
        <w:rPr>
          <w:rStyle w:val="Cuerpodeltexto585ptoNegritaCursivaEspaciado0pto0"/>
          <w:spacing w:val="0"/>
          <w:sz w:val="20"/>
          <w:szCs w:val="20"/>
        </w:rPr>
        <w:t>Lumières et Romantisme,</w:t>
      </w:r>
      <w:r w:rsidRPr="004A5B21">
        <w:rPr>
          <w:rStyle w:val="Cuerpodeltexto56"/>
          <w:sz w:val="20"/>
          <w:szCs w:val="20"/>
          <w:lang w:val="fr-FR"/>
        </w:rPr>
        <w:t xml:space="preserve"> Klincksieck, Paris, </w:t>
      </w:r>
      <w:r w:rsidRPr="004A5B21">
        <w:rPr>
          <w:rStyle w:val="Cuerpodeltexto565pto0"/>
          <w:sz w:val="20"/>
          <w:szCs w:val="20"/>
        </w:rPr>
        <w:t>rééd.</w:t>
      </w:r>
      <w:r w:rsidRPr="004A5B21">
        <w:rPr>
          <w:rStyle w:val="Cuerpodeltexto565pto0"/>
          <w:sz w:val="20"/>
          <w:szCs w:val="20"/>
        </w:rPr>
        <w:br/>
      </w:r>
      <w:r w:rsidRPr="004A5B21">
        <w:rPr>
          <w:rStyle w:val="Cuerpodeltexto56"/>
          <w:sz w:val="20"/>
          <w:szCs w:val="20"/>
          <w:lang w:val="fr-FR"/>
        </w:rPr>
        <w:t>1980.</w:t>
      </w:r>
    </w:p>
    <w:p w:rsidR="00EB345F" w:rsidRPr="004A5B21" w:rsidRDefault="0002303A" w:rsidP="004A5B21">
      <w:pPr>
        <w:pStyle w:val="Cuerpodeltexto100"/>
        <w:shd w:val="clear" w:color="auto" w:fill="auto"/>
        <w:spacing w:before="0" w:line="235" w:lineRule="exact"/>
        <w:ind w:left="340" w:right="20" w:hanging="320"/>
        <w:rPr>
          <w:sz w:val="20"/>
          <w:szCs w:val="20"/>
          <w:lang w:val="en-US"/>
        </w:rPr>
      </w:pPr>
      <w:r w:rsidRPr="004A5B21">
        <w:rPr>
          <w:rStyle w:val="Cuerpodeltexto1065ptoSincursivaVersales0"/>
          <w:sz w:val="20"/>
          <w:szCs w:val="20"/>
        </w:rPr>
        <w:t xml:space="preserve">Fontenay, </w:t>
      </w:r>
      <w:r w:rsidRPr="004A5B21">
        <w:rPr>
          <w:rStyle w:val="Cuerpodeltexto10Sincursiva1"/>
          <w:sz w:val="20"/>
          <w:szCs w:val="20"/>
        </w:rPr>
        <w:t xml:space="preserve">Elisabeth de: </w:t>
      </w:r>
      <w:r w:rsidRPr="004A5B21">
        <w:rPr>
          <w:rStyle w:val="Cuerpodeltexto1085ptoNegritaEspaciado0pto0"/>
          <w:i/>
          <w:iCs/>
          <w:spacing w:val="0"/>
          <w:sz w:val="20"/>
          <w:szCs w:val="20"/>
          <w:lang w:val="fr-FR"/>
        </w:rPr>
        <w:t>Diderot ou le matérialisme enchanté</w:t>
      </w:r>
      <w:proofErr w:type="gramStart"/>
      <w:r w:rsidRPr="004A5B21">
        <w:rPr>
          <w:rStyle w:val="Cuerpodeltexto1085ptoNegritaEspaciado0pto0"/>
          <w:i/>
          <w:iCs/>
          <w:spacing w:val="0"/>
          <w:sz w:val="20"/>
          <w:szCs w:val="20"/>
          <w:lang w:val="fr-FR"/>
        </w:rPr>
        <w:t>,</w:t>
      </w:r>
      <w:proofErr w:type="gramEnd"/>
      <w:r w:rsidRPr="004A5B21">
        <w:rPr>
          <w:rStyle w:val="Cuerpodeltexto1085ptoNegritaEspaciado0pto0"/>
          <w:i/>
          <w:iCs/>
          <w:spacing w:val="0"/>
          <w:sz w:val="20"/>
          <w:szCs w:val="20"/>
          <w:lang w:val="fr-FR"/>
        </w:rPr>
        <w:br/>
      </w:r>
      <w:r w:rsidRPr="004A5B21">
        <w:rPr>
          <w:rStyle w:val="Cuerpodeltexto10Sincursiva1"/>
          <w:sz w:val="20"/>
          <w:szCs w:val="20"/>
        </w:rPr>
        <w:t>Grasset, Paris, 1981.</w:t>
      </w:r>
    </w:p>
    <w:p w:rsidR="00EB345F" w:rsidRPr="004A5B21" w:rsidRDefault="0002303A" w:rsidP="004A5B21">
      <w:pPr>
        <w:pStyle w:val="Cuerpodeltexto50"/>
        <w:shd w:val="clear" w:color="auto" w:fill="auto"/>
        <w:spacing w:before="0" w:line="235" w:lineRule="exact"/>
        <w:ind w:left="340" w:right="20" w:hanging="320"/>
        <w:jc w:val="both"/>
        <w:rPr>
          <w:sz w:val="20"/>
          <w:szCs w:val="20"/>
        </w:rPr>
      </w:pPr>
      <w:r w:rsidRPr="004A5B21">
        <w:rPr>
          <w:rStyle w:val="Cuerpodeltexto565ptoVersales4"/>
          <w:sz w:val="20"/>
          <w:szCs w:val="20"/>
        </w:rPr>
        <w:t xml:space="preserve">Furbank, </w:t>
      </w:r>
      <w:r w:rsidRPr="004A5B21">
        <w:rPr>
          <w:rStyle w:val="Cuerpodeltexto56"/>
          <w:sz w:val="20"/>
          <w:szCs w:val="20"/>
          <w:lang w:val="fr-FR"/>
        </w:rPr>
        <w:t xml:space="preserve">P. N.: </w:t>
      </w:r>
      <w:r w:rsidRPr="004A5B21">
        <w:rPr>
          <w:rStyle w:val="Cuerpodeltexto585ptoNegritaCursivaEspaciado0pto0"/>
          <w:spacing w:val="0"/>
          <w:sz w:val="20"/>
          <w:szCs w:val="20"/>
        </w:rPr>
        <w:t>Diderot. Biografia critica,</w:t>
      </w:r>
      <w:r w:rsidRPr="004A5B21">
        <w:rPr>
          <w:rStyle w:val="Cuerpodeltexto56"/>
          <w:sz w:val="20"/>
          <w:szCs w:val="20"/>
          <w:lang w:val="fr-FR"/>
        </w:rPr>
        <w:t xml:space="preserve"> trad. de M. </w:t>
      </w:r>
      <w:r w:rsidRPr="004A5B21">
        <w:rPr>
          <w:rStyle w:val="Cuerpodeltexto56"/>
          <w:sz w:val="20"/>
          <w:szCs w:val="20"/>
          <w:vertAlign w:val="superscript"/>
          <w:lang w:val="fr-FR"/>
        </w:rPr>
        <w:t>a</w:t>
      </w:r>
      <w:r w:rsidRPr="004A5B21">
        <w:rPr>
          <w:rStyle w:val="Cuerpodeltexto56"/>
          <w:sz w:val="20"/>
          <w:szCs w:val="20"/>
          <w:lang w:val="fr-FR"/>
        </w:rPr>
        <w:t xml:space="preserve"> Teresa La</w:t>
      </w:r>
      <w:r w:rsidRPr="004A5B21">
        <w:rPr>
          <w:rStyle w:val="Cuerpodeltexto56"/>
          <w:sz w:val="20"/>
          <w:szCs w:val="20"/>
          <w:lang w:val="fr-FR"/>
        </w:rPr>
        <w:br/>
        <w:t>Valle, Emecé, Barcelona, 1994.</w:t>
      </w:r>
    </w:p>
    <w:p w:rsidR="00EB345F" w:rsidRPr="004A5B21" w:rsidRDefault="0002303A" w:rsidP="004A5B21">
      <w:pPr>
        <w:pStyle w:val="Cuerpodeltexto100"/>
        <w:shd w:val="clear" w:color="auto" w:fill="auto"/>
        <w:spacing w:before="0" w:line="235" w:lineRule="exact"/>
        <w:ind w:left="340" w:right="20" w:hanging="320"/>
        <w:rPr>
          <w:sz w:val="20"/>
          <w:szCs w:val="20"/>
        </w:rPr>
      </w:pPr>
      <w:r w:rsidRPr="004A5B21">
        <w:rPr>
          <w:rStyle w:val="Cuerpodeltexto1065ptoSincursivaVersales0"/>
          <w:sz w:val="20"/>
          <w:szCs w:val="20"/>
        </w:rPr>
        <w:t xml:space="preserve">Goyard-Fabre, </w:t>
      </w:r>
      <w:r w:rsidRPr="004A5B21">
        <w:rPr>
          <w:rStyle w:val="Cuerpodeltexto10Sincursiva1"/>
          <w:sz w:val="20"/>
          <w:szCs w:val="20"/>
        </w:rPr>
        <w:t xml:space="preserve">Simone: </w:t>
      </w:r>
      <w:r w:rsidRPr="004A5B21">
        <w:rPr>
          <w:rStyle w:val="Cuerpodeltexto1085ptoNegritaEspaciado0pto0"/>
          <w:i/>
          <w:iCs/>
          <w:spacing w:val="0"/>
          <w:sz w:val="20"/>
          <w:szCs w:val="20"/>
          <w:lang w:val="fr-FR"/>
        </w:rPr>
        <w:t>La philosophie des Lumières en France</w:t>
      </w:r>
      <w:proofErr w:type="gramStart"/>
      <w:r w:rsidRPr="004A5B21">
        <w:rPr>
          <w:rStyle w:val="Cuerpodeltexto1085ptoNegritaEspaciado0pto0"/>
          <w:i/>
          <w:iCs/>
          <w:spacing w:val="0"/>
          <w:sz w:val="20"/>
          <w:szCs w:val="20"/>
          <w:lang w:val="fr-FR"/>
        </w:rPr>
        <w:t>,</w:t>
      </w:r>
      <w:proofErr w:type="gramEnd"/>
      <w:r w:rsidRPr="004A5B21">
        <w:rPr>
          <w:rStyle w:val="Cuerpodeltexto1085ptoNegritaEspaciado0pto0"/>
          <w:i/>
          <w:iCs/>
          <w:spacing w:val="0"/>
          <w:sz w:val="20"/>
          <w:szCs w:val="20"/>
          <w:lang w:val="fr-FR"/>
        </w:rPr>
        <w:br/>
      </w:r>
      <w:r w:rsidRPr="004A5B21">
        <w:rPr>
          <w:rStyle w:val="Cuerpodeltexto10Sincursiva1"/>
          <w:sz w:val="20"/>
          <w:szCs w:val="20"/>
        </w:rPr>
        <w:t>Klincksieck, Paris, 1972.</w:t>
      </w:r>
    </w:p>
    <w:p w:rsidR="00EB345F" w:rsidRPr="004A5B21" w:rsidRDefault="0002303A" w:rsidP="004A5B21">
      <w:pPr>
        <w:pStyle w:val="Cuerpodeltexto50"/>
        <w:shd w:val="clear" w:color="auto" w:fill="auto"/>
        <w:spacing w:before="0" w:line="235" w:lineRule="exact"/>
        <w:ind w:left="340" w:right="20" w:hanging="320"/>
        <w:jc w:val="both"/>
        <w:rPr>
          <w:sz w:val="20"/>
          <w:szCs w:val="20"/>
        </w:rPr>
      </w:pPr>
      <w:r w:rsidRPr="004A5B21">
        <w:rPr>
          <w:rStyle w:val="Cuerpodeltexto565ptoVersales4"/>
          <w:sz w:val="20"/>
          <w:szCs w:val="20"/>
        </w:rPr>
        <w:t xml:space="preserve">Gusdorf, </w:t>
      </w:r>
      <w:r w:rsidRPr="004A5B21">
        <w:rPr>
          <w:rStyle w:val="Cuerpodeltexto56"/>
          <w:sz w:val="20"/>
          <w:szCs w:val="20"/>
          <w:lang w:val="fr-FR"/>
        </w:rPr>
        <w:t>Georges: «Les principes de la pensée au siècle des Lu-</w:t>
      </w:r>
      <w:r w:rsidRPr="004A5B21">
        <w:rPr>
          <w:rStyle w:val="Cuerpodeltexto56"/>
          <w:sz w:val="20"/>
          <w:szCs w:val="20"/>
          <w:lang w:val="fr-FR"/>
        </w:rPr>
        <w:br/>
        <w:t xml:space="preserve">mières», vol. IV de </w:t>
      </w:r>
      <w:r w:rsidRPr="004A5B21">
        <w:rPr>
          <w:rStyle w:val="Cuerpodeltexto585ptoNegritaCursivaEspaciado0pto0"/>
          <w:spacing w:val="0"/>
          <w:sz w:val="20"/>
          <w:szCs w:val="20"/>
        </w:rPr>
        <w:t>Les sciences humaines et la pensée occi-</w:t>
      </w:r>
      <w:r w:rsidRPr="004A5B21">
        <w:rPr>
          <w:rStyle w:val="Cuerpodeltexto585ptoNegritaCursivaEspaciado0pto0"/>
          <w:spacing w:val="0"/>
          <w:sz w:val="20"/>
          <w:szCs w:val="20"/>
        </w:rPr>
        <w:br/>
        <w:t>dentale,</w:t>
      </w:r>
      <w:r w:rsidRPr="004A5B21">
        <w:rPr>
          <w:rStyle w:val="Cuerpodeltexto56"/>
          <w:sz w:val="20"/>
          <w:szCs w:val="20"/>
          <w:lang w:val="fr-FR"/>
        </w:rPr>
        <w:t xml:space="preserve"> Payot, Paris, 1971.</w:t>
      </w:r>
    </w:p>
    <w:p w:rsidR="00EB345F" w:rsidRPr="004A5B21" w:rsidRDefault="0002303A" w:rsidP="004A5B21">
      <w:pPr>
        <w:pStyle w:val="Cuerpodeltexto50"/>
        <w:numPr>
          <w:ilvl w:val="0"/>
          <w:numId w:val="18"/>
        </w:numPr>
        <w:shd w:val="clear" w:color="auto" w:fill="auto"/>
        <w:tabs>
          <w:tab w:val="left" w:pos="351"/>
        </w:tabs>
        <w:spacing w:before="0" w:line="235" w:lineRule="exact"/>
        <w:ind w:left="340" w:right="20" w:hanging="320"/>
        <w:jc w:val="both"/>
        <w:rPr>
          <w:sz w:val="20"/>
          <w:szCs w:val="20"/>
        </w:rPr>
      </w:pPr>
      <w:r w:rsidRPr="004A5B21">
        <w:rPr>
          <w:rStyle w:val="Cuerpodeltexto56"/>
          <w:sz w:val="20"/>
          <w:szCs w:val="20"/>
          <w:lang w:val="fr-FR"/>
        </w:rPr>
        <w:t>«Dieu, la nature, l’homme au siècle des Lumières», vol. V de</w:t>
      </w:r>
      <w:r w:rsidRPr="004A5B21">
        <w:rPr>
          <w:rStyle w:val="Cuerpodeltexto56"/>
          <w:sz w:val="20"/>
          <w:szCs w:val="20"/>
          <w:lang w:val="fr-FR"/>
        </w:rPr>
        <w:br/>
      </w:r>
      <w:r w:rsidRPr="004A5B21">
        <w:rPr>
          <w:rStyle w:val="Cuerpodeltexto585ptoNegritaCursivaEspaciado0pto0"/>
          <w:spacing w:val="0"/>
          <w:sz w:val="20"/>
          <w:szCs w:val="20"/>
        </w:rPr>
        <w:t>Les sciences humaines et la pensée occidentale,</w:t>
      </w:r>
      <w:r w:rsidRPr="004A5B21">
        <w:rPr>
          <w:rStyle w:val="Cuerpodeltexto56"/>
          <w:sz w:val="20"/>
          <w:szCs w:val="20"/>
          <w:lang w:val="fr-FR"/>
        </w:rPr>
        <w:t xml:space="preserve"> Payot, Paris</w:t>
      </w:r>
      <w:proofErr w:type="gramStart"/>
      <w:r w:rsidRPr="004A5B21">
        <w:rPr>
          <w:rStyle w:val="Cuerpodeltexto56"/>
          <w:sz w:val="20"/>
          <w:szCs w:val="20"/>
          <w:lang w:val="fr-FR"/>
        </w:rPr>
        <w:t>,</w:t>
      </w:r>
      <w:proofErr w:type="gramEnd"/>
      <w:r w:rsidRPr="004A5B21">
        <w:rPr>
          <w:rStyle w:val="Cuerpodeltexto56"/>
          <w:sz w:val="20"/>
          <w:szCs w:val="20"/>
          <w:lang w:val="fr-FR"/>
        </w:rPr>
        <w:br/>
        <w:t>1972.</w:t>
      </w:r>
    </w:p>
    <w:p w:rsidR="00EB345F" w:rsidRPr="004A5B21" w:rsidRDefault="0002303A" w:rsidP="004A5B21">
      <w:pPr>
        <w:pStyle w:val="Cuerpodeltexto50"/>
        <w:numPr>
          <w:ilvl w:val="0"/>
          <w:numId w:val="18"/>
        </w:numPr>
        <w:shd w:val="clear" w:color="auto" w:fill="auto"/>
        <w:tabs>
          <w:tab w:val="left" w:pos="351"/>
        </w:tabs>
        <w:spacing w:before="0" w:line="235" w:lineRule="exact"/>
        <w:ind w:left="340" w:right="20" w:hanging="320"/>
        <w:jc w:val="both"/>
        <w:rPr>
          <w:sz w:val="20"/>
          <w:szCs w:val="20"/>
        </w:rPr>
      </w:pPr>
      <w:r w:rsidRPr="004A5B21">
        <w:rPr>
          <w:rStyle w:val="Cuerpodeltexto56"/>
          <w:sz w:val="20"/>
          <w:szCs w:val="20"/>
          <w:lang w:val="fr-FR"/>
        </w:rPr>
        <w:t>«L’avènement des sciences humaines au siècle des Lumiè-</w:t>
      </w:r>
      <w:r w:rsidRPr="004A5B21">
        <w:rPr>
          <w:rStyle w:val="Cuerpodeltexto56"/>
          <w:sz w:val="20"/>
          <w:szCs w:val="20"/>
          <w:lang w:val="fr-FR"/>
        </w:rPr>
        <w:br/>
        <w:t xml:space="preserve">res», vol. VI de </w:t>
      </w:r>
      <w:r w:rsidRPr="004A5B21">
        <w:rPr>
          <w:rStyle w:val="Cuerpodeltexto585ptoNegritaCursivaEspaciado0pto0"/>
          <w:spacing w:val="0"/>
          <w:sz w:val="20"/>
          <w:szCs w:val="20"/>
        </w:rPr>
        <w:t>Les sciences humaines et la pensée occiden-</w:t>
      </w:r>
      <w:r w:rsidRPr="004A5B21">
        <w:rPr>
          <w:rStyle w:val="Cuerpodeltexto585ptoNegritaCursivaEspaciado0pto0"/>
          <w:spacing w:val="0"/>
          <w:sz w:val="20"/>
          <w:szCs w:val="20"/>
        </w:rPr>
        <w:br/>
        <w:t>tale,</w:t>
      </w:r>
      <w:r w:rsidRPr="004A5B21">
        <w:rPr>
          <w:rStyle w:val="Cuerpodeltexto56"/>
          <w:sz w:val="20"/>
          <w:szCs w:val="20"/>
          <w:lang w:val="fr-FR"/>
        </w:rPr>
        <w:t xml:space="preserve"> Payot, Paris, 1973.</w:t>
      </w:r>
    </w:p>
    <w:p w:rsidR="00EB345F" w:rsidRPr="004A5B21" w:rsidRDefault="0002303A" w:rsidP="004A5B21">
      <w:pPr>
        <w:pStyle w:val="Cuerpodeltexto50"/>
        <w:numPr>
          <w:ilvl w:val="0"/>
          <w:numId w:val="18"/>
        </w:numPr>
        <w:shd w:val="clear" w:color="auto" w:fill="auto"/>
        <w:tabs>
          <w:tab w:val="left" w:pos="351"/>
        </w:tabs>
        <w:spacing w:before="0" w:line="235" w:lineRule="exact"/>
        <w:ind w:left="340" w:right="20" w:hanging="320"/>
        <w:jc w:val="both"/>
        <w:rPr>
          <w:sz w:val="20"/>
          <w:szCs w:val="20"/>
        </w:rPr>
      </w:pPr>
      <w:r w:rsidRPr="004A5B21">
        <w:rPr>
          <w:rStyle w:val="Cuerpodeltexto56"/>
          <w:sz w:val="20"/>
          <w:szCs w:val="20"/>
          <w:lang w:val="fr-FR"/>
        </w:rPr>
        <w:t>«Naissance de la conscience romantique au siècle des Lumiè-</w:t>
      </w:r>
      <w:r w:rsidRPr="004A5B21">
        <w:rPr>
          <w:rStyle w:val="Cuerpodeltexto56"/>
          <w:sz w:val="20"/>
          <w:szCs w:val="20"/>
          <w:lang w:val="fr-FR"/>
        </w:rPr>
        <w:br/>
        <w:t xml:space="preserve">res», vol. VII de </w:t>
      </w:r>
      <w:r w:rsidRPr="004A5B21">
        <w:rPr>
          <w:rStyle w:val="Cuerpodeltexto585ptoNegritaCursivaEspaciado0pto0"/>
          <w:spacing w:val="0"/>
          <w:sz w:val="20"/>
          <w:szCs w:val="20"/>
        </w:rPr>
        <w:t>Les sciences humaines et la pensée occiden-</w:t>
      </w:r>
      <w:r w:rsidRPr="004A5B21">
        <w:rPr>
          <w:rStyle w:val="Cuerpodeltexto585ptoNegritaCursivaEspaciado0pto0"/>
          <w:spacing w:val="0"/>
          <w:sz w:val="20"/>
          <w:szCs w:val="20"/>
        </w:rPr>
        <w:br/>
        <w:t>tale,</w:t>
      </w:r>
      <w:r w:rsidRPr="004A5B21">
        <w:rPr>
          <w:rStyle w:val="Cuerpodeltexto56"/>
          <w:sz w:val="20"/>
          <w:szCs w:val="20"/>
          <w:lang w:val="fr-FR"/>
        </w:rPr>
        <w:t xml:space="preserve"> Payot, Paris, 1976.</w:t>
      </w:r>
    </w:p>
    <w:p w:rsidR="00EB345F" w:rsidRPr="004A5B21" w:rsidRDefault="0002303A" w:rsidP="004A5B21">
      <w:pPr>
        <w:pStyle w:val="Cuerpodeltexto50"/>
        <w:shd w:val="clear" w:color="auto" w:fill="auto"/>
        <w:spacing w:before="0" w:line="235" w:lineRule="exact"/>
        <w:ind w:left="340" w:right="20" w:hanging="320"/>
        <w:jc w:val="both"/>
        <w:rPr>
          <w:sz w:val="20"/>
          <w:szCs w:val="20"/>
        </w:rPr>
      </w:pPr>
      <w:r w:rsidRPr="004A5B21">
        <w:rPr>
          <w:rStyle w:val="Cuerpodeltexto565ptoVersales4"/>
          <w:sz w:val="20"/>
          <w:szCs w:val="20"/>
        </w:rPr>
        <w:t xml:space="preserve">Henri, </w:t>
      </w:r>
      <w:r w:rsidRPr="004A5B21">
        <w:rPr>
          <w:rStyle w:val="Cuerpodeltexto56"/>
          <w:sz w:val="20"/>
          <w:szCs w:val="20"/>
          <w:lang w:val="fr-FR"/>
        </w:rPr>
        <w:t xml:space="preserve">Pierre: «Prefacio» a la obra de Valentin </w:t>
      </w:r>
      <w:r w:rsidRPr="004A5B21">
        <w:rPr>
          <w:rStyle w:val="Cuerpodeltexto565ptoVersales4"/>
          <w:sz w:val="20"/>
          <w:szCs w:val="20"/>
        </w:rPr>
        <w:t xml:space="preserve">Haüy: </w:t>
      </w:r>
      <w:r w:rsidRPr="004A5B21">
        <w:rPr>
          <w:rStyle w:val="Cuerpodeltexto585ptoNegritaCursivaEspaciado0pto0"/>
          <w:spacing w:val="0"/>
          <w:sz w:val="20"/>
          <w:szCs w:val="20"/>
        </w:rPr>
        <w:t>Essai sur</w:t>
      </w:r>
      <w:r w:rsidRPr="004A5B21">
        <w:rPr>
          <w:rStyle w:val="Cuerpodeltexto585ptoNegritaCursivaEspaciado0pto0"/>
          <w:spacing w:val="0"/>
          <w:sz w:val="20"/>
          <w:szCs w:val="20"/>
        </w:rPr>
        <w:br/>
        <w:t>l’éducation des aveugles,</w:t>
      </w:r>
      <w:r w:rsidRPr="004A5B21">
        <w:rPr>
          <w:rStyle w:val="Cuerpodeltexto56"/>
          <w:sz w:val="20"/>
          <w:szCs w:val="20"/>
          <w:lang w:val="fr-FR"/>
        </w:rPr>
        <w:t xml:space="preserve"> Editions Archives Contemporaines</w:t>
      </w:r>
      <w:proofErr w:type="gramStart"/>
      <w:r w:rsidRPr="004A5B21">
        <w:rPr>
          <w:rStyle w:val="Cuerpodeltexto56"/>
          <w:sz w:val="20"/>
          <w:szCs w:val="20"/>
          <w:lang w:val="fr-FR"/>
        </w:rPr>
        <w:t>,</w:t>
      </w:r>
      <w:proofErr w:type="gramEnd"/>
      <w:r w:rsidRPr="004A5B21">
        <w:rPr>
          <w:rStyle w:val="Cuerpodeltexto56"/>
          <w:sz w:val="20"/>
          <w:szCs w:val="20"/>
          <w:lang w:val="fr-FR"/>
        </w:rPr>
        <w:br/>
        <w:t>Bibliothèque du CNAM, Paris, 1985.</w:t>
      </w:r>
    </w:p>
    <w:p w:rsidR="00EB345F" w:rsidRPr="004A5B21" w:rsidRDefault="0002303A" w:rsidP="004A5B21">
      <w:pPr>
        <w:pStyle w:val="Cuerpodeltexto100"/>
        <w:shd w:val="clear" w:color="auto" w:fill="auto"/>
        <w:spacing w:before="0" w:line="235" w:lineRule="exact"/>
        <w:ind w:left="340" w:right="20" w:hanging="320"/>
        <w:rPr>
          <w:sz w:val="20"/>
          <w:szCs w:val="20"/>
        </w:rPr>
      </w:pPr>
      <w:r w:rsidRPr="004A5B21">
        <w:rPr>
          <w:rStyle w:val="Cuerpodeltexto1065ptoSincursivaVersales0"/>
          <w:sz w:val="20"/>
          <w:szCs w:val="20"/>
        </w:rPr>
        <w:t xml:space="preserve">Jauch, </w:t>
      </w:r>
      <w:r w:rsidRPr="004A5B21">
        <w:rPr>
          <w:rStyle w:val="Cuerpodeltexto10Sincursiva1"/>
          <w:sz w:val="20"/>
          <w:szCs w:val="20"/>
        </w:rPr>
        <w:t xml:space="preserve">Ursula Pia: </w:t>
      </w:r>
      <w:r w:rsidRPr="004A5B21">
        <w:rPr>
          <w:rStyle w:val="Cuerpodeltexto1085ptoNegritaEspaciado0pto0"/>
          <w:i/>
          <w:iCs/>
          <w:spacing w:val="0"/>
          <w:sz w:val="20"/>
          <w:szCs w:val="20"/>
          <w:lang w:val="fr-FR"/>
        </w:rPr>
        <w:t>Filosofia de damas y moral masculina. Del</w:t>
      </w:r>
      <w:r w:rsidRPr="004A5B21">
        <w:rPr>
          <w:rStyle w:val="Cuerpodeltexto1085ptoNegritaEspaciado0pto0"/>
          <w:i/>
          <w:iCs/>
          <w:spacing w:val="0"/>
          <w:sz w:val="20"/>
          <w:szCs w:val="20"/>
          <w:lang w:val="fr-FR"/>
        </w:rPr>
        <w:br/>
        <w:t>Abad de Gérard al Marqués de Sade. Un Ensayo sobre la ra-</w:t>
      </w:r>
      <w:r w:rsidRPr="004A5B21">
        <w:rPr>
          <w:rStyle w:val="Cuerpodeltexto1085ptoNegritaEspaciado0pto0"/>
          <w:i/>
          <w:iCs/>
          <w:spacing w:val="0"/>
          <w:sz w:val="20"/>
          <w:szCs w:val="20"/>
          <w:lang w:val="fr-FR"/>
        </w:rPr>
        <w:br/>
        <w:t>zôn ingeniosa,</w:t>
      </w:r>
      <w:r w:rsidRPr="004A5B21">
        <w:rPr>
          <w:rStyle w:val="Cuerpodeltexto10Sincursiva1"/>
          <w:sz w:val="20"/>
          <w:szCs w:val="20"/>
        </w:rPr>
        <w:t xml:space="preserve"> trad. de Luisa Posada Kubissa, Alianza Uni-</w:t>
      </w:r>
      <w:r w:rsidRPr="004A5B21">
        <w:rPr>
          <w:rStyle w:val="Cuerpodeltexto10Sincursiva1"/>
          <w:sz w:val="20"/>
          <w:szCs w:val="20"/>
        </w:rPr>
        <w:br/>
        <w:t>versidad, Madrid, 1995.</w:t>
      </w:r>
    </w:p>
    <w:p w:rsidR="00EB345F" w:rsidRPr="004A5B21" w:rsidRDefault="0002303A" w:rsidP="004A5B21">
      <w:pPr>
        <w:pStyle w:val="Cuerpodeltexto50"/>
        <w:shd w:val="clear" w:color="auto" w:fill="auto"/>
        <w:spacing w:before="0" w:line="235" w:lineRule="exact"/>
        <w:ind w:left="340" w:right="20" w:hanging="320"/>
        <w:jc w:val="both"/>
        <w:rPr>
          <w:sz w:val="20"/>
          <w:szCs w:val="20"/>
          <w:lang w:val="en-US"/>
        </w:rPr>
      </w:pPr>
      <w:r w:rsidRPr="004A5B21">
        <w:rPr>
          <w:rStyle w:val="Cuerpodeltexto565ptoVersales4"/>
          <w:sz w:val="20"/>
          <w:szCs w:val="20"/>
        </w:rPr>
        <w:t xml:space="preserve">Kafker, </w:t>
      </w:r>
      <w:r w:rsidRPr="004A5B21">
        <w:rPr>
          <w:rStyle w:val="Cuerpodeltexto56"/>
          <w:sz w:val="20"/>
          <w:szCs w:val="20"/>
          <w:lang w:val="fr-FR"/>
        </w:rPr>
        <w:t xml:space="preserve">Frank, in collaboration with </w:t>
      </w:r>
      <w:r w:rsidRPr="004A5B21">
        <w:rPr>
          <w:rStyle w:val="Cuerpodeltexto565ptoVersales4"/>
          <w:sz w:val="20"/>
          <w:szCs w:val="20"/>
        </w:rPr>
        <w:t xml:space="preserve">Kafker, </w:t>
      </w:r>
      <w:r w:rsidRPr="004A5B21">
        <w:rPr>
          <w:rStyle w:val="Cuerpodeltexto56"/>
          <w:sz w:val="20"/>
          <w:szCs w:val="20"/>
          <w:lang w:val="fr-FR"/>
        </w:rPr>
        <w:t xml:space="preserve">Serena: </w:t>
      </w:r>
      <w:r w:rsidRPr="004A5B21">
        <w:rPr>
          <w:rStyle w:val="Cuerpodeltexto585ptoNegritaCursivaEspaciado0pto0"/>
          <w:spacing w:val="0"/>
          <w:sz w:val="20"/>
          <w:szCs w:val="20"/>
        </w:rPr>
        <w:t>The Ency-</w:t>
      </w:r>
      <w:r w:rsidRPr="004A5B21">
        <w:rPr>
          <w:rStyle w:val="Cuerpodeltexto585ptoNegritaCursivaEspaciado0pto0"/>
          <w:spacing w:val="0"/>
          <w:sz w:val="20"/>
          <w:szCs w:val="20"/>
        </w:rPr>
        <w:br/>
        <w:t>clopedists as individuals: a biographical dictionary of the</w:t>
      </w:r>
      <w:r w:rsidRPr="004A5B21">
        <w:rPr>
          <w:rStyle w:val="Cuerpodeltexto585ptoNegritaCursivaEspaciado0pto0"/>
          <w:spacing w:val="0"/>
          <w:sz w:val="20"/>
          <w:szCs w:val="20"/>
        </w:rPr>
        <w:br/>
        <w:t>authors of the Encyclopédie,</w:t>
      </w:r>
      <w:r w:rsidRPr="004A5B21">
        <w:rPr>
          <w:rStyle w:val="Cuerpodeltexto56"/>
          <w:sz w:val="20"/>
          <w:szCs w:val="20"/>
          <w:lang w:val="fr-FR"/>
        </w:rPr>
        <w:t xml:space="preserve"> The Voltaire Foundation at the</w:t>
      </w:r>
      <w:r w:rsidRPr="004A5B21">
        <w:rPr>
          <w:rStyle w:val="Cuerpodeltexto56"/>
          <w:sz w:val="20"/>
          <w:szCs w:val="20"/>
          <w:lang w:val="fr-FR"/>
        </w:rPr>
        <w:br/>
        <w:t>Taylor Institution, Oxford, 1988.</w:t>
      </w:r>
    </w:p>
    <w:p w:rsidR="00EB345F" w:rsidRPr="004A5B21" w:rsidRDefault="0002303A" w:rsidP="004A5B21">
      <w:pPr>
        <w:pStyle w:val="Cuerpodeltexto50"/>
        <w:shd w:val="clear" w:color="auto" w:fill="auto"/>
        <w:spacing w:before="0" w:line="235" w:lineRule="exact"/>
        <w:ind w:left="340" w:right="20" w:hanging="320"/>
        <w:jc w:val="both"/>
        <w:rPr>
          <w:sz w:val="20"/>
          <w:szCs w:val="20"/>
        </w:rPr>
      </w:pPr>
      <w:r w:rsidRPr="004A5B21">
        <w:rPr>
          <w:rStyle w:val="Cuerpodeltexto565ptoVersales4"/>
          <w:sz w:val="20"/>
          <w:szCs w:val="20"/>
        </w:rPr>
        <w:t xml:space="preserve">Lestringant, </w:t>
      </w:r>
      <w:r w:rsidRPr="004A5B21">
        <w:rPr>
          <w:rStyle w:val="Cuerpodeltexto56"/>
          <w:sz w:val="20"/>
          <w:szCs w:val="20"/>
          <w:lang w:val="fr-FR"/>
        </w:rPr>
        <w:t xml:space="preserve">Frank: </w:t>
      </w:r>
      <w:r w:rsidRPr="004A5B21">
        <w:rPr>
          <w:rStyle w:val="Cuerpodeltexto585ptoNegritaCursivaEspaciado0pto0"/>
          <w:spacing w:val="0"/>
          <w:sz w:val="20"/>
          <w:szCs w:val="20"/>
        </w:rPr>
        <w:t>Le Cannibale. Grandeur et décadence,</w:t>
      </w:r>
      <w:r w:rsidRPr="004A5B21">
        <w:rPr>
          <w:rStyle w:val="Cuerpodeltexto56"/>
          <w:sz w:val="20"/>
          <w:szCs w:val="20"/>
          <w:lang w:val="fr-FR"/>
        </w:rPr>
        <w:t xml:space="preserve"> Li-</w:t>
      </w:r>
      <w:r w:rsidRPr="004A5B21">
        <w:rPr>
          <w:rStyle w:val="Cuerpodeltexto56"/>
          <w:sz w:val="20"/>
          <w:szCs w:val="20"/>
          <w:lang w:val="fr-FR"/>
        </w:rPr>
        <w:br/>
        <w:t>brairie académique Perrin, Paris, 1994.</w:t>
      </w:r>
    </w:p>
    <w:p w:rsidR="00EB345F" w:rsidRPr="004A5B21" w:rsidRDefault="0002303A" w:rsidP="004A5B21">
      <w:pPr>
        <w:pStyle w:val="Cuerpodeltexto100"/>
        <w:shd w:val="clear" w:color="auto" w:fill="auto"/>
        <w:spacing w:before="0" w:line="235" w:lineRule="exact"/>
        <w:ind w:left="340" w:right="20" w:hanging="320"/>
        <w:rPr>
          <w:sz w:val="20"/>
          <w:szCs w:val="20"/>
        </w:rPr>
      </w:pPr>
      <w:r w:rsidRPr="004A5B21">
        <w:rPr>
          <w:rStyle w:val="Cuerpodeltexto1065ptoSincursivaVersales0"/>
          <w:sz w:val="20"/>
          <w:szCs w:val="20"/>
        </w:rPr>
        <w:t xml:space="preserve">Mauzi, </w:t>
      </w:r>
      <w:r w:rsidRPr="004A5B21">
        <w:rPr>
          <w:rStyle w:val="Cuerpodeltexto10Sincursiva1"/>
          <w:sz w:val="20"/>
          <w:szCs w:val="20"/>
        </w:rPr>
        <w:t xml:space="preserve">R.: </w:t>
      </w:r>
      <w:r w:rsidRPr="004A5B21">
        <w:rPr>
          <w:rStyle w:val="Cuerpodeltexto1085ptoNegritaEspaciado0pto0"/>
          <w:i/>
          <w:iCs/>
          <w:spacing w:val="0"/>
          <w:sz w:val="20"/>
          <w:szCs w:val="20"/>
          <w:lang w:val="fr-FR"/>
        </w:rPr>
        <w:t>L’idée de bonheur au xvm siècle,</w:t>
      </w:r>
      <w:r w:rsidRPr="004A5B21">
        <w:rPr>
          <w:rStyle w:val="Cuerpodeltexto10Sincursiva1"/>
          <w:sz w:val="20"/>
          <w:szCs w:val="20"/>
        </w:rPr>
        <w:t xml:space="preserve"> A. Colin, Paris</w:t>
      </w:r>
      <w:proofErr w:type="gramStart"/>
      <w:r w:rsidRPr="004A5B21">
        <w:rPr>
          <w:rStyle w:val="Cuerpodeltexto10Sincursiva1"/>
          <w:sz w:val="20"/>
          <w:szCs w:val="20"/>
        </w:rPr>
        <w:t>,</w:t>
      </w:r>
      <w:proofErr w:type="gramEnd"/>
      <w:r w:rsidRPr="004A5B21">
        <w:rPr>
          <w:rStyle w:val="Cuerpodeltexto10Sincursiva1"/>
          <w:sz w:val="20"/>
          <w:szCs w:val="20"/>
        </w:rPr>
        <w:br/>
        <w:t>1969.</w:t>
      </w:r>
      <w:r w:rsidRPr="004A5B21">
        <w:rPr>
          <w:sz w:val="20"/>
          <w:szCs w:val="20"/>
        </w:rPr>
        <w:br w:type="page"/>
      </w:r>
    </w:p>
    <w:p w:rsidR="00EB345F" w:rsidRPr="004A5B21" w:rsidRDefault="0002303A" w:rsidP="004A5B21">
      <w:pPr>
        <w:pStyle w:val="Cuerpodeltexto0"/>
        <w:shd w:val="clear" w:color="auto" w:fill="auto"/>
        <w:spacing w:before="0" w:line="240" w:lineRule="exact"/>
        <w:ind w:left="340" w:right="20" w:hanging="320"/>
        <w:rPr>
          <w:sz w:val="20"/>
          <w:szCs w:val="20"/>
        </w:rPr>
      </w:pPr>
      <w:r w:rsidRPr="004A5B21">
        <w:rPr>
          <w:rStyle w:val="Cuerpodeltexto7ptoVersales"/>
          <w:sz w:val="20"/>
          <w:szCs w:val="20"/>
          <w:lang w:val="es-ES"/>
        </w:rPr>
        <w:lastRenderedPageBreak/>
        <w:t xml:space="preserve">Plebe, </w:t>
      </w:r>
      <w:r w:rsidRPr="004A5B21">
        <w:rPr>
          <w:rStyle w:val="Cuerpodeltexto7ptoVersales"/>
          <w:sz w:val="20"/>
          <w:szCs w:val="20"/>
          <w:lang w:val="de-DE"/>
        </w:rPr>
        <w:t xml:space="preserve">A.: </w:t>
      </w:r>
      <w:r w:rsidRPr="004A5B21">
        <w:rPr>
          <w:rStyle w:val="Cuerpodeltexto10ptoNegritaCursiva1"/>
        </w:rPr>
        <w:t>¿Qué es verdaderamente la Ilustración?,</w:t>
      </w:r>
      <w:r w:rsidRPr="004A5B21">
        <w:rPr>
          <w:rStyle w:val="Cuerpodeltexto10pto1"/>
        </w:rPr>
        <w:t xml:space="preserve"> trad. de Do-</w:t>
      </w:r>
      <w:r w:rsidRPr="004A5B21">
        <w:rPr>
          <w:rStyle w:val="Cuerpodeltexto10pto1"/>
        </w:rPr>
        <w:br/>
        <w:t>lores Fonseca, Doncel, Madrid, 1971.</w:t>
      </w:r>
    </w:p>
    <w:p w:rsidR="00EB345F" w:rsidRPr="004A5B21" w:rsidRDefault="0002303A" w:rsidP="004A5B21">
      <w:pPr>
        <w:pStyle w:val="Cuerpodeltexto0"/>
        <w:shd w:val="clear" w:color="auto" w:fill="auto"/>
        <w:spacing w:before="0" w:line="240" w:lineRule="exact"/>
        <w:ind w:left="340" w:hanging="320"/>
        <w:rPr>
          <w:sz w:val="20"/>
          <w:szCs w:val="20"/>
          <w:lang w:val="en-US"/>
        </w:rPr>
      </w:pPr>
      <w:r w:rsidRPr="004A5B21">
        <w:rPr>
          <w:rStyle w:val="Cuerpodeltexto7ptoVersales"/>
          <w:sz w:val="20"/>
          <w:szCs w:val="20"/>
          <w:lang w:val="en-US"/>
        </w:rPr>
        <w:t xml:space="preserve">Pomeau, </w:t>
      </w:r>
      <w:r w:rsidRPr="004A5B21">
        <w:rPr>
          <w:rStyle w:val="Cuerpodeltexto10pto1"/>
          <w:lang w:val="fr-FR"/>
        </w:rPr>
        <w:t xml:space="preserve">René: </w:t>
      </w:r>
      <w:r w:rsidRPr="004A5B21">
        <w:rPr>
          <w:rStyle w:val="Cuerpodeltexto10ptoNegritaCursiva1"/>
          <w:lang w:val="fr-FR"/>
        </w:rPr>
        <w:t>Diderot,</w:t>
      </w:r>
      <w:r w:rsidRPr="004A5B21">
        <w:rPr>
          <w:rStyle w:val="Cuerpodeltexto10pto1"/>
          <w:lang w:val="fr-FR"/>
        </w:rPr>
        <w:t xml:space="preserve"> </w:t>
      </w:r>
      <w:r w:rsidRPr="004A5B21">
        <w:rPr>
          <w:rStyle w:val="Cuerpodeltexto10pto1"/>
          <w:lang w:val="en-US"/>
        </w:rPr>
        <w:t xml:space="preserve">PUF, </w:t>
      </w:r>
      <w:r w:rsidRPr="004A5B21">
        <w:rPr>
          <w:rStyle w:val="Cuerpodeltexto7pto"/>
          <w:sz w:val="20"/>
          <w:szCs w:val="20"/>
        </w:rPr>
        <w:t xml:space="preserve">Paris, </w:t>
      </w:r>
      <w:r w:rsidRPr="004A5B21">
        <w:rPr>
          <w:rStyle w:val="Cuerpodeltexto10pto1"/>
          <w:lang w:val="en-US"/>
        </w:rPr>
        <w:t>1967.</w:t>
      </w:r>
    </w:p>
    <w:p w:rsidR="00EB345F" w:rsidRPr="004A5B21" w:rsidRDefault="0002303A" w:rsidP="004A5B21">
      <w:pPr>
        <w:pStyle w:val="Cuerpodeltexto0"/>
        <w:numPr>
          <w:ilvl w:val="0"/>
          <w:numId w:val="18"/>
        </w:numPr>
        <w:shd w:val="clear" w:color="auto" w:fill="auto"/>
        <w:tabs>
          <w:tab w:val="left" w:pos="346"/>
        </w:tabs>
        <w:spacing w:before="0" w:line="240" w:lineRule="exact"/>
        <w:ind w:left="340" w:hanging="320"/>
        <w:rPr>
          <w:sz w:val="20"/>
          <w:szCs w:val="20"/>
        </w:rPr>
      </w:pPr>
      <w:r w:rsidRPr="004A5B21">
        <w:rPr>
          <w:rStyle w:val="Cuerpodeltexto10ptoNegritaCursiva1"/>
          <w:lang w:val="fr-FR"/>
        </w:rPr>
        <w:t>Voltaire par lui-même,</w:t>
      </w:r>
      <w:r w:rsidRPr="004A5B21">
        <w:rPr>
          <w:rStyle w:val="Cuerpodeltexto10pto1"/>
          <w:lang w:val="fr-FR"/>
        </w:rPr>
        <w:t xml:space="preserve"> Seuil, Paris, 1964.</w:t>
      </w:r>
    </w:p>
    <w:p w:rsidR="00EB345F" w:rsidRPr="004A5B21" w:rsidRDefault="0002303A" w:rsidP="004A5B21">
      <w:pPr>
        <w:pStyle w:val="Cuerpodeltexto90"/>
        <w:shd w:val="clear" w:color="auto" w:fill="auto"/>
        <w:spacing w:after="0" w:line="240" w:lineRule="exact"/>
        <w:ind w:left="340" w:right="20" w:hanging="320"/>
        <w:rPr>
          <w:sz w:val="20"/>
          <w:szCs w:val="20"/>
        </w:rPr>
      </w:pPr>
      <w:r w:rsidRPr="004A5B21">
        <w:rPr>
          <w:rStyle w:val="Cuerpodeltexto97ptoSincursivaVersales"/>
          <w:sz w:val="20"/>
          <w:szCs w:val="20"/>
        </w:rPr>
        <w:t xml:space="preserve">Potulicki, </w:t>
      </w:r>
      <w:r w:rsidRPr="004A5B21">
        <w:rPr>
          <w:rStyle w:val="Cuerpodeltexto910ptoSincursiva0"/>
        </w:rPr>
        <w:t xml:space="preserve">Elisabeth B.: </w:t>
      </w:r>
      <w:r w:rsidRPr="004A5B21">
        <w:rPr>
          <w:rStyle w:val="Cuerpodeltexto910ptoNegrita1"/>
          <w:i/>
          <w:iCs/>
        </w:rPr>
        <w:t>La modernité de la pensée de Diderot</w:t>
      </w:r>
      <w:r w:rsidRPr="004A5B21">
        <w:rPr>
          <w:rStyle w:val="Cuerpodeltexto910ptoNegrita1"/>
          <w:i/>
          <w:iCs/>
        </w:rPr>
        <w:br/>
        <w:t>dans les oeuvres philosophiques,</w:t>
      </w:r>
      <w:r w:rsidRPr="004A5B21">
        <w:rPr>
          <w:rStyle w:val="Cuerpodeltexto910ptoSincursiva0"/>
        </w:rPr>
        <w:t xml:space="preserve"> Nizet, Paris, 1980.</w:t>
      </w:r>
    </w:p>
    <w:p w:rsidR="00EB345F" w:rsidRPr="004A5B21" w:rsidRDefault="0002303A" w:rsidP="004A5B21">
      <w:pPr>
        <w:pStyle w:val="Cuerpodeltexto0"/>
        <w:shd w:val="clear" w:color="auto" w:fill="auto"/>
        <w:spacing w:before="0" w:line="240" w:lineRule="exact"/>
        <w:ind w:left="340" w:hanging="320"/>
        <w:rPr>
          <w:sz w:val="20"/>
          <w:szCs w:val="20"/>
          <w:lang w:val="en-US"/>
        </w:rPr>
      </w:pPr>
      <w:r w:rsidRPr="004A5B21">
        <w:rPr>
          <w:rStyle w:val="Cuerpodeltexto7ptoVersales"/>
          <w:sz w:val="20"/>
          <w:szCs w:val="20"/>
        </w:rPr>
        <w:t xml:space="preserve">Proust, </w:t>
      </w:r>
      <w:r w:rsidRPr="004A5B21">
        <w:rPr>
          <w:rStyle w:val="Cuerpodeltexto10pto1"/>
          <w:lang w:val="fr-FR"/>
        </w:rPr>
        <w:t xml:space="preserve">Jacques: </w:t>
      </w:r>
      <w:r w:rsidRPr="004A5B21">
        <w:rPr>
          <w:rStyle w:val="Cuerpodeltexto10ptoNegritaCursiva1"/>
          <w:lang w:val="fr-FR"/>
        </w:rPr>
        <w:t>L’Encyclopédie,</w:t>
      </w:r>
      <w:r w:rsidRPr="004A5B21">
        <w:rPr>
          <w:rStyle w:val="Cuerpodeltexto10pto1"/>
          <w:lang w:val="fr-FR"/>
        </w:rPr>
        <w:t xml:space="preserve"> A. Colin, Paris, 1965.</w:t>
      </w:r>
    </w:p>
    <w:p w:rsidR="00EB345F" w:rsidRPr="004A5B21" w:rsidRDefault="0002303A" w:rsidP="004A5B21">
      <w:pPr>
        <w:pStyle w:val="Cuerpodeltexto90"/>
        <w:numPr>
          <w:ilvl w:val="0"/>
          <w:numId w:val="18"/>
        </w:numPr>
        <w:shd w:val="clear" w:color="auto" w:fill="auto"/>
        <w:tabs>
          <w:tab w:val="left" w:pos="332"/>
        </w:tabs>
        <w:spacing w:after="0" w:line="240" w:lineRule="exact"/>
        <w:ind w:left="20" w:right="20"/>
        <w:rPr>
          <w:sz w:val="20"/>
          <w:szCs w:val="20"/>
        </w:rPr>
      </w:pPr>
      <w:r w:rsidRPr="004A5B21">
        <w:rPr>
          <w:rStyle w:val="Cuerpodeltexto910ptoNegrita1"/>
          <w:i/>
          <w:iCs/>
        </w:rPr>
        <w:t>Diderot et l’Encyclopédie,</w:t>
      </w:r>
      <w:r w:rsidRPr="004A5B21">
        <w:rPr>
          <w:rStyle w:val="Cuerpodeltexto910ptoSincursiva0"/>
        </w:rPr>
        <w:t xml:space="preserve"> Slatkine, Genève-Paris, 1982.</w:t>
      </w:r>
      <w:r w:rsidRPr="004A5B21">
        <w:rPr>
          <w:rStyle w:val="Cuerpodeltexto910ptoSincursiva0"/>
        </w:rPr>
        <w:br/>
      </w:r>
      <w:r w:rsidRPr="004A5B21">
        <w:rPr>
          <w:rStyle w:val="Cuerpodeltexto97ptoSincursivaVersales"/>
          <w:sz w:val="20"/>
          <w:szCs w:val="20"/>
        </w:rPr>
        <w:t xml:space="preserve">Renaud, </w:t>
      </w:r>
      <w:r w:rsidRPr="004A5B21">
        <w:rPr>
          <w:rStyle w:val="Cuerpodeltexto910ptoSincursiva0"/>
        </w:rPr>
        <w:t xml:space="preserve">Jean: </w:t>
      </w:r>
      <w:r w:rsidRPr="004A5B21">
        <w:rPr>
          <w:rStyle w:val="Cuerpodeltexto910ptoNegrita1"/>
          <w:i/>
          <w:iCs/>
        </w:rPr>
        <w:t>La littérature française du XVIII siècle,</w:t>
      </w:r>
      <w:r w:rsidRPr="004A5B21">
        <w:rPr>
          <w:rStyle w:val="Cuerpodeltexto910ptoSincursiva0"/>
        </w:rPr>
        <w:t xml:space="preserve"> Armand</w:t>
      </w:r>
    </w:p>
    <w:p w:rsidR="00EB345F" w:rsidRPr="004A5B21" w:rsidRDefault="0002303A" w:rsidP="004A5B21">
      <w:pPr>
        <w:pStyle w:val="Cuerpodeltexto0"/>
        <w:shd w:val="clear" w:color="auto" w:fill="auto"/>
        <w:spacing w:before="0" w:line="240" w:lineRule="exact"/>
        <w:ind w:left="340"/>
        <w:rPr>
          <w:sz w:val="20"/>
          <w:szCs w:val="20"/>
        </w:rPr>
      </w:pPr>
      <w:r w:rsidRPr="004A5B21">
        <w:rPr>
          <w:rStyle w:val="Cuerpodeltexto10pto1"/>
          <w:lang w:val="fr-FR"/>
        </w:rPr>
        <w:t>Colin, Paris, 1994.</w:t>
      </w:r>
    </w:p>
    <w:p w:rsidR="00EB345F" w:rsidRPr="004A5B21" w:rsidRDefault="0002303A" w:rsidP="004A5B21">
      <w:pPr>
        <w:pStyle w:val="Cuerpodeltexto90"/>
        <w:shd w:val="clear" w:color="auto" w:fill="auto"/>
        <w:spacing w:after="0" w:line="240" w:lineRule="exact"/>
        <w:ind w:left="340" w:right="20" w:hanging="320"/>
        <w:rPr>
          <w:sz w:val="20"/>
          <w:szCs w:val="20"/>
        </w:rPr>
      </w:pPr>
      <w:r w:rsidRPr="004A5B21">
        <w:rPr>
          <w:rStyle w:val="Cuerpodeltexto97ptoSincursivaVersales"/>
          <w:sz w:val="20"/>
          <w:szCs w:val="20"/>
        </w:rPr>
        <w:t xml:space="preserve">Saint-Amand, </w:t>
      </w:r>
      <w:r w:rsidRPr="004A5B21">
        <w:rPr>
          <w:rStyle w:val="Cuerpodeltexto910ptoSincursiva0"/>
        </w:rPr>
        <w:t xml:space="preserve">Pierre: </w:t>
      </w:r>
      <w:r w:rsidRPr="004A5B21">
        <w:rPr>
          <w:rStyle w:val="Cuerpodeltexto910ptoNegrita1"/>
          <w:i/>
          <w:iCs/>
        </w:rPr>
        <w:t>Diderot, le labyrinthe de la relation,</w:t>
      </w:r>
      <w:r w:rsidRPr="004A5B21">
        <w:rPr>
          <w:rStyle w:val="Cuerpodeltexto910ptoSincursiva0"/>
        </w:rPr>
        <w:t xml:space="preserve"> Vrin</w:t>
      </w:r>
      <w:proofErr w:type="gramStart"/>
      <w:r w:rsidRPr="004A5B21">
        <w:rPr>
          <w:rStyle w:val="Cuerpodeltexto910ptoSincursiva0"/>
        </w:rPr>
        <w:t>,</w:t>
      </w:r>
      <w:proofErr w:type="gramEnd"/>
      <w:r w:rsidRPr="004A5B21">
        <w:rPr>
          <w:rStyle w:val="Cuerpodeltexto910ptoSincursiva0"/>
        </w:rPr>
        <w:br/>
        <w:t>Paris, 1984.</w:t>
      </w:r>
    </w:p>
    <w:p w:rsidR="00EB345F" w:rsidRPr="004A5B21" w:rsidRDefault="0002303A" w:rsidP="004A5B21">
      <w:pPr>
        <w:pStyle w:val="Cuerpodeltexto90"/>
        <w:shd w:val="clear" w:color="auto" w:fill="auto"/>
        <w:spacing w:after="0" w:line="235" w:lineRule="exact"/>
        <w:ind w:left="340" w:right="20" w:hanging="320"/>
        <w:rPr>
          <w:sz w:val="20"/>
          <w:szCs w:val="20"/>
        </w:rPr>
      </w:pPr>
      <w:r w:rsidRPr="004A5B21">
        <w:rPr>
          <w:rStyle w:val="Cuerpodeltexto97ptoSincursivaVersales"/>
          <w:sz w:val="20"/>
          <w:szCs w:val="20"/>
        </w:rPr>
        <w:t xml:space="preserve">Sebreli, </w:t>
      </w:r>
      <w:r w:rsidRPr="004A5B21">
        <w:rPr>
          <w:rStyle w:val="Cuerpodeltexto910ptoSincursiva0"/>
          <w:lang w:val="es-ES"/>
        </w:rPr>
        <w:t xml:space="preserve">Juan </w:t>
      </w:r>
      <w:r w:rsidRPr="004A5B21">
        <w:rPr>
          <w:rStyle w:val="Cuerpodeltexto910ptoSincursiva0"/>
        </w:rPr>
        <w:t xml:space="preserve">José: </w:t>
      </w:r>
      <w:r w:rsidRPr="004A5B21">
        <w:rPr>
          <w:rStyle w:val="Cuerpodeltexto910ptoNegrita1"/>
          <w:i/>
          <w:iCs/>
        </w:rPr>
        <w:t xml:space="preserve">El </w:t>
      </w:r>
      <w:r w:rsidRPr="004A5B21">
        <w:rPr>
          <w:rStyle w:val="Cuerpodeltexto910ptoNegrita1"/>
          <w:i/>
          <w:iCs/>
          <w:lang w:val="es-ES"/>
        </w:rPr>
        <w:t xml:space="preserve">asedio </w:t>
      </w:r>
      <w:r w:rsidRPr="004A5B21">
        <w:rPr>
          <w:rStyle w:val="Cuerpodeltexto910ptoNegrita1"/>
          <w:i/>
          <w:iCs/>
        </w:rPr>
        <w:t xml:space="preserve">a la </w:t>
      </w:r>
      <w:r w:rsidRPr="004A5B21">
        <w:rPr>
          <w:rStyle w:val="Cuerpodeltexto910ptoNegrita1"/>
          <w:i/>
          <w:iCs/>
          <w:lang w:val="es-ES"/>
        </w:rPr>
        <w:t>modernidad. Crítica del relati-</w:t>
      </w:r>
      <w:r w:rsidRPr="004A5B21">
        <w:rPr>
          <w:rStyle w:val="Cuerpodeltexto910ptoNegrita1"/>
          <w:i/>
          <w:iCs/>
          <w:lang w:val="es-ES"/>
        </w:rPr>
        <w:br/>
        <w:t>vismo cultural,</w:t>
      </w:r>
      <w:r w:rsidRPr="004A5B21">
        <w:rPr>
          <w:rStyle w:val="Cuerpodeltexto910ptoSincursiva0"/>
          <w:lang w:val="es-ES"/>
        </w:rPr>
        <w:t xml:space="preserve"> Ariel, Barcelona, 1992.</w:t>
      </w:r>
    </w:p>
    <w:p w:rsidR="00EB345F" w:rsidRPr="004A5B21" w:rsidRDefault="0002303A" w:rsidP="004A5B21">
      <w:pPr>
        <w:pStyle w:val="Cuerpodeltexto0"/>
        <w:shd w:val="clear" w:color="auto" w:fill="auto"/>
        <w:spacing w:before="0" w:line="235" w:lineRule="exact"/>
        <w:ind w:left="340" w:right="20" w:hanging="320"/>
        <w:rPr>
          <w:sz w:val="20"/>
          <w:szCs w:val="20"/>
        </w:rPr>
      </w:pPr>
      <w:r w:rsidRPr="004A5B21">
        <w:rPr>
          <w:rStyle w:val="Cuerpodeltexto7ptoVersales"/>
          <w:sz w:val="20"/>
          <w:szCs w:val="20"/>
          <w:lang w:val="es-ES"/>
        </w:rPr>
        <w:t xml:space="preserve">Soboul, </w:t>
      </w:r>
      <w:r w:rsidRPr="004A5B21">
        <w:rPr>
          <w:rStyle w:val="Cuerpodeltexto10pto1"/>
          <w:lang w:val="de-DE"/>
        </w:rPr>
        <w:t xml:space="preserve">A.; </w:t>
      </w:r>
      <w:r w:rsidRPr="004A5B21">
        <w:rPr>
          <w:rStyle w:val="Cuerpodeltexto7ptoVersales"/>
          <w:sz w:val="20"/>
          <w:szCs w:val="20"/>
          <w:lang w:val="es-ES"/>
        </w:rPr>
        <w:t xml:space="preserve">Lemarchand, </w:t>
      </w:r>
      <w:r w:rsidRPr="004A5B21">
        <w:rPr>
          <w:rStyle w:val="Cuerpodeltexto10pto1"/>
          <w:lang w:val="de-DE"/>
        </w:rPr>
        <w:t xml:space="preserve">G., </w:t>
      </w:r>
      <w:r w:rsidRPr="004A5B21">
        <w:rPr>
          <w:rStyle w:val="Cuerpodeltexto10pto1"/>
        </w:rPr>
        <w:t xml:space="preserve">y </w:t>
      </w:r>
      <w:r w:rsidRPr="004A5B21">
        <w:rPr>
          <w:rStyle w:val="Cuerpodeltexto7ptoVersales"/>
          <w:sz w:val="20"/>
          <w:szCs w:val="20"/>
          <w:lang w:val="es-ES"/>
        </w:rPr>
        <w:t xml:space="preserve">Fogel, </w:t>
      </w:r>
      <w:r w:rsidRPr="004A5B21">
        <w:rPr>
          <w:rStyle w:val="Cuerpodeltexto10pto1"/>
          <w:lang w:val="de-DE"/>
        </w:rPr>
        <w:t xml:space="preserve">M.: </w:t>
      </w:r>
      <w:r w:rsidRPr="004A5B21">
        <w:rPr>
          <w:rStyle w:val="Cuerpodeltexto10ptoNegritaCursiva1"/>
          <w:lang w:val="fr-FR"/>
        </w:rPr>
        <w:t>Le siècle des Lumières.</w:t>
      </w:r>
      <w:r w:rsidRPr="004A5B21">
        <w:rPr>
          <w:rStyle w:val="Cuerpodeltexto10ptoNegritaCursiva1"/>
          <w:lang w:val="fr-FR"/>
        </w:rPr>
        <w:br/>
        <w:t xml:space="preserve">L’essor </w:t>
      </w:r>
      <w:r w:rsidRPr="004A5B21">
        <w:rPr>
          <w:rStyle w:val="Cuerpodeltexto10ptoNegritaCursiva1"/>
        </w:rPr>
        <w:t>1715-1750,</w:t>
      </w:r>
      <w:r w:rsidRPr="004A5B21">
        <w:rPr>
          <w:rStyle w:val="Cuerpodeltexto10pto1"/>
        </w:rPr>
        <w:t xml:space="preserve"> tome I, premier </w:t>
      </w:r>
      <w:r w:rsidRPr="004A5B21">
        <w:rPr>
          <w:rStyle w:val="Cuerpodeltexto10pto1"/>
          <w:lang w:val="fr-FR"/>
        </w:rPr>
        <w:t xml:space="preserve">volume, </w:t>
      </w:r>
      <w:r w:rsidRPr="004A5B21">
        <w:rPr>
          <w:rStyle w:val="Cuerpodeltexto10pto1"/>
        </w:rPr>
        <w:t xml:space="preserve">PUF, </w:t>
      </w:r>
      <w:r w:rsidRPr="004A5B21">
        <w:rPr>
          <w:rStyle w:val="Cuerpodeltexto10pto1"/>
          <w:lang w:val="fr-FR"/>
        </w:rPr>
        <w:t>Paris</w:t>
      </w:r>
      <w:proofErr w:type="gramStart"/>
      <w:r w:rsidRPr="004A5B21">
        <w:rPr>
          <w:rStyle w:val="Cuerpodeltexto10pto1"/>
          <w:lang w:val="fr-FR"/>
        </w:rPr>
        <w:t>,</w:t>
      </w:r>
      <w:proofErr w:type="gramEnd"/>
      <w:r w:rsidRPr="004A5B21">
        <w:rPr>
          <w:rStyle w:val="Cuerpodeltexto10pto1"/>
          <w:lang w:val="fr-FR"/>
        </w:rPr>
        <w:br/>
      </w:r>
      <w:r w:rsidRPr="004A5B21">
        <w:rPr>
          <w:rStyle w:val="Cuerpodeltexto10pto1"/>
        </w:rPr>
        <w:t>1977.</w:t>
      </w:r>
    </w:p>
    <w:p w:rsidR="00EB345F" w:rsidRPr="004A5B21" w:rsidRDefault="0002303A" w:rsidP="004A5B21">
      <w:pPr>
        <w:pStyle w:val="Cuerpodeltexto90"/>
        <w:shd w:val="clear" w:color="auto" w:fill="auto"/>
        <w:spacing w:after="0" w:line="235" w:lineRule="exact"/>
        <w:ind w:left="340" w:hanging="320"/>
        <w:rPr>
          <w:sz w:val="20"/>
          <w:szCs w:val="20"/>
        </w:rPr>
      </w:pPr>
      <w:r w:rsidRPr="004A5B21">
        <w:rPr>
          <w:rStyle w:val="Cuerpodeltexto97ptoSincursivaVersales"/>
          <w:sz w:val="20"/>
          <w:szCs w:val="20"/>
          <w:lang w:val="es-ES"/>
        </w:rPr>
        <w:t xml:space="preserve">Thiebaut, </w:t>
      </w:r>
      <w:r w:rsidRPr="004A5B21">
        <w:rPr>
          <w:rStyle w:val="Cuerpodeltexto910ptoSincursiva0"/>
          <w:lang w:val="es-ES"/>
        </w:rPr>
        <w:t xml:space="preserve">Carlos </w:t>
      </w:r>
      <w:r w:rsidRPr="004A5B21">
        <w:rPr>
          <w:rStyle w:val="Cuerpodeltexto910ptoSincursiva0"/>
          <w:lang w:val="de-DE"/>
        </w:rPr>
        <w:t>(ed</w:t>
      </w:r>
      <w:proofErr w:type="gramStart"/>
      <w:r w:rsidRPr="004A5B21">
        <w:rPr>
          <w:rStyle w:val="Cuerpodeltexto910ptoSincursiva0"/>
          <w:lang w:val="de-DE"/>
        </w:rPr>
        <w:t>. )</w:t>
      </w:r>
      <w:proofErr w:type="gramEnd"/>
      <w:r w:rsidRPr="004A5B21">
        <w:rPr>
          <w:rStyle w:val="Cuerpodeltexto910ptoSincursiva0"/>
          <w:lang w:val="de-DE"/>
        </w:rPr>
        <w:t xml:space="preserve">: </w:t>
      </w:r>
      <w:r w:rsidRPr="004A5B21">
        <w:rPr>
          <w:rStyle w:val="Cuerpodeltexto910ptoNegrita1"/>
          <w:i/>
          <w:iCs/>
          <w:lang w:val="es-ES"/>
        </w:rPr>
        <w:t>La herencia ética de la Ilustración,</w:t>
      </w:r>
      <w:r w:rsidRPr="004A5B21">
        <w:rPr>
          <w:rStyle w:val="Cuerpodeltexto910ptoSincursiva0"/>
          <w:lang w:val="es-ES"/>
        </w:rPr>
        <w:t xml:space="preserve"> </w:t>
      </w:r>
      <w:r w:rsidRPr="004A5B21">
        <w:rPr>
          <w:rStyle w:val="Cuerpodeltexto910ptoSincursiva0"/>
        </w:rPr>
        <w:t>Ed.</w:t>
      </w:r>
    </w:p>
    <w:p w:rsidR="00EB345F" w:rsidRPr="004A5B21" w:rsidRDefault="0002303A" w:rsidP="004A5B21">
      <w:pPr>
        <w:pStyle w:val="Cuerpodeltexto0"/>
        <w:shd w:val="clear" w:color="auto" w:fill="auto"/>
        <w:spacing w:before="0" w:line="235" w:lineRule="exact"/>
        <w:ind w:left="340"/>
        <w:rPr>
          <w:sz w:val="20"/>
          <w:szCs w:val="20"/>
        </w:rPr>
      </w:pPr>
      <w:r w:rsidRPr="004A5B21">
        <w:rPr>
          <w:rStyle w:val="Cuerpodeltexto10pto1"/>
        </w:rPr>
        <w:t>Crítica, Barcelona, 1991.</w:t>
      </w:r>
    </w:p>
    <w:p w:rsidR="00EB345F" w:rsidRPr="004A5B21" w:rsidRDefault="0002303A" w:rsidP="004A5B21">
      <w:pPr>
        <w:pStyle w:val="Cuerpodeltexto0"/>
        <w:shd w:val="clear" w:color="auto" w:fill="auto"/>
        <w:spacing w:before="0" w:line="235" w:lineRule="exact"/>
        <w:ind w:left="340" w:right="20" w:hanging="320"/>
        <w:rPr>
          <w:sz w:val="20"/>
          <w:szCs w:val="20"/>
        </w:rPr>
        <w:sectPr w:rsidR="00EB345F" w:rsidRPr="004A5B21">
          <w:pgSz w:w="8391" w:h="11909"/>
          <w:pgMar w:top="967" w:right="1349" w:bottom="1394" w:left="1397" w:header="0" w:footer="3" w:gutter="0"/>
          <w:cols w:space="720"/>
          <w:noEndnote/>
          <w:docGrid w:linePitch="360"/>
        </w:sectPr>
      </w:pPr>
      <w:r w:rsidRPr="004A5B21">
        <w:rPr>
          <w:rStyle w:val="Cuerpodeltexto10pto1"/>
        </w:rPr>
        <w:t xml:space="preserve">VV. AA.: </w:t>
      </w:r>
      <w:r w:rsidRPr="004A5B21">
        <w:rPr>
          <w:rStyle w:val="Cuerpodeltexto10ptoNegritaCursiva1"/>
        </w:rPr>
        <w:t>Ilustración y Revolución,</w:t>
      </w:r>
      <w:r w:rsidRPr="004A5B21">
        <w:rPr>
          <w:rStyle w:val="Cuerpodeltexto10pto1"/>
        </w:rPr>
        <w:t xml:space="preserve"> Anales de la Cátedra Francisco</w:t>
      </w:r>
      <w:r w:rsidRPr="004A5B21">
        <w:rPr>
          <w:rStyle w:val="Cuerpodeltexto10pto1"/>
        </w:rPr>
        <w:br/>
        <w:t>Suárez, n. ° 29, Universidad de Granada, 1989.</w:t>
      </w:r>
    </w:p>
    <w:p w:rsidR="00EB345F" w:rsidRDefault="0002303A" w:rsidP="004A5B21">
      <w:pPr>
        <w:pStyle w:val="Ttulo320"/>
        <w:keepNext/>
        <w:keepLines/>
        <w:shd w:val="clear" w:color="auto" w:fill="auto"/>
        <w:spacing w:after="803" w:line="200" w:lineRule="exact"/>
        <w:ind w:right="20"/>
        <w:rPr>
          <w:rStyle w:val="Cdigodebarras"/>
          <w:b w:val="0"/>
          <w:bCs w:val="0"/>
          <w:spacing w:val="0"/>
          <w:w w:val="100"/>
          <w:sz w:val="24"/>
          <w:lang w:val="it-IT"/>
        </w:rPr>
      </w:pPr>
      <w:bookmarkStart w:id="61" w:name="bookmark61"/>
      <w:r w:rsidRPr="004A5B21">
        <w:rPr>
          <w:rStyle w:val="Cdigodebarras"/>
          <w:b w:val="0"/>
          <w:bCs w:val="0"/>
          <w:spacing w:val="0"/>
          <w:w w:val="100"/>
          <w:sz w:val="24"/>
          <w:lang w:val="it-IT"/>
        </w:rPr>
        <w:lastRenderedPageBreak/>
        <w:t>INDICE</w:t>
      </w:r>
      <w:bookmarkEnd w:id="61"/>
    </w:p>
    <w:p w:rsidR="00DC07D6" w:rsidRDefault="00DC07D6" w:rsidP="00DC07D6">
      <w:pPr>
        <w:pStyle w:val="Cdigodebarras0"/>
        <w:shd w:val="clear" w:color="auto" w:fill="auto"/>
        <w:tabs>
          <w:tab w:val="left" w:leader="dot" w:pos="5103"/>
          <w:tab w:val="right" w:pos="5617"/>
        </w:tabs>
        <w:spacing w:before="100" w:beforeAutospacing="1" w:after="100" w:afterAutospacing="1"/>
        <w:ind w:right="23"/>
      </w:pPr>
      <w:r>
        <w:t>ESTUDIO PRELIMINAR, por Alicia H. Puleo</w:t>
      </w:r>
      <w:r>
        <w:tab/>
      </w:r>
      <w:r>
        <w:tab/>
        <w:t>7</w:t>
      </w:r>
    </w:p>
    <w:p w:rsidR="00DC07D6" w:rsidRDefault="00DC07D6" w:rsidP="00DC07D6">
      <w:pPr>
        <w:pStyle w:val="Cdigodebarras0"/>
        <w:shd w:val="clear" w:color="auto" w:fill="auto"/>
        <w:tabs>
          <w:tab w:val="left" w:leader="dot" w:pos="5103"/>
          <w:tab w:val="right" w:pos="5617"/>
        </w:tabs>
        <w:spacing w:before="100" w:beforeAutospacing="1" w:after="100" w:afterAutospacing="1"/>
        <w:ind w:right="23"/>
        <w:jc w:val="center"/>
      </w:pPr>
      <w:r>
        <w:t>SELECCIÓN DE TEXTOS</w:t>
      </w:r>
    </w:p>
    <w:p w:rsidR="00DC07D6" w:rsidRDefault="00DC07D6" w:rsidP="00DC07D6">
      <w:pPr>
        <w:pStyle w:val="Cdigodebarras0"/>
        <w:shd w:val="clear" w:color="auto" w:fill="auto"/>
        <w:tabs>
          <w:tab w:val="left" w:leader="dot" w:pos="5103"/>
          <w:tab w:val="right" w:pos="5617"/>
        </w:tabs>
        <w:spacing w:before="100" w:beforeAutospacing="1" w:after="100" w:afterAutospacing="1"/>
        <w:ind w:right="23"/>
      </w:pPr>
      <w:r>
        <w:t>EL CIEGO</w:t>
      </w:r>
      <w:r>
        <w:tab/>
      </w:r>
      <w:r>
        <w:tab/>
        <w:t>39</w:t>
      </w:r>
    </w:p>
    <w:p w:rsidR="00DC07D6" w:rsidRPr="00DC07D6" w:rsidRDefault="00DC07D6" w:rsidP="00DC07D6">
      <w:pPr>
        <w:pStyle w:val="Cdigodebarras0"/>
        <w:shd w:val="clear" w:color="auto" w:fill="auto"/>
        <w:tabs>
          <w:tab w:val="left" w:leader="dot" w:pos="5103"/>
          <w:tab w:val="right" w:pos="5617"/>
        </w:tabs>
        <w:ind w:left="567" w:right="23"/>
        <w:rPr>
          <w:i/>
        </w:rPr>
      </w:pPr>
      <w:r w:rsidRPr="00DC07D6">
        <w:rPr>
          <w:i/>
        </w:rPr>
        <w:t>Carta sobre los ciegos para uso de los que ven,</w:t>
      </w:r>
    </w:p>
    <w:p w:rsidR="00DC07D6" w:rsidRDefault="00DC07D6" w:rsidP="00DC07D6">
      <w:pPr>
        <w:pStyle w:val="Cdigodebarras0"/>
        <w:shd w:val="clear" w:color="auto" w:fill="auto"/>
        <w:tabs>
          <w:tab w:val="left" w:leader="dot" w:pos="5103"/>
          <w:tab w:val="right" w:pos="5617"/>
        </w:tabs>
        <w:ind w:left="567" w:right="23"/>
      </w:pPr>
      <w:r w:rsidRPr="00295667">
        <w:t>de Diderot</w:t>
      </w:r>
      <w:r>
        <w:tab/>
      </w:r>
      <w:r>
        <w:tab/>
        <w:t>41</w:t>
      </w:r>
    </w:p>
    <w:p w:rsidR="00DC07D6" w:rsidRPr="00295667" w:rsidRDefault="00DC07D6" w:rsidP="00DC07D6">
      <w:pPr>
        <w:pStyle w:val="Cdigodebarras0"/>
        <w:shd w:val="clear" w:color="auto" w:fill="auto"/>
        <w:tabs>
          <w:tab w:val="left" w:leader="dot" w:pos="5103"/>
          <w:tab w:val="right" w:pos="5617"/>
        </w:tabs>
        <w:ind w:left="567" w:right="23"/>
      </w:pPr>
      <w:r>
        <w:rPr>
          <w:i/>
        </w:rPr>
        <w:t xml:space="preserve">El ciego de la montaña, </w:t>
      </w:r>
      <w:r w:rsidRPr="00295667">
        <w:t>de Corneille-François</w:t>
      </w:r>
    </w:p>
    <w:p w:rsidR="00DC07D6" w:rsidRDefault="00DC07D6" w:rsidP="00DC07D6">
      <w:pPr>
        <w:pStyle w:val="Cdigodebarras0"/>
        <w:shd w:val="clear" w:color="auto" w:fill="auto"/>
        <w:tabs>
          <w:tab w:val="left" w:leader="dot" w:pos="5103"/>
          <w:tab w:val="right" w:pos="5617"/>
        </w:tabs>
        <w:ind w:left="567" w:right="23"/>
      </w:pPr>
      <w:r w:rsidRPr="00295667">
        <w:t>De Nelis</w:t>
      </w:r>
      <w:r>
        <w:rPr>
          <w:i/>
        </w:rPr>
        <w:tab/>
      </w:r>
      <w:r>
        <w:rPr>
          <w:i/>
        </w:rPr>
        <w:tab/>
      </w:r>
      <w:r w:rsidRPr="00DC07D6">
        <w:t>55</w:t>
      </w:r>
    </w:p>
    <w:p w:rsidR="00DC07D6" w:rsidRDefault="00DC07D6" w:rsidP="00DC07D6">
      <w:pPr>
        <w:pStyle w:val="Cdigodebarras0"/>
        <w:shd w:val="clear" w:color="auto" w:fill="auto"/>
        <w:tabs>
          <w:tab w:val="left" w:leader="dot" w:pos="5103"/>
          <w:tab w:val="right" w:pos="5617"/>
        </w:tabs>
        <w:ind w:left="567" w:right="23"/>
      </w:pPr>
      <w:r>
        <w:rPr>
          <w:i/>
        </w:rPr>
        <w:t xml:space="preserve">Artículo “Ciego” de la Enciclopedia, </w:t>
      </w:r>
      <w:r w:rsidRPr="00295667">
        <w:t>de D’Alembert</w:t>
      </w:r>
      <w:r>
        <w:rPr>
          <w:i/>
        </w:rPr>
        <w:tab/>
      </w:r>
      <w:r>
        <w:rPr>
          <w:i/>
        </w:rPr>
        <w:tab/>
      </w:r>
      <w:r w:rsidRPr="00DC07D6">
        <w:t>61</w:t>
      </w:r>
    </w:p>
    <w:p w:rsidR="00DC07D6" w:rsidRDefault="00DC07D6" w:rsidP="00DC07D6">
      <w:pPr>
        <w:pStyle w:val="Cdigodebarras0"/>
        <w:shd w:val="clear" w:color="auto" w:fill="auto"/>
        <w:tabs>
          <w:tab w:val="left" w:leader="dot" w:pos="5103"/>
          <w:tab w:val="right" w:pos="5617"/>
        </w:tabs>
        <w:ind w:left="567" w:right="23"/>
      </w:pPr>
    </w:p>
    <w:p w:rsidR="00DC07D6" w:rsidRDefault="00DC07D6" w:rsidP="00DC07D6">
      <w:pPr>
        <w:pStyle w:val="Cdigodebarras0"/>
        <w:shd w:val="clear" w:color="auto" w:fill="auto"/>
        <w:tabs>
          <w:tab w:val="left" w:leader="dot" w:pos="5103"/>
          <w:tab w:val="right" w:pos="5617"/>
        </w:tabs>
        <w:ind w:right="23"/>
      </w:pPr>
      <w:r>
        <w:t>EL GENIO</w:t>
      </w:r>
      <w:r>
        <w:tab/>
      </w:r>
      <w:r>
        <w:tab/>
        <w:t>75</w:t>
      </w:r>
    </w:p>
    <w:p w:rsidR="00DC07D6" w:rsidRDefault="00DC07D6" w:rsidP="00DC07D6">
      <w:pPr>
        <w:pStyle w:val="Cdigodebarras0"/>
        <w:shd w:val="clear" w:color="auto" w:fill="auto"/>
        <w:tabs>
          <w:tab w:val="left" w:leader="dot" w:pos="5103"/>
          <w:tab w:val="right" w:pos="5617"/>
        </w:tabs>
        <w:ind w:right="23"/>
      </w:pPr>
    </w:p>
    <w:p w:rsidR="00DC07D6" w:rsidRPr="00295667" w:rsidRDefault="00DC07D6" w:rsidP="00DC07D6">
      <w:pPr>
        <w:pStyle w:val="Cdigodebarras0"/>
        <w:shd w:val="clear" w:color="auto" w:fill="auto"/>
        <w:tabs>
          <w:tab w:val="left" w:leader="dot" w:pos="5103"/>
          <w:tab w:val="right" w:pos="5617"/>
        </w:tabs>
        <w:ind w:left="567" w:right="23"/>
      </w:pPr>
      <w:r>
        <w:rPr>
          <w:i/>
        </w:rPr>
        <w:t xml:space="preserve">Introducción al conocimiento del intelecto humano, </w:t>
      </w:r>
      <w:r w:rsidRPr="00295667">
        <w:t>de</w:t>
      </w:r>
    </w:p>
    <w:p w:rsidR="00DC07D6" w:rsidRDefault="00DC07D6" w:rsidP="00DC07D6">
      <w:pPr>
        <w:pStyle w:val="Cdigodebarras0"/>
        <w:shd w:val="clear" w:color="auto" w:fill="auto"/>
        <w:tabs>
          <w:tab w:val="left" w:leader="dot" w:pos="5103"/>
          <w:tab w:val="right" w:pos="5617"/>
        </w:tabs>
        <w:ind w:left="567" w:right="23"/>
      </w:pPr>
      <w:r w:rsidRPr="00295667">
        <w:t xml:space="preserve">Vauvenargues </w:t>
      </w:r>
      <w:r>
        <w:rPr>
          <w:i/>
        </w:rPr>
        <w:tab/>
      </w:r>
      <w:r>
        <w:rPr>
          <w:i/>
        </w:rPr>
        <w:tab/>
      </w:r>
      <w:r>
        <w:t>77</w:t>
      </w:r>
    </w:p>
    <w:p w:rsidR="00DC07D6" w:rsidRPr="00295667" w:rsidRDefault="00DC07D6" w:rsidP="00DC07D6">
      <w:pPr>
        <w:pStyle w:val="Cdigodebarras0"/>
        <w:shd w:val="clear" w:color="auto" w:fill="auto"/>
        <w:tabs>
          <w:tab w:val="left" w:leader="dot" w:pos="5103"/>
          <w:tab w:val="right" w:pos="5617"/>
        </w:tabs>
        <w:ind w:left="567" w:right="23"/>
      </w:pPr>
      <w:r>
        <w:rPr>
          <w:i/>
        </w:rPr>
        <w:t xml:space="preserve">Artículo “Genio” </w:t>
      </w:r>
      <w:r w:rsidRPr="00295667">
        <w:t>de la Enciclopedia, de Saint-</w:t>
      </w:r>
    </w:p>
    <w:p w:rsidR="00DC07D6" w:rsidRDefault="00DC07D6" w:rsidP="00DC07D6">
      <w:pPr>
        <w:pStyle w:val="Cdigodebarras0"/>
        <w:shd w:val="clear" w:color="auto" w:fill="auto"/>
        <w:tabs>
          <w:tab w:val="left" w:leader="dot" w:pos="5103"/>
          <w:tab w:val="right" w:pos="5617"/>
        </w:tabs>
        <w:ind w:left="567" w:right="23"/>
      </w:pPr>
      <w:r w:rsidRPr="00295667">
        <w:t>Lambert</w:t>
      </w:r>
      <w:r>
        <w:rPr>
          <w:i/>
        </w:rPr>
        <w:tab/>
      </w:r>
      <w:r>
        <w:rPr>
          <w:i/>
        </w:rPr>
        <w:tab/>
      </w:r>
      <w:r>
        <w:t>81</w:t>
      </w:r>
    </w:p>
    <w:p w:rsidR="00DC07D6" w:rsidRDefault="00DC07D6" w:rsidP="00DC07D6">
      <w:pPr>
        <w:pStyle w:val="Cdigodebarras0"/>
        <w:shd w:val="clear" w:color="auto" w:fill="auto"/>
        <w:tabs>
          <w:tab w:val="left" w:leader="dot" w:pos="5103"/>
          <w:tab w:val="right" w:pos="5617"/>
        </w:tabs>
        <w:ind w:left="567" w:right="23"/>
      </w:pPr>
      <w:r>
        <w:rPr>
          <w:i/>
        </w:rPr>
        <w:t xml:space="preserve">Refutación de Helvecio, </w:t>
      </w:r>
      <w:r w:rsidRPr="00295667">
        <w:t>de Diderot</w:t>
      </w:r>
      <w:r>
        <w:rPr>
          <w:i/>
        </w:rPr>
        <w:tab/>
      </w:r>
      <w:r>
        <w:rPr>
          <w:i/>
        </w:rPr>
        <w:tab/>
      </w:r>
      <w:r>
        <w:t>87</w:t>
      </w:r>
    </w:p>
    <w:p w:rsidR="00DC07D6" w:rsidRDefault="00DC07D6" w:rsidP="00DC07D6">
      <w:pPr>
        <w:pStyle w:val="Cdigodebarras0"/>
        <w:shd w:val="clear" w:color="auto" w:fill="auto"/>
        <w:tabs>
          <w:tab w:val="left" w:leader="dot" w:pos="5103"/>
          <w:tab w:val="right" w:pos="5617"/>
        </w:tabs>
        <w:ind w:right="23"/>
        <w:rPr>
          <w:i/>
        </w:rPr>
      </w:pPr>
    </w:p>
    <w:p w:rsidR="00DC07D6" w:rsidRDefault="00DC07D6" w:rsidP="00DC07D6">
      <w:pPr>
        <w:pStyle w:val="Cdigodebarras0"/>
        <w:shd w:val="clear" w:color="auto" w:fill="auto"/>
        <w:tabs>
          <w:tab w:val="left" w:leader="dot" w:pos="5103"/>
          <w:tab w:val="right" w:pos="5617"/>
        </w:tabs>
        <w:ind w:right="23"/>
      </w:pPr>
      <w:r>
        <w:t>EL EXTRANJERO</w:t>
      </w:r>
      <w:r>
        <w:tab/>
      </w:r>
      <w:r>
        <w:tab/>
        <w:t>91</w:t>
      </w:r>
    </w:p>
    <w:p w:rsidR="00DC07D6" w:rsidRDefault="00DC07D6" w:rsidP="00DC07D6">
      <w:pPr>
        <w:pStyle w:val="Cdigodebarras0"/>
        <w:shd w:val="clear" w:color="auto" w:fill="auto"/>
        <w:tabs>
          <w:tab w:val="left" w:leader="dot" w:pos="5103"/>
          <w:tab w:val="right" w:pos="5617"/>
        </w:tabs>
        <w:ind w:right="23"/>
      </w:pPr>
    </w:p>
    <w:p w:rsidR="00DC07D6" w:rsidRDefault="00DC07D6" w:rsidP="00DC07D6">
      <w:pPr>
        <w:pStyle w:val="Cdigodebarras0"/>
        <w:shd w:val="clear" w:color="auto" w:fill="auto"/>
        <w:tabs>
          <w:tab w:val="left" w:leader="dot" w:pos="5103"/>
          <w:tab w:val="right" w:pos="5617"/>
        </w:tabs>
        <w:ind w:left="567" w:right="23"/>
        <w:rPr>
          <w:i/>
        </w:rPr>
      </w:pPr>
      <w:r>
        <w:rPr>
          <w:i/>
        </w:rPr>
        <w:t xml:space="preserve">Cartas persas, </w:t>
      </w:r>
      <w:r w:rsidRPr="00295667">
        <w:t>de Montesquieu</w:t>
      </w:r>
      <w:r>
        <w:rPr>
          <w:i/>
        </w:rPr>
        <w:tab/>
      </w:r>
      <w:r>
        <w:rPr>
          <w:i/>
        </w:rPr>
        <w:tab/>
        <w:t>93</w:t>
      </w:r>
    </w:p>
    <w:p w:rsidR="00DC07D6" w:rsidRPr="00295667" w:rsidRDefault="00DC07D6" w:rsidP="00DC07D6">
      <w:pPr>
        <w:pStyle w:val="Cdigodebarras0"/>
        <w:shd w:val="clear" w:color="auto" w:fill="auto"/>
        <w:tabs>
          <w:tab w:val="left" w:leader="dot" w:pos="5103"/>
          <w:tab w:val="right" w:pos="5617"/>
        </w:tabs>
        <w:ind w:left="567" w:right="23"/>
      </w:pPr>
      <w:r>
        <w:rPr>
          <w:i/>
        </w:rPr>
        <w:t xml:space="preserve">Cartas edificantes y curiosas de China, </w:t>
      </w:r>
      <w:r w:rsidRPr="00295667">
        <w:t>de los misioneros</w:t>
      </w:r>
    </w:p>
    <w:p w:rsidR="00DC07D6" w:rsidRDefault="00DC07D6" w:rsidP="00DC07D6">
      <w:pPr>
        <w:pStyle w:val="Cdigodebarras0"/>
        <w:shd w:val="clear" w:color="auto" w:fill="auto"/>
        <w:tabs>
          <w:tab w:val="left" w:leader="dot" w:pos="5103"/>
          <w:tab w:val="right" w:pos="5617"/>
        </w:tabs>
        <w:ind w:left="567" w:right="23"/>
        <w:rPr>
          <w:i/>
        </w:rPr>
      </w:pPr>
      <w:r w:rsidRPr="00295667">
        <w:t>de la Compañía de Jesús</w:t>
      </w:r>
      <w:r>
        <w:rPr>
          <w:i/>
        </w:rPr>
        <w:tab/>
      </w:r>
      <w:r>
        <w:rPr>
          <w:i/>
        </w:rPr>
        <w:tab/>
        <w:t>99</w:t>
      </w:r>
    </w:p>
    <w:p w:rsidR="00DC07D6" w:rsidRDefault="00DC07D6" w:rsidP="00DC07D6">
      <w:pPr>
        <w:pStyle w:val="Cdigodebarras0"/>
        <w:shd w:val="clear" w:color="auto" w:fill="auto"/>
        <w:tabs>
          <w:tab w:val="left" w:leader="dot" w:pos="4820"/>
          <w:tab w:val="right" w:pos="5670"/>
        </w:tabs>
        <w:ind w:left="567" w:right="514"/>
        <w:rPr>
          <w:i/>
        </w:rPr>
      </w:pPr>
      <w:r>
        <w:rPr>
          <w:i/>
        </w:rPr>
        <w:t xml:space="preserve">Memorias concernientes a la Historia, las Ciencias, las Artes, las Costumbres, los Usos, etc., </w:t>
      </w:r>
      <w:r w:rsidRPr="00295667">
        <w:t>de los chinos, de los misioneros de Pekín</w:t>
      </w:r>
      <w:r>
        <w:rPr>
          <w:i/>
        </w:rPr>
        <w:tab/>
      </w:r>
      <w:r>
        <w:rPr>
          <w:i/>
        </w:rPr>
        <w:tab/>
        <w:t>103</w:t>
      </w:r>
    </w:p>
    <w:p w:rsidR="00DC07D6" w:rsidRPr="00DC07D6" w:rsidRDefault="00DC07D6" w:rsidP="00DC07D6">
      <w:pPr>
        <w:pStyle w:val="Cdigodebarras0"/>
        <w:shd w:val="clear" w:color="auto" w:fill="auto"/>
        <w:tabs>
          <w:tab w:val="left" w:leader="dot" w:pos="5103"/>
          <w:tab w:val="right" w:pos="5617"/>
        </w:tabs>
        <w:ind w:left="567" w:right="23"/>
        <w:rPr>
          <w:i/>
        </w:rPr>
      </w:pPr>
    </w:p>
    <w:p w:rsidR="00EB345F" w:rsidRDefault="0002303A" w:rsidP="00DC07D6">
      <w:pPr>
        <w:pStyle w:val="Cdigodebarras0"/>
        <w:shd w:val="clear" w:color="auto" w:fill="auto"/>
        <w:tabs>
          <w:tab w:val="left" w:leader="dot" w:pos="5103"/>
          <w:tab w:val="right" w:pos="5617"/>
        </w:tabs>
        <w:spacing w:before="100" w:beforeAutospacing="1" w:after="100" w:afterAutospacing="1"/>
        <w:ind w:right="23"/>
      </w:pPr>
      <w:r>
        <w:br w:type="page"/>
      </w:r>
    </w:p>
    <w:p w:rsidR="00EB345F" w:rsidRDefault="00B93918" w:rsidP="009C0687">
      <w:pPr>
        <w:pStyle w:val="TDC3"/>
        <w:ind w:firstLine="567"/>
      </w:pPr>
      <w:r>
        <w:lastRenderedPageBreak/>
        <w:t xml:space="preserve">Tratado sobre la tolerancia, </w:t>
      </w:r>
      <w:r w:rsidRPr="00295667">
        <w:rPr>
          <w:i w:val="0"/>
        </w:rPr>
        <w:t>de Voltaire</w:t>
      </w:r>
      <w:r>
        <w:tab/>
      </w:r>
      <w:r>
        <w:tab/>
      </w:r>
      <w:r w:rsidRPr="009C0687">
        <w:rPr>
          <w:i w:val="0"/>
        </w:rPr>
        <w:t>105</w:t>
      </w:r>
    </w:p>
    <w:p w:rsidR="00B93918" w:rsidRPr="00295667" w:rsidRDefault="00B93918" w:rsidP="009C0687">
      <w:pPr>
        <w:pStyle w:val="TDC3"/>
        <w:ind w:firstLine="567"/>
        <w:rPr>
          <w:i w:val="0"/>
        </w:rPr>
      </w:pPr>
      <w:r>
        <w:t xml:space="preserve">Artículo “Tortura” del Diccionario filosófico, </w:t>
      </w:r>
      <w:r w:rsidRPr="00295667">
        <w:rPr>
          <w:i w:val="0"/>
        </w:rPr>
        <w:t>de</w:t>
      </w:r>
    </w:p>
    <w:p w:rsidR="00B93918" w:rsidRDefault="00B93918" w:rsidP="009C0687">
      <w:pPr>
        <w:pStyle w:val="TDC3"/>
        <w:ind w:firstLine="567"/>
      </w:pPr>
      <w:r w:rsidRPr="00295667">
        <w:rPr>
          <w:i w:val="0"/>
        </w:rPr>
        <w:t>Voltaire</w:t>
      </w:r>
      <w:r>
        <w:tab/>
      </w:r>
      <w:r>
        <w:tab/>
      </w:r>
      <w:r w:rsidRPr="009C0687">
        <w:rPr>
          <w:i w:val="0"/>
        </w:rPr>
        <w:t>109</w:t>
      </w:r>
    </w:p>
    <w:p w:rsidR="00B93918" w:rsidRDefault="00B93918" w:rsidP="009C0687">
      <w:pPr>
        <w:pStyle w:val="TDC3"/>
        <w:ind w:firstLine="567"/>
      </w:pPr>
      <w:r>
        <w:t>Artículo “Libertad de pensamiento” del Diccionario</w:t>
      </w:r>
    </w:p>
    <w:p w:rsidR="00B93918" w:rsidRDefault="00B93918" w:rsidP="009C0687">
      <w:pPr>
        <w:pStyle w:val="TDC3"/>
        <w:ind w:firstLine="567"/>
      </w:pPr>
      <w:r>
        <w:t xml:space="preserve">filosófico, </w:t>
      </w:r>
      <w:r w:rsidRPr="00295667">
        <w:rPr>
          <w:i w:val="0"/>
        </w:rPr>
        <w:t>de Voltaire</w:t>
      </w:r>
      <w:r>
        <w:t xml:space="preserve"> </w:t>
      </w:r>
      <w:r>
        <w:tab/>
      </w:r>
      <w:r>
        <w:tab/>
      </w:r>
      <w:r w:rsidRPr="009C0687">
        <w:rPr>
          <w:i w:val="0"/>
        </w:rPr>
        <w:t>111</w:t>
      </w:r>
    </w:p>
    <w:p w:rsidR="00B93918" w:rsidRDefault="00B93918" w:rsidP="009C0687">
      <w:pPr>
        <w:pStyle w:val="TDC3"/>
      </w:pPr>
    </w:p>
    <w:p w:rsidR="00B93918" w:rsidRDefault="00B93918" w:rsidP="009C0687">
      <w:pPr>
        <w:pStyle w:val="TDC3"/>
      </w:pPr>
    </w:p>
    <w:p w:rsidR="00B93918" w:rsidRDefault="00B93918" w:rsidP="009C0687">
      <w:pPr>
        <w:pStyle w:val="TDC3"/>
      </w:pPr>
      <w:r w:rsidRPr="00295667">
        <w:rPr>
          <w:i w:val="0"/>
        </w:rPr>
        <w:t>EL BUEN SALVAJE</w:t>
      </w:r>
      <w:r>
        <w:tab/>
      </w:r>
      <w:r>
        <w:tab/>
      </w:r>
      <w:r w:rsidRPr="009C0687">
        <w:rPr>
          <w:i w:val="0"/>
        </w:rPr>
        <w:t>113</w:t>
      </w:r>
    </w:p>
    <w:p w:rsidR="009C0687" w:rsidRDefault="009C0687" w:rsidP="009C0687">
      <w:pPr>
        <w:pStyle w:val="TDC3"/>
      </w:pPr>
    </w:p>
    <w:p w:rsidR="009C0687" w:rsidRDefault="009C0687" w:rsidP="009C0687">
      <w:pPr>
        <w:pStyle w:val="TDC3"/>
        <w:ind w:firstLine="709"/>
      </w:pPr>
      <w:r>
        <w:t xml:space="preserve">Carta a la señora marquesa de *** sobre la </w:t>
      </w:r>
    </w:p>
    <w:p w:rsidR="009C0687" w:rsidRDefault="009C0687" w:rsidP="009C0687">
      <w:pPr>
        <w:pStyle w:val="TDC3"/>
        <w:ind w:firstLine="709"/>
        <w:rPr>
          <w:i w:val="0"/>
        </w:rPr>
      </w:pPr>
      <w:r>
        <w:t xml:space="preserve">desnudez de los salvajes, </w:t>
      </w:r>
      <w:r w:rsidRPr="00295667">
        <w:rPr>
          <w:i w:val="0"/>
        </w:rPr>
        <w:t>de Fontenelle</w:t>
      </w:r>
      <w:r>
        <w:tab/>
      </w:r>
      <w:r>
        <w:tab/>
      </w:r>
      <w:r w:rsidRPr="009C0687">
        <w:rPr>
          <w:i w:val="0"/>
        </w:rPr>
        <w:t>115</w:t>
      </w:r>
    </w:p>
    <w:p w:rsidR="009C0687" w:rsidRPr="009C0687" w:rsidRDefault="009C0687" w:rsidP="009C0687">
      <w:pPr>
        <w:pStyle w:val="TDC3"/>
        <w:ind w:firstLine="709"/>
      </w:pPr>
      <w:r w:rsidRPr="009C0687">
        <w:t>Ensayo sobre las costumbres y el espíriru de</w:t>
      </w:r>
    </w:p>
    <w:p w:rsidR="009C0687" w:rsidRDefault="009C0687" w:rsidP="009C0687">
      <w:pPr>
        <w:pStyle w:val="TDC3"/>
        <w:ind w:firstLine="709"/>
        <w:rPr>
          <w:i w:val="0"/>
        </w:rPr>
      </w:pPr>
      <w:r w:rsidRPr="009C0687">
        <w:t>las Naciones</w:t>
      </w:r>
      <w:r>
        <w:rPr>
          <w:i w:val="0"/>
        </w:rPr>
        <w:t>, de Voltaire</w:t>
      </w:r>
      <w:r>
        <w:rPr>
          <w:i w:val="0"/>
        </w:rPr>
        <w:tab/>
      </w:r>
      <w:r>
        <w:rPr>
          <w:i w:val="0"/>
        </w:rPr>
        <w:tab/>
        <w:t>119</w:t>
      </w:r>
    </w:p>
    <w:p w:rsidR="009C0687" w:rsidRPr="00295667" w:rsidRDefault="009C0687" w:rsidP="009C0687">
      <w:pPr>
        <w:pStyle w:val="TDC3"/>
        <w:ind w:firstLine="709"/>
      </w:pPr>
      <w:r w:rsidRPr="00295667">
        <w:t>Discurso sobre el origen de la desigualdad entre los</w:t>
      </w:r>
    </w:p>
    <w:p w:rsidR="009C0687" w:rsidRDefault="009C0687" w:rsidP="009C0687">
      <w:pPr>
        <w:pStyle w:val="TDC3"/>
        <w:ind w:firstLine="709"/>
        <w:rPr>
          <w:i w:val="0"/>
        </w:rPr>
      </w:pPr>
      <w:r w:rsidRPr="00295667">
        <w:t>Hombres,</w:t>
      </w:r>
      <w:r>
        <w:rPr>
          <w:i w:val="0"/>
        </w:rPr>
        <w:t xml:space="preserve"> de Jean Jacques Rousseau </w:t>
      </w:r>
      <w:r>
        <w:rPr>
          <w:i w:val="0"/>
        </w:rPr>
        <w:tab/>
      </w:r>
      <w:r>
        <w:rPr>
          <w:i w:val="0"/>
        </w:rPr>
        <w:tab/>
        <w:t>123</w:t>
      </w:r>
    </w:p>
    <w:p w:rsidR="009C0687" w:rsidRPr="00295667" w:rsidRDefault="00295667" w:rsidP="009C0687">
      <w:pPr>
        <w:pStyle w:val="TDC3"/>
        <w:ind w:firstLine="709"/>
      </w:pPr>
      <w:r>
        <w:rPr>
          <w:i w:val="0"/>
        </w:rPr>
        <w:t>“</w:t>
      </w:r>
      <w:r w:rsidRPr="00295667">
        <w:t>Diálogo entre un salvaje y un bachiller” (Diálogos</w:t>
      </w:r>
    </w:p>
    <w:p w:rsidR="00295667" w:rsidRDefault="00295667" w:rsidP="009C0687">
      <w:pPr>
        <w:pStyle w:val="TDC3"/>
        <w:ind w:firstLine="709"/>
        <w:rPr>
          <w:i w:val="0"/>
        </w:rPr>
      </w:pPr>
      <w:r>
        <w:t>f</w:t>
      </w:r>
      <w:r w:rsidRPr="00295667">
        <w:t>ilosóficos</w:t>
      </w:r>
      <w:r>
        <w:rPr>
          <w:i w:val="0"/>
        </w:rPr>
        <w:t xml:space="preserve">), de Voltaire </w:t>
      </w:r>
      <w:r>
        <w:rPr>
          <w:i w:val="0"/>
        </w:rPr>
        <w:tab/>
      </w:r>
      <w:r>
        <w:rPr>
          <w:i w:val="0"/>
        </w:rPr>
        <w:tab/>
        <w:t>131</w:t>
      </w:r>
    </w:p>
    <w:p w:rsidR="009C0687" w:rsidRPr="00B93918" w:rsidRDefault="009C0687" w:rsidP="009C0687">
      <w:pPr>
        <w:pStyle w:val="TDC3"/>
        <w:ind w:firstLine="709"/>
      </w:pPr>
    </w:p>
    <w:p w:rsidR="00B93918" w:rsidRDefault="00B93918" w:rsidP="009C0687">
      <w:pPr>
        <w:pStyle w:val="TDC3"/>
      </w:pPr>
    </w:p>
    <w:p w:rsidR="00B93918" w:rsidRDefault="00295667" w:rsidP="009C0687">
      <w:pPr>
        <w:pStyle w:val="TDC3"/>
        <w:rPr>
          <w:i w:val="0"/>
        </w:rPr>
      </w:pPr>
      <w:r>
        <w:rPr>
          <w:i w:val="0"/>
        </w:rPr>
        <w:t xml:space="preserve">LA MUJER </w:t>
      </w:r>
      <w:r>
        <w:rPr>
          <w:i w:val="0"/>
        </w:rPr>
        <w:tab/>
      </w:r>
      <w:r>
        <w:rPr>
          <w:i w:val="0"/>
        </w:rPr>
        <w:tab/>
        <w:t>139</w:t>
      </w:r>
    </w:p>
    <w:p w:rsidR="00295667" w:rsidRPr="00295667" w:rsidRDefault="00295667" w:rsidP="009C0687">
      <w:pPr>
        <w:pStyle w:val="TDC3"/>
        <w:rPr>
          <w:i w:val="0"/>
        </w:rPr>
      </w:pPr>
    </w:p>
    <w:p w:rsidR="00B93918" w:rsidRPr="00295667" w:rsidRDefault="00295667" w:rsidP="00295667">
      <w:pPr>
        <w:pStyle w:val="TDC3"/>
        <w:ind w:firstLine="709"/>
        <w:rPr>
          <w:i w:val="0"/>
        </w:rPr>
      </w:pPr>
      <w:r>
        <w:t xml:space="preserve">Sobre la igualdad de los sexos, </w:t>
      </w:r>
      <w:r w:rsidRPr="00295667">
        <w:rPr>
          <w:i w:val="0"/>
        </w:rPr>
        <w:t>de Poulain de la</w:t>
      </w:r>
    </w:p>
    <w:p w:rsidR="00295667" w:rsidRPr="00295667" w:rsidRDefault="00295667" w:rsidP="00295667">
      <w:pPr>
        <w:pStyle w:val="TDC3"/>
        <w:ind w:firstLine="709"/>
        <w:rPr>
          <w:i w:val="0"/>
        </w:rPr>
      </w:pPr>
      <w:r w:rsidRPr="00295667">
        <w:rPr>
          <w:i w:val="0"/>
        </w:rPr>
        <w:t>Barre</w:t>
      </w:r>
      <w:r>
        <w:t xml:space="preserve"> </w:t>
      </w:r>
      <w:r>
        <w:tab/>
      </w:r>
      <w:r>
        <w:tab/>
      </w:r>
      <w:r>
        <w:rPr>
          <w:i w:val="0"/>
        </w:rPr>
        <w:t>141</w:t>
      </w:r>
    </w:p>
    <w:p w:rsidR="00B93918" w:rsidRDefault="00B93918" w:rsidP="009C0687">
      <w:pPr>
        <w:pStyle w:val="TDC3"/>
      </w:pPr>
    </w:p>
    <w:p w:rsidR="00B93918" w:rsidRDefault="00B93918" w:rsidP="009C0687">
      <w:pPr>
        <w:pStyle w:val="TDC3"/>
      </w:pPr>
    </w:p>
    <w:p w:rsidR="00B93918" w:rsidRPr="00295667" w:rsidRDefault="00295667" w:rsidP="009C0687">
      <w:pPr>
        <w:pStyle w:val="TDC3"/>
        <w:rPr>
          <w:i w:val="0"/>
        </w:rPr>
      </w:pPr>
      <w:r>
        <w:rPr>
          <w:i w:val="0"/>
        </w:rPr>
        <w:t xml:space="preserve">EL ESCLAVO </w:t>
      </w:r>
      <w:r>
        <w:rPr>
          <w:i w:val="0"/>
        </w:rPr>
        <w:tab/>
      </w:r>
      <w:r>
        <w:rPr>
          <w:i w:val="0"/>
        </w:rPr>
        <w:tab/>
        <w:t>163</w:t>
      </w:r>
    </w:p>
    <w:p w:rsidR="00B93918" w:rsidRDefault="00B93918" w:rsidP="009C0687">
      <w:pPr>
        <w:pStyle w:val="TDC3"/>
      </w:pPr>
    </w:p>
    <w:p w:rsidR="00295667" w:rsidRDefault="00295667" w:rsidP="00295667">
      <w:pPr>
        <w:pStyle w:val="TDC3"/>
        <w:ind w:firstLine="709"/>
        <w:rPr>
          <w:i w:val="0"/>
        </w:rPr>
      </w:pPr>
      <w:r>
        <w:t xml:space="preserve">Cándido, </w:t>
      </w:r>
      <w:r>
        <w:rPr>
          <w:i w:val="0"/>
        </w:rPr>
        <w:t xml:space="preserve">de Voltaire </w:t>
      </w:r>
      <w:r>
        <w:rPr>
          <w:i w:val="0"/>
        </w:rPr>
        <w:tab/>
      </w:r>
      <w:r>
        <w:rPr>
          <w:i w:val="0"/>
        </w:rPr>
        <w:tab/>
        <w:t>165</w:t>
      </w:r>
    </w:p>
    <w:p w:rsidR="00295667" w:rsidRDefault="00295667" w:rsidP="00295667">
      <w:pPr>
        <w:pStyle w:val="TDC3"/>
        <w:ind w:firstLine="709"/>
        <w:rPr>
          <w:i w:val="0"/>
        </w:rPr>
      </w:pPr>
      <w:r w:rsidRPr="00295667">
        <w:t>El espíritu de las Leyes</w:t>
      </w:r>
      <w:r>
        <w:rPr>
          <w:i w:val="0"/>
        </w:rPr>
        <w:t xml:space="preserve">, de Montesquieu </w:t>
      </w:r>
      <w:r>
        <w:rPr>
          <w:i w:val="0"/>
        </w:rPr>
        <w:tab/>
      </w:r>
      <w:r>
        <w:rPr>
          <w:i w:val="0"/>
        </w:rPr>
        <w:tab/>
        <w:t>167</w:t>
      </w:r>
    </w:p>
    <w:p w:rsidR="00295667" w:rsidRDefault="00295667" w:rsidP="00295667">
      <w:pPr>
        <w:pStyle w:val="TDC3"/>
        <w:ind w:firstLine="709"/>
        <w:rPr>
          <w:i w:val="0"/>
        </w:rPr>
      </w:pPr>
      <w:r w:rsidRPr="00295667">
        <w:t>Reflexiones sobre la esclavitud de los negr</w:t>
      </w:r>
      <w:r>
        <w:t>o</w:t>
      </w:r>
      <w:r w:rsidRPr="00295667">
        <w:t>s</w:t>
      </w:r>
      <w:r>
        <w:rPr>
          <w:i w:val="0"/>
        </w:rPr>
        <w:t>, de</w:t>
      </w:r>
    </w:p>
    <w:p w:rsidR="00295667" w:rsidRPr="00295667" w:rsidRDefault="00295667" w:rsidP="00295667">
      <w:pPr>
        <w:pStyle w:val="TDC3"/>
        <w:ind w:firstLine="709"/>
        <w:rPr>
          <w:i w:val="0"/>
        </w:rPr>
      </w:pPr>
      <w:r>
        <w:rPr>
          <w:i w:val="0"/>
        </w:rPr>
        <w:t xml:space="preserve">Condorcet </w:t>
      </w:r>
      <w:r>
        <w:rPr>
          <w:i w:val="0"/>
        </w:rPr>
        <w:tab/>
      </w:r>
      <w:r>
        <w:rPr>
          <w:i w:val="0"/>
        </w:rPr>
        <w:tab/>
        <w:t>171</w:t>
      </w:r>
    </w:p>
    <w:p w:rsidR="00295667" w:rsidRDefault="00295667" w:rsidP="00295667">
      <w:pPr>
        <w:pStyle w:val="TDC3"/>
        <w:ind w:firstLine="709"/>
      </w:pPr>
    </w:p>
    <w:p w:rsidR="00295667" w:rsidRDefault="00295667" w:rsidP="00295667">
      <w:pPr>
        <w:pStyle w:val="Cuerpodeltexto90"/>
        <w:shd w:val="clear" w:color="auto" w:fill="auto"/>
        <w:spacing w:after="0" w:line="245" w:lineRule="exact"/>
        <w:jc w:val="left"/>
        <w:rPr>
          <w:rStyle w:val="Cuerpodeltexto910ptoSincursiva0"/>
          <w:lang w:val="es-ES"/>
        </w:rPr>
      </w:pPr>
    </w:p>
    <w:p w:rsidR="00295667" w:rsidRDefault="00295667" w:rsidP="00295667">
      <w:pPr>
        <w:pStyle w:val="Cuerpodeltexto90"/>
        <w:shd w:val="clear" w:color="auto" w:fill="auto"/>
        <w:tabs>
          <w:tab w:val="left" w:leader="dot" w:pos="5103"/>
          <w:tab w:val="right" w:pos="5617"/>
        </w:tabs>
        <w:spacing w:after="0" w:line="245" w:lineRule="exact"/>
        <w:jc w:val="left"/>
        <w:rPr>
          <w:rStyle w:val="Cuerpodeltexto910ptoSincursiva0"/>
          <w:lang w:val="es-ES"/>
        </w:rPr>
      </w:pPr>
      <w:r>
        <w:rPr>
          <w:rStyle w:val="Cuerpodeltexto910ptoSincursiva0"/>
          <w:lang w:val="es-ES"/>
        </w:rPr>
        <w:t>EL ANIMAL</w:t>
      </w:r>
      <w:r>
        <w:rPr>
          <w:rStyle w:val="Cuerpodeltexto910ptoSincursiva0"/>
          <w:lang w:val="es-ES"/>
        </w:rPr>
        <w:tab/>
      </w:r>
      <w:r>
        <w:rPr>
          <w:rStyle w:val="Cuerpodeltexto910ptoSincursiva0"/>
          <w:lang w:val="es-ES"/>
        </w:rPr>
        <w:tab/>
        <w:t>183</w:t>
      </w:r>
    </w:p>
    <w:p w:rsidR="00295667" w:rsidRDefault="00295667">
      <w:pPr>
        <w:pStyle w:val="Cuerpodeltexto90"/>
        <w:shd w:val="clear" w:color="auto" w:fill="auto"/>
        <w:spacing w:after="0" w:line="245" w:lineRule="exact"/>
        <w:ind w:left="840" w:hanging="340"/>
        <w:jc w:val="left"/>
        <w:rPr>
          <w:rStyle w:val="Cuerpodeltexto910ptoSincursiva0"/>
          <w:lang w:val="es-ES"/>
        </w:rPr>
      </w:pPr>
    </w:p>
    <w:p w:rsidR="00295667" w:rsidRDefault="00295667" w:rsidP="00295667">
      <w:pPr>
        <w:pStyle w:val="Cuerpodeltexto90"/>
        <w:shd w:val="clear" w:color="auto" w:fill="auto"/>
        <w:tabs>
          <w:tab w:val="left" w:leader="dot" w:pos="5103"/>
          <w:tab w:val="right" w:pos="5670"/>
        </w:tabs>
        <w:spacing w:after="0" w:line="245" w:lineRule="exact"/>
        <w:ind w:left="709"/>
        <w:jc w:val="left"/>
        <w:rPr>
          <w:rStyle w:val="Cuerpodeltexto910ptoSincursiva0"/>
          <w:lang w:val="es-ES"/>
        </w:rPr>
      </w:pPr>
      <w:r w:rsidRPr="00295667">
        <w:rPr>
          <w:rStyle w:val="Cuerpodeltexto910ptoSincursiva0"/>
          <w:i/>
          <w:lang w:val="es-ES"/>
        </w:rPr>
        <w:t>Tratado sobre los animales</w:t>
      </w:r>
      <w:r>
        <w:rPr>
          <w:rStyle w:val="Cuerpodeltexto910ptoSincursiva0"/>
          <w:lang w:val="es-ES"/>
        </w:rPr>
        <w:t xml:space="preserve">, de Condillac </w:t>
      </w:r>
      <w:r>
        <w:rPr>
          <w:rStyle w:val="Cuerpodeltexto910ptoSincursiva0"/>
          <w:lang w:val="es-ES"/>
        </w:rPr>
        <w:tab/>
      </w:r>
      <w:r>
        <w:rPr>
          <w:rStyle w:val="Cuerpodeltexto910ptoSincursiva0"/>
          <w:lang w:val="es-ES"/>
        </w:rPr>
        <w:tab/>
        <w:t>185</w:t>
      </w:r>
    </w:p>
    <w:p w:rsidR="0047491B" w:rsidRDefault="0047491B">
      <w:pPr>
        <w:pStyle w:val="Cuerpodeltexto90"/>
        <w:shd w:val="clear" w:color="auto" w:fill="auto"/>
        <w:spacing w:after="0" w:line="245" w:lineRule="exact"/>
        <w:ind w:left="840" w:hanging="340"/>
        <w:jc w:val="left"/>
        <w:rPr>
          <w:rStyle w:val="Cuerpodeltexto910ptoSincursiva0"/>
          <w:lang w:val="es-ES"/>
        </w:rPr>
      </w:pPr>
    </w:p>
    <w:p w:rsidR="0047491B" w:rsidRDefault="0047491B">
      <w:pPr>
        <w:rPr>
          <w:rStyle w:val="Cuerpodeltexto910ptoSincursiva0"/>
          <w:rFonts w:eastAsia="Courier New"/>
          <w:i w:val="0"/>
          <w:iCs w:val="0"/>
          <w:lang w:val="es-ES"/>
        </w:rPr>
      </w:pPr>
      <w:r>
        <w:rPr>
          <w:rStyle w:val="Cuerpodeltexto910ptoSincursiva0"/>
          <w:rFonts w:eastAsia="Courier New"/>
          <w:lang w:val="es-ES"/>
        </w:rPr>
        <w:br w:type="page"/>
      </w:r>
    </w:p>
    <w:p w:rsidR="00295667" w:rsidRDefault="0047491B" w:rsidP="0047491B">
      <w:pPr>
        <w:pStyle w:val="Cuerpodeltexto90"/>
        <w:shd w:val="clear" w:color="auto" w:fill="auto"/>
        <w:spacing w:after="0" w:line="245" w:lineRule="exact"/>
        <w:ind w:left="709"/>
        <w:jc w:val="left"/>
        <w:rPr>
          <w:rStyle w:val="Cuerpodeltexto910ptoSincursiva0"/>
          <w:lang w:val="es-ES"/>
        </w:rPr>
      </w:pPr>
      <w:r w:rsidRPr="0047491B">
        <w:rPr>
          <w:rStyle w:val="Cuerpodeltexto910ptoSincursiva0"/>
          <w:i/>
          <w:lang w:val="es-ES"/>
        </w:rPr>
        <w:lastRenderedPageBreak/>
        <w:t>Artículo “Bestias” del Diccionario filosófico</w:t>
      </w:r>
      <w:r>
        <w:rPr>
          <w:rStyle w:val="Cuerpodeltexto910ptoSincursiva0"/>
          <w:lang w:val="es-ES"/>
        </w:rPr>
        <w:t xml:space="preserve">, </w:t>
      </w:r>
    </w:p>
    <w:p w:rsidR="0047491B" w:rsidRDefault="0047491B" w:rsidP="0047491B">
      <w:pPr>
        <w:pStyle w:val="Cuerpodeltexto90"/>
        <w:shd w:val="clear" w:color="auto" w:fill="auto"/>
        <w:tabs>
          <w:tab w:val="left" w:leader="dot" w:pos="5103"/>
          <w:tab w:val="right" w:pos="5617"/>
        </w:tabs>
        <w:spacing w:after="0" w:line="245" w:lineRule="exact"/>
        <w:ind w:left="709"/>
        <w:jc w:val="left"/>
        <w:rPr>
          <w:rStyle w:val="Cuerpodeltexto910ptoSincursiva0"/>
          <w:lang w:val="es-ES"/>
        </w:rPr>
      </w:pPr>
      <w:r>
        <w:rPr>
          <w:rStyle w:val="Cuerpodeltexto910ptoSincursiva0"/>
          <w:lang w:val="es-ES"/>
        </w:rPr>
        <w:t xml:space="preserve">de Voltaire </w:t>
      </w:r>
      <w:r>
        <w:rPr>
          <w:rStyle w:val="Cuerpodeltexto910ptoSincursiva0"/>
          <w:lang w:val="es-ES"/>
        </w:rPr>
        <w:tab/>
      </w:r>
      <w:r>
        <w:rPr>
          <w:rStyle w:val="Cuerpodeltexto910ptoSincursiva0"/>
          <w:lang w:val="es-ES"/>
        </w:rPr>
        <w:tab/>
        <w:t>187</w:t>
      </w:r>
    </w:p>
    <w:p w:rsidR="0047491B" w:rsidRDefault="0047491B" w:rsidP="0047491B">
      <w:pPr>
        <w:pStyle w:val="Cuerpodeltexto90"/>
        <w:shd w:val="clear" w:color="auto" w:fill="auto"/>
        <w:tabs>
          <w:tab w:val="left" w:leader="dot" w:pos="5103"/>
          <w:tab w:val="right" w:pos="5617"/>
        </w:tabs>
        <w:spacing w:after="0" w:line="245" w:lineRule="exact"/>
        <w:ind w:left="709"/>
        <w:jc w:val="left"/>
        <w:rPr>
          <w:rStyle w:val="Cuerpodeltexto910ptoSincursiva0"/>
          <w:lang w:val="es-ES"/>
        </w:rPr>
      </w:pPr>
      <w:r w:rsidRPr="0047491B">
        <w:rPr>
          <w:rStyle w:val="Cuerpodeltexto910ptoSincursiva0"/>
          <w:i/>
          <w:lang w:val="es-ES"/>
        </w:rPr>
        <w:t>Reflexiones y máximas</w:t>
      </w:r>
      <w:r>
        <w:rPr>
          <w:rStyle w:val="Cuerpodeltexto910ptoSincursiva0"/>
          <w:lang w:val="es-ES"/>
        </w:rPr>
        <w:t xml:space="preserve">, de Vauvenargues </w:t>
      </w:r>
      <w:r>
        <w:rPr>
          <w:rStyle w:val="Cuerpodeltexto910ptoSincursiva0"/>
          <w:lang w:val="es-ES"/>
        </w:rPr>
        <w:tab/>
      </w:r>
      <w:r>
        <w:rPr>
          <w:rStyle w:val="Cuerpodeltexto910ptoSincursiva0"/>
          <w:lang w:val="es-ES"/>
        </w:rPr>
        <w:tab/>
        <w:t>191</w:t>
      </w:r>
    </w:p>
    <w:p w:rsidR="0047491B" w:rsidRDefault="0047491B" w:rsidP="0047491B">
      <w:pPr>
        <w:pStyle w:val="Cuerpodeltexto90"/>
        <w:shd w:val="clear" w:color="auto" w:fill="auto"/>
        <w:tabs>
          <w:tab w:val="left" w:leader="dot" w:pos="5103"/>
          <w:tab w:val="right" w:pos="5617"/>
        </w:tabs>
        <w:spacing w:after="0" w:line="245" w:lineRule="exact"/>
        <w:ind w:left="709"/>
        <w:jc w:val="left"/>
        <w:rPr>
          <w:rStyle w:val="Cuerpodeltexto910ptoSincursiva0"/>
          <w:lang w:val="es-ES"/>
        </w:rPr>
      </w:pPr>
      <w:r w:rsidRPr="0047491B">
        <w:rPr>
          <w:rStyle w:val="Cuerpodeltexto910ptoSincursiva0"/>
          <w:i/>
          <w:lang w:val="es-ES"/>
        </w:rPr>
        <w:t>Sobre el alma de los animales. Carta V</w:t>
      </w:r>
      <w:r>
        <w:rPr>
          <w:rStyle w:val="Cuerpodeltexto910ptoSincursiva0"/>
          <w:lang w:val="es-ES"/>
        </w:rPr>
        <w:t>, de</w:t>
      </w:r>
    </w:p>
    <w:p w:rsidR="0047491B" w:rsidRDefault="0047491B" w:rsidP="0047491B">
      <w:pPr>
        <w:pStyle w:val="Cuerpodeltexto90"/>
        <w:shd w:val="clear" w:color="auto" w:fill="auto"/>
        <w:tabs>
          <w:tab w:val="left" w:leader="dot" w:pos="5103"/>
          <w:tab w:val="right" w:pos="5617"/>
        </w:tabs>
        <w:spacing w:after="0" w:line="245" w:lineRule="exact"/>
        <w:ind w:left="709"/>
        <w:jc w:val="left"/>
        <w:rPr>
          <w:rStyle w:val="Cuerpodeltexto910ptoSincursiva0"/>
          <w:lang w:val="es-ES"/>
        </w:rPr>
      </w:pPr>
      <w:r>
        <w:rPr>
          <w:rStyle w:val="Cuerpodeltexto910ptoSincursiva0"/>
          <w:lang w:val="es-ES"/>
        </w:rPr>
        <w:t xml:space="preserve">Maupertuis </w:t>
      </w:r>
      <w:r>
        <w:rPr>
          <w:rStyle w:val="Cuerpodeltexto910ptoSincursiva0"/>
          <w:lang w:val="es-ES"/>
        </w:rPr>
        <w:tab/>
      </w:r>
      <w:r>
        <w:rPr>
          <w:rStyle w:val="Cuerpodeltexto910ptoSincursiva0"/>
          <w:lang w:val="es-ES"/>
        </w:rPr>
        <w:tab/>
        <w:t>193</w:t>
      </w:r>
    </w:p>
    <w:p w:rsidR="0047491B" w:rsidRDefault="0047491B" w:rsidP="0047491B">
      <w:pPr>
        <w:pStyle w:val="Cuerpodeltexto90"/>
        <w:shd w:val="clear" w:color="auto" w:fill="auto"/>
        <w:tabs>
          <w:tab w:val="left" w:leader="dot" w:pos="5103"/>
          <w:tab w:val="right" w:pos="5617"/>
        </w:tabs>
        <w:spacing w:after="0" w:line="245" w:lineRule="exact"/>
        <w:ind w:left="709"/>
        <w:jc w:val="left"/>
        <w:rPr>
          <w:rStyle w:val="Cuerpodeltexto910ptoSincursiva0"/>
          <w:lang w:val="es-ES"/>
        </w:rPr>
      </w:pPr>
      <w:r w:rsidRPr="0047491B">
        <w:rPr>
          <w:rStyle w:val="Cuerpodeltexto910ptoSincursiva0"/>
          <w:i/>
          <w:lang w:val="es-ES"/>
        </w:rPr>
        <w:t>Acerca del derecho sobre los animales, Carta VI</w:t>
      </w:r>
      <w:r>
        <w:rPr>
          <w:rStyle w:val="Cuerpodeltexto910ptoSincursiva0"/>
          <w:lang w:val="es-ES"/>
        </w:rPr>
        <w:t>,</w:t>
      </w:r>
    </w:p>
    <w:p w:rsidR="0047491B" w:rsidRDefault="0047491B" w:rsidP="0047491B">
      <w:pPr>
        <w:pStyle w:val="Cuerpodeltexto90"/>
        <w:shd w:val="clear" w:color="auto" w:fill="auto"/>
        <w:tabs>
          <w:tab w:val="left" w:leader="dot" w:pos="5103"/>
          <w:tab w:val="right" w:pos="5617"/>
        </w:tabs>
        <w:spacing w:after="0" w:line="245" w:lineRule="exact"/>
        <w:ind w:left="709"/>
        <w:jc w:val="left"/>
        <w:rPr>
          <w:rStyle w:val="Cuerpodeltexto910ptoSincursiva0"/>
          <w:lang w:val="es-ES"/>
        </w:rPr>
      </w:pPr>
      <w:r>
        <w:rPr>
          <w:rStyle w:val="Cuerpodeltexto910ptoSincursiva0"/>
          <w:lang w:val="es-ES"/>
        </w:rPr>
        <w:t xml:space="preserve">De Maupertuis </w:t>
      </w:r>
      <w:r>
        <w:rPr>
          <w:rStyle w:val="Cuerpodeltexto910ptoSincursiva0"/>
          <w:lang w:val="es-ES"/>
        </w:rPr>
        <w:tab/>
      </w:r>
      <w:r>
        <w:rPr>
          <w:rStyle w:val="Cuerpodeltexto910ptoSincursiva0"/>
          <w:lang w:val="es-ES"/>
        </w:rPr>
        <w:tab/>
        <w:t>199</w:t>
      </w:r>
    </w:p>
    <w:p w:rsidR="00295667" w:rsidRDefault="00295667" w:rsidP="0047491B">
      <w:pPr>
        <w:pStyle w:val="Cuerpodeltexto90"/>
        <w:shd w:val="clear" w:color="auto" w:fill="auto"/>
        <w:spacing w:after="0" w:line="245" w:lineRule="exact"/>
        <w:ind w:left="840" w:firstLine="11"/>
        <w:jc w:val="left"/>
        <w:rPr>
          <w:rStyle w:val="Cuerpodeltexto910ptoSincursiva0"/>
          <w:lang w:val="es-ES"/>
        </w:rPr>
      </w:pPr>
    </w:p>
    <w:p w:rsidR="0047491B" w:rsidRDefault="0047491B" w:rsidP="0047491B">
      <w:pPr>
        <w:pStyle w:val="Cuerpodeltexto90"/>
        <w:shd w:val="clear" w:color="auto" w:fill="auto"/>
        <w:tabs>
          <w:tab w:val="left" w:leader="dot" w:pos="5103"/>
          <w:tab w:val="right" w:pos="5617"/>
        </w:tabs>
        <w:spacing w:after="0" w:line="245" w:lineRule="exact"/>
        <w:jc w:val="left"/>
        <w:rPr>
          <w:rStyle w:val="Cuerpodeltexto910ptoSincursiva0"/>
          <w:lang w:val="es-ES"/>
        </w:rPr>
      </w:pPr>
      <w:r>
        <w:rPr>
          <w:rStyle w:val="Cuerpodeltexto910ptoSincursiva0"/>
          <w:lang w:val="es-ES"/>
        </w:rPr>
        <w:t xml:space="preserve">EL </w:t>
      </w:r>
      <w:r w:rsidR="000A38D6">
        <w:rPr>
          <w:rStyle w:val="Cuerpodeltexto910ptoSincursiva0"/>
          <w:lang w:val="es-ES"/>
        </w:rPr>
        <w:t>FILÓSOFO</w:t>
      </w:r>
      <w:r>
        <w:rPr>
          <w:rStyle w:val="Cuerpodeltexto910ptoSincursiva0"/>
          <w:lang w:val="es-ES"/>
        </w:rPr>
        <w:t xml:space="preserve"> </w:t>
      </w:r>
      <w:r>
        <w:rPr>
          <w:rStyle w:val="Cuerpodeltexto910ptoSincursiva0"/>
          <w:lang w:val="es-ES"/>
        </w:rPr>
        <w:tab/>
      </w:r>
      <w:r>
        <w:rPr>
          <w:rStyle w:val="Cuerpodeltexto910ptoSincursiva0"/>
          <w:lang w:val="es-ES"/>
        </w:rPr>
        <w:tab/>
        <w:t>201</w:t>
      </w:r>
    </w:p>
    <w:p w:rsidR="0047491B" w:rsidRDefault="0047491B" w:rsidP="0047491B">
      <w:pPr>
        <w:pStyle w:val="Cuerpodeltexto90"/>
        <w:shd w:val="clear" w:color="auto" w:fill="auto"/>
        <w:tabs>
          <w:tab w:val="left" w:leader="dot" w:pos="5103"/>
          <w:tab w:val="right" w:pos="5617"/>
        </w:tabs>
        <w:spacing w:after="0" w:line="245" w:lineRule="exact"/>
        <w:jc w:val="left"/>
        <w:rPr>
          <w:rStyle w:val="Cuerpodeltexto910ptoSincursiva0"/>
          <w:lang w:val="es-ES"/>
        </w:rPr>
      </w:pPr>
    </w:p>
    <w:p w:rsidR="0047491B" w:rsidRDefault="0047491B" w:rsidP="0047491B">
      <w:pPr>
        <w:pStyle w:val="Cuerpodeltexto90"/>
        <w:shd w:val="clear" w:color="auto" w:fill="auto"/>
        <w:tabs>
          <w:tab w:val="left" w:leader="dot" w:pos="5103"/>
          <w:tab w:val="right" w:pos="5617"/>
        </w:tabs>
        <w:spacing w:after="0" w:line="245" w:lineRule="exact"/>
        <w:ind w:firstLine="709"/>
        <w:jc w:val="left"/>
        <w:rPr>
          <w:rStyle w:val="Cuerpodeltexto910ptoSincursiva0"/>
          <w:lang w:val="es-ES"/>
        </w:rPr>
      </w:pPr>
      <w:r w:rsidRPr="0047491B">
        <w:rPr>
          <w:rStyle w:val="Cuerpodeltexto910ptoSincursiva0"/>
          <w:i/>
          <w:lang w:val="es-ES"/>
        </w:rPr>
        <w:t>Artículo “Filósofo” de la Enciclopedia</w:t>
      </w:r>
      <w:r>
        <w:rPr>
          <w:rStyle w:val="Cuerpodeltexto910ptoSincursiva0"/>
          <w:lang w:val="es-ES"/>
        </w:rPr>
        <w:t xml:space="preserve">, de </w:t>
      </w:r>
    </w:p>
    <w:p w:rsidR="0047491B" w:rsidRDefault="0047491B" w:rsidP="0047491B">
      <w:pPr>
        <w:pStyle w:val="Cuerpodeltexto90"/>
        <w:shd w:val="clear" w:color="auto" w:fill="auto"/>
        <w:tabs>
          <w:tab w:val="left" w:leader="dot" w:pos="5103"/>
          <w:tab w:val="right" w:pos="5617"/>
        </w:tabs>
        <w:spacing w:after="0" w:line="245" w:lineRule="exact"/>
        <w:ind w:firstLine="709"/>
        <w:jc w:val="left"/>
        <w:rPr>
          <w:rStyle w:val="Cuerpodeltexto910ptoSincursiva0"/>
          <w:lang w:val="es-ES"/>
        </w:rPr>
      </w:pPr>
      <w:r>
        <w:rPr>
          <w:rStyle w:val="Cuerpodeltexto910ptoSincursiva0"/>
          <w:lang w:val="es-ES"/>
        </w:rPr>
        <w:t xml:space="preserve">Dumarsais </w:t>
      </w:r>
      <w:r>
        <w:rPr>
          <w:rStyle w:val="Cuerpodeltexto910ptoSincursiva0"/>
          <w:lang w:val="es-ES"/>
        </w:rPr>
        <w:tab/>
      </w:r>
      <w:r>
        <w:rPr>
          <w:rStyle w:val="Cuerpodeltexto910ptoSincursiva0"/>
          <w:lang w:val="es-ES"/>
        </w:rPr>
        <w:tab/>
        <w:t>203</w:t>
      </w:r>
    </w:p>
    <w:p w:rsidR="0047491B" w:rsidRDefault="0047491B" w:rsidP="0047491B">
      <w:pPr>
        <w:pStyle w:val="Cuerpodeltexto90"/>
        <w:shd w:val="clear" w:color="auto" w:fill="auto"/>
        <w:tabs>
          <w:tab w:val="left" w:leader="dot" w:pos="5103"/>
          <w:tab w:val="right" w:pos="5617"/>
        </w:tabs>
        <w:spacing w:after="0" w:line="245" w:lineRule="exact"/>
        <w:ind w:firstLine="709"/>
        <w:jc w:val="left"/>
        <w:rPr>
          <w:rStyle w:val="Cuerpodeltexto910ptoSincursiva0"/>
          <w:lang w:val="es-ES"/>
        </w:rPr>
      </w:pPr>
      <w:r w:rsidRPr="0047491B">
        <w:rPr>
          <w:rStyle w:val="Cuerpodeltexto910ptoSincursiva0"/>
          <w:i/>
          <w:lang w:val="es-ES"/>
        </w:rPr>
        <w:t>Reflexiones sobre la esclavitud de los negros</w:t>
      </w:r>
      <w:r>
        <w:rPr>
          <w:rStyle w:val="Cuerpodeltexto910ptoSincursiva0"/>
          <w:lang w:val="es-ES"/>
        </w:rPr>
        <w:t>, de</w:t>
      </w:r>
    </w:p>
    <w:p w:rsidR="0047491B" w:rsidRDefault="0047491B" w:rsidP="0047491B">
      <w:pPr>
        <w:pStyle w:val="Cuerpodeltexto90"/>
        <w:shd w:val="clear" w:color="auto" w:fill="auto"/>
        <w:tabs>
          <w:tab w:val="left" w:leader="dot" w:pos="5103"/>
          <w:tab w:val="right" w:pos="5617"/>
        </w:tabs>
        <w:spacing w:after="0" w:line="245" w:lineRule="exact"/>
        <w:ind w:firstLine="709"/>
        <w:jc w:val="left"/>
        <w:rPr>
          <w:rStyle w:val="Cuerpodeltexto910ptoSincursiva0"/>
          <w:lang w:val="es-ES"/>
        </w:rPr>
      </w:pPr>
      <w:r>
        <w:rPr>
          <w:rStyle w:val="Cuerpodeltexto910ptoSincursiva0"/>
          <w:lang w:val="es-ES"/>
        </w:rPr>
        <w:t xml:space="preserve">Condorcet </w:t>
      </w:r>
      <w:r>
        <w:rPr>
          <w:rStyle w:val="Cuerpodeltexto910ptoSincursiva0"/>
          <w:lang w:val="es-ES"/>
        </w:rPr>
        <w:tab/>
      </w:r>
      <w:r>
        <w:rPr>
          <w:rStyle w:val="Cuerpodeltexto910ptoSincursiva0"/>
          <w:lang w:val="es-ES"/>
        </w:rPr>
        <w:tab/>
        <w:t>209</w:t>
      </w:r>
    </w:p>
    <w:p w:rsidR="0047491B" w:rsidRDefault="0047491B" w:rsidP="0047491B">
      <w:pPr>
        <w:pStyle w:val="Cuerpodeltexto90"/>
        <w:shd w:val="clear" w:color="auto" w:fill="auto"/>
        <w:tabs>
          <w:tab w:val="left" w:leader="dot" w:pos="5103"/>
          <w:tab w:val="right" w:pos="5617"/>
        </w:tabs>
        <w:spacing w:after="0" w:line="245" w:lineRule="exact"/>
        <w:ind w:firstLine="709"/>
        <w:jc w:val="left"/>
        <w:rPr>
          <w:rStyle w:val="Cuerpodeltexto910ptoSincursiva0"/>
          <w:lang w:val="es-ES"/>
        </w:rPr>
      </w:pPr>
    </w:p>
    <w:p w:rsidR="0047491B" w:rsidRDefault="0047491B" w:rsidP="0047491B">
      <w:pPr>
        <w:pStyle w:val="Cuerpodeltexto90"/>
        <w:shd w:val="clear" w:color="auto" w:fill="auto"/>
        <w:tabs>
          <w:tab w:val="left" w:leader="dot" w:pos="5103"/>
          <w:tab w:val="right" w:pos="5617"/>
        </w:tabs>
        <w:spacing w:after="0" w:line="245" w:lineRule="exact"/>
        <w:ind w:firstLine="709"/>
        <w:jc w:val="left"/>
        <w:rPr>
          <w:rStyle w:val="Cuerpodeltexto910ptoSincursiva0"/>
          <w:lang w:val="es-ES"/>
        </w:rPr>
      </w:pPr>
    </w:p>
    <w:p w:rsidR="0047491B" w:rsidRDefault="0047491B" w:rsidP="0047491B">
      <w:pPr>
        <w:pStyle w:val="Cuerpodeltexto90"/>
        <w:shd w:val="clear" w:color="auto" w:fill="auto"/>
        <w:tabs>
          <w:tab w:val="left" w:leader="dot" w:pos="5103"/>
          <w:tab w:val="right" w:pos="5617"/>
        </w:tabs>
        <w:spacing w:after="0" w:line="245" w:lineRule="exact"/>
        <w:jc w:val="left"/>
        <w:rPr>
          <w:rStyle w:val="Cuerpodeltexto910ptoSincursiva0"/>
          <w:lang w:val="es-ES"/>
        </w:rPr>
      </w:pPr>
      <w:r>
        <w:rPr>
          <w:rStyle w:val="Cuerpodeltexto910ptoSincursiva0"/>
          <w:lang w:val="es-ES"/>
        </w:rPr>
        <w:t xml:space="preserve">BIBLIOGRAFIA </w:t>
      </w:r>
      <w:r>
        <w:rPr>
          <w:rStyle w:val="Cuerpodeltexto910ptoSincursiva0"/>
          <w:lang w:val="es-ES"/>
        </w:rPr>
        <w:tab/>
      </w:r>
      <w:r>
        <w:rPr>
          <w:rStyle w:val="Cuerpodeltexto910ptoSincursiva0"/>
          <w:lang w:val="es-ES"/>
        </w:rPr>
        <w:tab/>
        <w:t>211</w:t>
      </w:r>
    </w:p>
    <w:p w:rsidR="00295667" w:rsidRDefault="00295667">
      <w:pPr>
        <w:pStyle w:val="Cuerpodeltexto90"/>
        <w:shd w:val="clear" w:color="auto" w:fill="auto"/>
        <w:spacing w:after="0" w:line="245" w:lineRule="exact"/>
        <w:ind w:left="840" w:hanging="340"/>
        <w:jc w:val="left"/>
        <w:rPr>
          <w:rStyle w:val="Cuerpodeltexto910ptoSincursiva0"/>
          <w:lang w:val="es-ES"/>
        </w:rPr>
      </w:pPr>
    </w:p>
    <w:p w:rsidR="00EB345F" w:rsidRDefault="00EB345F">
      <w:pPr>
        <w:pStyle w:val="TDC4"/>
        <w:shd w:val="clear" w:color="auto" w:fill="auto"/>
        <w:tabs>
          <w:tab w:val="left" w:leader="dot" w:pos="4939"/>
        </w:tabs>
        <w:spacing w:before="0" w:after="0" w:line="200" w:lineRule="exact"/>
        <w:ind w:firstLine="0"/>
      </w:pPr>
    </w:p>
    <w:p w:rsidR="0047491B" w:rsidRDefault="0047491B">
      <w:pPr>
        <w:pStyle w:val="TDC4"/>
        <w:shd w:val="clear" w:color="auto" w:fill="auto"/>
        <w:tabs>
          <w:tab w:val="left" w:leader="dot" w:pos="4939"/>
        </w:tabs>
        <w:spacing w:before="0" w:after="0" w:line="200" w:lineRule="exact"/>
        <w:ind w:firstLine="0"/>
      </w:pPr>
    </w:p>
    <w:p w:rsidR="0047491B" w:rsidRDefault="0047491B">
      <w:pPr>
        <w:rPr>
          <w:rFonts w:ascii="Times New Roman" w:eastAsia="Times New Roman" w:hAnsi="Times New Roman" w:cs="Times New Roman"/>
          <w:sz w:val="20"/>
          <w:szCs w:val="20"/>
        </w:rPr>
      </w:pPr>
      <w:r>
        <w:br w:type="page"/>
      </w:r>
    </w:p>
    <w:p w:rsidR="0047491B" w:rsidRDefault="0047491B">
      <w:pPr>
        <w:pStyle w:val="TDC4"/>
        <w:shd w:val="clear" w:color="auto" w:fill="auto"/>
        <w:tabs>
          <w:tab w:val="left" w:leader="dot" w:pos="4939"/>
        </w:tabs>
        <w:spacing w:before="0" w:after="0" w:line="200" w:lineRule="exact"/>
        <w:ind w:firstLine="0"/>
      </w:pPr>
    </w:p>
    <w:p w:rsidR="0047491B" w:rsidRDefault="0047491B">
      <w:pPr>
        <w:pStyle w:val="TDC4"/>
        <w:shd w:val="clear" w:color="auto" w:fill="auto"/>
        <w:tabs>
          <w:tab w:val="left" w:leader="dot" w:pos="4939"/>
        </w:tabs>
        <w:spacing w:before="0" w:after="0" w:line="200" w:lineRule="exact"/>
        <w:ind w:firstLine="0"/>
        <w:sectPr w:rsidR="0047491B">
          <w:pgSz w:w="8391" w:h="11909"/>
          <w:pgMar w:top="907" w:right="1370" w:bottom="1502" w:left="1370" w:header="0" w:footer="3" w:gutter="34"/>
          <w:cols w:space="720"/>
          <w:noEndnote/>
          <w:rtlGutter/>
          <w:docGrid w:linePitch="360"/>
        </w:sectPr>
      </w:pPr>
    </w:p>
    <w:p w:rsidR="00EB345F" w:rsidRPr="0047491B" w:rsidRDefault="0002303A" w:rsidP="0047491B">
      <w:pPr>
        <w:pStyle w:val="Cuerpodeltexto50"/>
        <w:shd w:val="clear" w:color="auto" w:fill="auto"/>
        <w:spacing w:before="0" w:after="184" w:line="202" w:lineRule="exact"/>
        <w:ind w:right="8" w:firstLine="0"/>
      </w:pPr>
      <w:r w:rsidRPr="0047491B">
        <w:rPr>
          <w:rStyle w:val="Cuerpodeltexto5Arial85pto"/>
          <w:rFonts w:ascii="Times New Roman" w:hAnsi="Times New Roman" w:cs="Times New Roman"/>
          <w:sz w:val="18"/>
          <w:szCs w:val="18"/>
        </w:rPr>
        <w:lastRenderedPageBreak/>
        <w:t>COLECCION LETRAS</w:t>
      </w:r>
      <w:r w:rsidRPr="0047491B">
        <w:rPr>
          <w:rStyle w:val="Cuerpodeltexto5Arial85pto"/>
          <w:rFonts w:ascii="Times New Roman" w:hAnsi="Times New Roman" w:cs="Times New Roman"/>
          <w:sz w:val="18"/>
          <w:szCs w:val="18"/>
        </w:rPr>
        <w:br/>
        <w:t>DIFERENTES</w:t>
      </w:r>
    </w:p>
    <w:p w:rsidR="00EB345F" w:rsidRPr="0047491B" w:rsidRDefault="0002303A" w:rsidP="0047491B">
      <w:pPr>
        <w:pStyle w:val="Cuerpodeltexto50"/>
        <w:shd w:val="clear" w:color="auto" w:fill="auto"/>
        <w:spacing w:before="0"/>
        <w:ind w:right="8" w:firstLine="0"/>
      </w:pPr>
      <w:r w:rsidRPr="0047491B">
        <w:rPr>
          <w:rStyle w:val="Cuerpodeltexto5Arial85pto"/>
          <w:rFonts w:ascii="Times New Roman" w:hAnsi="Times New Roman" w:cs="Times New Roman"/>
          <w:sz w:val="18"/>
          <w:szCs w:val="18"/>
        </w:rPr>
        <w:t>DIRIGIDA POR:</w:t>
      </w:r>
    </w:p>
    <w:p w:rsidR="00EB345F" w:rsidRPr="0047491B" w:rsidRDefault="0002303A" w:rsidP="0047491B">
      <w:pPr>
        <w:pStyle w:val="Cuerpodeltexto40"/>
        <w:shd w:val="clear" w:color="auto" w:fill="auto"/>
        <w:spacing w:after="202" w:line="197" w:lineRule="exact"/>
        <w:ind w:right="8"/>
        <w:rPr>
          <w:sz w:val="18"/>
          <w:szCs w:val="18"/>
        </w:rPr>
      </w:pPr>
      <w:r w:rsidRPr="0047491B">
        <w:rPr>
          <w:rStyle w:val="Cuerpodeltexto4Arial"/>
          <w:rFonts w:ascii="Times New Roman" w:hAnsi="Times New Roman" w:cs="Times New Roman"/>
          <w:b/>
          <w:bCs/>
          <w:sz w:val="18"/>
          <w:szCs w:val="18"/>
        </w:rPr>
        <w:t>José María Arroyo Zarzosa</w:t>
      </w:r>
      <w:r w:rsidRPr="0047491B">
        <w:rPr>
          <w:rStyle w:val="Cuerpodeltexto4Arial"/>
          <w:rFonts w:ascii="Times New Roman" w:hAnsi="Times New Roman" w:cs="Times New Roman"/>
          <w:b/>
          <w:bCs/>
          <w:sz w:val="18"/>
          <w:szCs w:val="18"/>
        </w:rPr>
        <w:br/>
        <w:t>Rafael de Lorenzo García</w:t>
      </w:r>
    </w:p>
    <w:p w:rsidR="00EB345F" w:rsidRPr="0047491B" w:rsidRDefault="0002303A" w:rsidP="0047491B">
      <w:pPr>
        <w:pStyle w:val="Cuerpodeltexto50"/>
        <w:shd w:val="clear" w:color="auto" w:fill="auto"/>
        <w:spacing w:before="0" w:line="170" w:lineRule="exact"/>
        <w:ind w:right="8" w:firstLine="0"/>
      </w:pPr>
      <w:r w:rsidRPr="0047491B">
        <w:rPr>
          <w:rStyle w:val="Cuerpodeltexto5Arial85pto"/>
          <w:rFonts w:ascii="Times New Roman" w:hAnsi="Times New Roman" w:cs="Times New Roman"/>
          <w:sz w:val="18"/>
          <w:szCs w:val="18"/>
        </w:rPr>
        <w:t>ASESOR LITERARIO:</w:t>
      </w:r>
    </w:p>
    <w:p w:rsidR="00EB345F" w:rsidRPr="0047491B" w:rsidRDefault="0002303A" w:rsidP="0047491B">
      <w:pPr>
        <w:pStyle w:val="Cuerpodeltexto40"/>
        <w:shd w:val="clear" w:color="auto" w:fill="auto"/>
        <w:spacing w:after="123" w:line="170" w:lineRule="exact"/>
        <w:ind w:right="8"/>
        <w:rPr>
          <w:sz w:val="18"/>
          <w:szCs w:val="18"/>
        </w:rPr>
      </w:pPr>
      <w:r w:rsidRPr="0047491B">
        <w:rPr>
          <w:rStyle w:val="Cuerpodeltexto4Arial"/>
          <w:rFonts w:ascii="Times New Roman" w:hAnsi="Times New Roman" w:cs="Times New Roman"/>
          <w:b/>
          <w:bCs/>
          <w:sz w:val="18"/>
          <w:szCs w:val="18"/>
        </w:rPr>
        <w:t>Ricardo de la Fuente</w:t>
      </w:r>
    </w:p>
    <w:p w:rsidR="00EB345F" w:rsidRPr="0047491B" w:rsidRDefault="005E0EA6" w:rsidP="0047491B">
      <w:pPr>
        <w:pStyle w:val="Cuerpodeltexto40"/>
        <w:shd w:val="clear" w:color="auto" w:fill="auto"/>
        <w:spacing w:after="5781" w:line="197" w:lineRule="exact"/>
        <w:ind w:right="8"/>
        <w:rPr>
          <w:sz w:val="18"/>
          <w:szCs w:val="18"/>
        </w:rPr>
      </w:pPr>
      <w:r>
        <w:rPr>
          <w:sz w:val="18"/>
          <w:szCs w:val="18"/>
        </w:rPr>
        <w:pict>
          <v:shape id="_x0000_s1083" type="#_x0000_t202" style="position:absolute;margin-left:.5pt;margin-top:394.65pt;width:129.45pt;height:9.45pt;z-index:-125829372;mso-wrap-distance-left:5pt;mso-wrap-distance-top:29.6pt;mso-wrap-distance-right:5pt;mso-position-horizontal-relative:margin" filled="f" stroked="f">
            <v:textbox style="mso-fit-shape-to-text:t" inset="0,0,0,0">
              <w:txbxContent>
                <w:p w:rsidR="00295667" w:rsidRDefault="00295667">
                  <w:pPr>
                    <w:pStyle w:val="Cuerpodeltexto24"/>
                    <w:shd w:val="clear" w:color="auto" w:fill="auto"/>
                    <w:spacing w:before="0" w:line="190" w:lineRule="exact"/>
                    <w:jc w:val="left"/>
                  </w:pPr>
                  <w:r>
                    <w:rPr>
                      <w:rStyle w:val="Cuerpodeltexto24Exact0"/>
                      <w:spacing w:val="50"/>
                    </w:rPr>
                    <w:t>FUNDACION ONCE</w:t>
                  </w:r>
                </w:p>
              </w:txbxContent>
            </v:textbox>
            <w10:wrap type="square" anchorx="margin"/>
          </v:shape>
        </w:pict>
      </w:r>
      <w:r w:rsidR="0002303A" w:rsidRPr="0047491B">
        <w:rPr>
          <w:rStyle w:val="Cuerpodeltexto4ArialSinnegrita"/>
          <w:rFonts w:ascii="Times New Roman" w:hAnsi="Times New Roman" w:cs="Times New Roman"/>
          <w:sz w:val="18"/>
          <w:szCs w:val="18"/>
        </w:rPr>
        <w:t>COORDINADOR EDITORIAL:</w:t>
      </w:r>
      <w:r w:rsidR="0002303A" w:rsidRPr="0047491B">
        <w:rPr>
          <w:rStyle w:val="Cuerpodeltexto4ArialSinnegrita"/>
          <w:rFonts w:ascii="Times New Roman" w:hAnsi="Times New Roman" w:cs="Times New Roman"/>
          <w:sz w:val="18"/>
          <w:szCs w:val="18"/>
        </w:rPr>
        <w:br/>
      </w:r>
      <w:r w:rsidR="0002303A" w:rsidRPr="0047491B">
        <w:rPr>
          <w:rStyle w:val="Cuerpodeltexto4Arial"/>
          <w:rFonts w:ascii="Times New Roman" w:hAnsi="Times New Roman" w:cs="Times New Roman"/>
          <w:b/>
          <w:bCs/>
          <w:sz w:val="18"/>
          <w:szCs w:val="18"/>
        </w:rPr>
        <w:t>Gregorio Burgueño Alvarez</w:t>
      </w:r>
    </w:p>
    <w:p w:rsidR="00EB345F" w:rsidRDefault="00B64EB6">
      <w:pPr>
        <w:framePr w:h="1080" w:hSpace="653" w:wrap="notBeside" w:vAnchor="text" w:hAnchor="text" w:x="654" w:y="1"/>
        <w:jc w:val="center"/>
        <w:rPr>
          <w:sz w:val="0"/>
          <w:szCs w:val="0"/>
        </w:rPr>
      </w:pPr>
      <w:r>
        <w:pict>
          <v:shape id="_x0000_i1029" type="#_x0000_t75" style="width:60pt;height:54pt">
            <v:imagedata r:id="rId80" r:href="rId81"/>
          </v:shape>
        </w:pict>
      </w:r>
    </w:p>
    <w:p w:rsidR="00EB345F" w:rsidRDefault="0002303A">
      <w:pPr>
        <w:pStyle w:val="Leyendadelaimagen20"/>
        <w:framePr w:h="1080" w:hSpace="653" w:wrap="notBeside" w:vAnchor="text" w:hAnchor="text" w:x="654" w:y="1"/>
        <w:shd w:val="clear" w:color="auto" w:fill="auto"/>
        <w:spacing w:after="25" w:line="150" w:lineRule="exact"/>
      </w:pPr>
      <w:r>
        <w:t>ESCUELA LIBRE EDITORIAL</w:t>
      </w:r>
    </w:p>
    <w:p w:rsidR="00EB345F" w:rsidRDefault="0002303A">
      <w:pPr>
        <w:pStyle w:val="Leyendadelaimagen20"/>
        <w:framePr w:h="1080" w:hSpace="653" w:wrap="notBeside" w:vAnchor="text" w:hAnchor="text" w:x="654" w:y="1"/>
        <w:shd w:val="clear" w:color="auto" w:fill="auto"/>
        <w:spacing w:after="0" w:line="150" w:lineRule="exact"/>
      </w:pPr>
      <w:r>
        <w:t>Madrid, 1996</w:t>
      </w:r>
    </w:p>
    <w:p w:rsidR="00EB345F" w:rsidRDefault="00EB345F">
      <w:pPr>
        <w:rPr>
          <w:sz w:val="2"/>
          <w:szCs w:val="2"/>
        </w:rPr>
      </w:pPr>
    </w:p>
    <w:p w:rsidR="00EB345F" w:rsidRDefault="00EB345F">
      <w:pPr>
        <w:rPr>
          <w:sz w:val="2"/>
          <w:szCs w:val="2"/>
        </w:rPr>
        <w:sectPr w:rsidR="00EB345F" w:rsidSect="0047491B">
          <w:footerReference w:type="even" r:id="rId82"/>
          <w:footerReference w:type="default" r:id="rId83"/>
          <w:pgSz w:w="8391" w:h="11909"/>
          <w:pgMar w:top="993" w:right="1445" w:bottom="951" w:left="4253" w:header="0" w:footer="3" w:gutter="0"/>
          <w:cols w:space="720"/>
          <w:noEndnote/>
          <w:docGrid w:linePitch="360"/>
        </w:sectPr>
      </w:pPr>
    </w:p>
    <w:p w:rsidR="00EB345F" w:rsidRDefault="005E0EA6">
      <w:pPr>
        <w:spacing w:line="360" w:lineRule="exact"/>
      </w:pPr>
      <w:r>
        <w:lastRenderedPageBreak/>
        <w:pict>
          <v:shape id="_x0000_s1085" type="#_x0000_t75" style="position:absolute;margin-left:0;margin-top:0;width:419.5pt;height:617.3pt;z-index:-251658703;mso-wrap-distance-left:5pt;mso-wrap-distance-right:5pt;mso-position-horizontal:center;mso-position-horizontal-relative:margin" wrapcoords="-42 0 -42 21574 21600 21574 21600 0 -42 0">
            <v:imagedata r:id="rId84" o:title="image10"/>
            <w10:wrap type="tight" anchorx="margin"/>
          </v:shape>
        </w:pict>
      </w:r>
    </w:p>
    <w:p w:rsidR="00EB345F" w:rsidRDefault="00EB345F">
      <w:pPr>
        <w:spacing w:line="360" w:lineRule="exact"/>
      </w:pPr>
    </w:p>
    <w:p w:rsidR="00EB345F" w:rsidRDefault="00EB345F">
      <w:pPr>
        <w:spacing w:line="360" w:lineRule="exact"/>
      </w:pPr>
    </w:p>
    <w:p w:rsidR="00EB345F" w:rsidRDefault="00EB345F">
      <w:pPr>
        <w:spacing w:line="360" w:lineRule="exact"/>
      </w:pPr>
    </w:p>
    <w:p w:rsidR="00EB345F" w:rsidRDefault="00EB345F">
      <w:pPr>
        <w:spacing w:line="360" w:lineRule="exact"/>
      </w:pPr>
    </w:p>
    <w:p w:rsidR="00EB345F" w:rsidRDefault="00EB345F">
      <w:pPr>
        <w:spacing w:line="360" w:lineRule="exact"/>
      </w:pPr>
    </w:p>
    <w:p w:rsidR="00EB345F" w:rsidRDefault="00EB345F">
      <w:pPr>
        <w:spacing w:line="360" w:lineRule="exact"/>
      </w:pPr>
    </w:p>
    <w:p w:rsidR="00EB345F" w:rsidRDefault="00EB345F">
      <w:pPr>
        <w:spacing w:line="360" w:lineRule="exact"/>
      </w:pPr>
    </w:p>
    <w:p w:rsidR="00EB345F" w:rsidRDefault="00EB345F">
      <w:pPr>
        <w:spacing w:line="360" w:lineRule="exact"/>
      </w:pPr>
    </w:p>
    <w:p w:rsidR="00EB345F" w:rsidRDefault="00EB345F">
      <w:pPr>
        <w:spacing w:line="360" w:lineRule="exact"/>
      </w:pPr>
    </w:p>
    <w:p w:rsidR="00EB345F" w:rsidRDefault="00EB345F">
      <w:pPr>
        <w:spacing w:line="360" w:lineRule="exact"/>
      </w:pPr>
    </w:p>
    <w:p w:rsidR="00EB345F" w:rsidRDefault="00EB345F">
      <w:pPr>
        <w:spacing w:line="360" w:lineRule="exact"/>
      </w:pPr>
    </w:p>
    <w:p w:rsidR="00EB345F" w:rsidRDefault="00EB345F">
      <w:pPr>
        <w:spacing w:line="360" w:lineRule="exact"/>
      </w:pPr>
    </w:p>
    <w:p w:rsidR="00EB345F" w:rsidRDefault="00EB345F">
      <w:pPr>
        <w:spacing w:line="360" w:lineRule="exact"/>
      </w:pPr>
    </w:p>
    <w:p w:rsidR="00EB345F" w:rsidRDefault="00EB345F">
      <w:pPr>
        <w:spacing w:line="360" w:lineRule="exact"/>
      </w:pPr>
    </w:p>
    <w:p w:rsidR="00EB345F" w:rsidRDefault="00EB345F">
      <w:pPr>
        <w:spacing w:line="360" w:lineRule="exact"/>
      </w:pPr>
    </w:p>
    <w:p w:rsidR="00EB345F" w:rsidRDefault="00EB345F">
      <w:pPr>
        <w:spacing w:line="360" w:lineRule="exact"/>
      </w:pPr>
    </w:p>
    <w:p w:rsidR="00EB345F" w:rsidRDefault="00EB345F">
      <w:pPr>
        <w:spacing w:line="360" w:lineRule="exact"/>
      </w:pPr>
    </w:p>
    <w:p w:rsidR="00EB345F" w:rsidRDefault="00EB345F">
      <w:pPr>
        <w:spacing w:line="360" w:lineRule="exact"/>
      </w:pPr>
    </w:p>
    <w:p w:rsidR="00EB345F" w:rsidRDefault="00EB345F">
      <w:pPr>
        <w:spacing w:line="360" w:lineRule="exact"/>
      </w:pPr>
    </w:p>
    <w:p w:rsidR="00EB345F" w:rsidRDefault="00EB345F">
      <w:pPr>
        <w:spacing w:line="360" w:lineRule="exact"/>
      </w:pPr>
    </w:p>
    <w:p w:rsidR="00EB345F" w:rsidRDefault="00EB345F">
      <w:pPr>
        <w:spacing w:line="453" w:lineRule="exact"/>
      </w:pPr>
    </w:p>
    <w:p w:rsidR="00EB345F" w:rsidRDefault="00EB345F">
      <w:pPr>
        <w:rPr>
          <w:sz w:val="2"/>
          <w:szCs w:val="2"/>
        </w:rPr>
      </w:pPr>
    </w:p>
    <w:sectPr w:rsidR="00EB345F" w:rsidSect="00EB345F">
      <w:pgSz w:w="8391" w:h="11909"/>
      <w:pgMar w:top="0" w:right="360" w:bottom="0" w:left="360" w:header="0" w:footer="3" w:gutter="0"/>
      <w:cols w:space="720"/>
      <w:noEndnote/>
      <w:docGrid w:linePitch="360"/>
    </w:sectPr>
  </w:body>
</w:document>
</file>

<file path=word/endnotes.xml><?xml version="1.0" encoding="utf-8"?>
<w:endnotes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endnote w:type="separator" w:id="-1">
    <w:p w:rsidR="00295667" w:rsidRDefault="00295667" w:rsidP="00EB345F">
      <w:r>
        <w:separator/>
      </w:r>
    </w:p>
  </w:endnote>
  <w:endnote w:type="continuationSeparator" w:id="0">
    <w:p w:rsidR="00295667" w:rsidRDefault="00295667" w:rsidP="00EB345F">
      <w:r>
        <w:continuationSeparator/>
      </w:r>
    </w:p>
  </w:endnote>
</w:endnotes>
</file>

<file path=word/fontTable.xml><?xml version="1.0" encoding="utf-8"?>
<w:fonts xmlns:r="http://schemas.openxmlformats.org/officeDocument/2006/relationships" xmlns:w="http://schemas.openxmlformats.org/wordprocessingml/2006/main">
  <w:font w:name="Times New Roman">
    <w:panose1 w:val="02020603050405020304"/>
    <w:charset w:val="00"/>
    <w:family w:val="roman"/>
    <w:pitch w:val="variable"/>
    <w:sig w:usb0="20002A87" w:usb1="80000000" w:usb2="00000008" w:usb3="00000000" w:csb0="000001FF" w:csb1="00000000"/>
  </w:font>
  <w:font w:name="Courier New">
    <w:panose1 w:val="02070309020205020404"/>
    <w:charset w:val="00"/>
    <w:family w:val="modern"/>
    <w:pitch w:val="fixed"/>
    <w:sig w:usb0="20002A87" w:usb1="80000000" w:usb2="00000008" w:usb3="00000000" w:csb0="000001FF" w:csb1="00000000"/>
  </w:font>
  <w:font w:name="Arial">
    <w:panose1 w:val="020B0604020202020204"/>
    <w:charset w:val="00"/>
    <w:family w:val="swiss"/>
    <w:pitch w:val="variable"/>
    <w:sig w:usb0="20002A87" w:usb1="80000000" w:usb2="00000008" w:usb3="00000000" w:csb0="000001FF" w:csb1="00000000"/>
  </w:font>
  <w:font w:name="Cambria">
    <w:panose1 w:val="02040503050406030204"/>
    <w:charset w:val="00"/>
    <w:family w:val="roman"/>
    <w:pitch w:val="variable"/>
    <w:sig w:usb0="A00002EF" w:usb1="4000004B" w:usb2="00000000" w:usb3="00000000" w:csb0="0000009F" w:csb1="00000000"/>
  </w:font>
  <w:font w:name="Calibri">
    <w:panose1 w:val="020F0502020204030204"/>
    <w:charset w:val="00"/>
    <w:family w:val="swiss"/>
    <w:pitch w:val="variable"/>
    <w:sig w:usb0="A00002EF" w:usb1="4000207B" w:usb2="00000000" w:usb3="00000000" w:csb0="0000009F" w:csb1="00000000"/>
  </w:font>
</w:fonts>
</file>

<file path=word/footer1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5E0EA6">
    <w:pPr>
      <w:rPr>
        <w:sz w:val="2"/>
        <w:szCs w:val="2"/>
      </w:rPr>
    </w:pPr>
    <w:r w:rsidRPr="005E0EA6"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96" type="#_x0000_t202" style="position:absolute;margin-left:69.35pt;margin-top:538.65pt;width:10.8pt;height:7.9pt;z-index:-188744063;mso-wrap-style:none;mso-wrap-distance-left:5pt;mso-wrap-distance-right:5pt;mso-position-horizontal-relative:page;mso-position-vertical-relative:page" wrapcoords="0 0" filled="f" stroked="f">
          <v:textbox style="mso-next-textbox:#_x0000_s2096;mso-fit-shape-to-text:t" inset="0,0,0,0">
            <w:txbxContent>
              <w:p w:rsidR="00295667" w:rsidRDefault="005E0EA6">
                <w:pPr>
                  <w:pStyle w:val="Encabezamientoopiedepgina0"/>
                  <w:shd w:val="clear" w:color="auto" w:fill="auto"/>
                  <w:spacing w:line="240" w:lineRule="auto"/>
                </w:pPr>
                <w:fldSimple w:instr=" PAGE \* MERGEFORMAT ">
                  <w:r w:rsidR="00B64EB6" w:rsidRPr="00B64EB6">
                    <w:rPr>
                      <w:rStyle w:val="Encabezamientoopiedepgina1"/>
                      <w:noProof/>
                    </w:rPr>
                    <w:t>36</w:t>
                  </w:r>
                </w:fldSimple>
              </w:p>
            </w:txbxContent>
          </v:textbox>
          <w10:wrap anchorx="page" anchory="page"/>
        </v:shape>
      </w:pict>
    </w:r>
  </w:p>
</w:ftr>
</file>

<file path=word/footer2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5E0EA6">
    <w:pPr>
      <w:rPr>
        <w:sz w:val="2"/>
        <w:szCs w:val="2"/>
      </w:rPr>
    </w:pPr>
    <w:r w:rsidRPr="005E0EA6"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95" type="#_x0000_t202" style="position:absolute;margin-left:337.9pt;margin-top:538.9pt;width:9.35pt;height:7.7pt;z-index:-188744062;mso-wrap-style:none;mso-wrap-distance-left:5pt;mso-wrap-distance-right:5pt;mso-position-horizontal-relative:page;mso-position-vertical-relative:page" wrapcoords="0 0" filled="f" stroked="f">
          <v:textbox style="mso-next-textbox:#_x0000_s2095;mso-fit-shape-to-text:t" inset="0,0,0,0">
            <w:txbxContent>
              <w:p w:rsidR="00295667" w:rsidRDefault="005E0EA6">
                <w:pPr>
                  <w:pStyle w:val="Encabezamientoopiedepgina0"/>
                  <w:shd w:val="clear" w:color="auto" w:fill="auto"/>
                  <w:spacing w:line="240" w:lineRule="auto"/>
                </w:pPr>
                <w:fldSimple w:instr=" PAGE \* MERGEFORMAT ">
                  <w:r w:rsidR="00B64EB6" w:rsidRPr="00B64EB6">
                    <w:rPr>
                      <w:rStyle w:val="Encabezamientoopiedepgina11pto"/>
                      <w:noProof/>
                      <w:lang w:val="fr-FR"/>
                    </w:rPr>
                    <w:t>35</w:t>
                  </w:r>
                </w:fldSimple>
              </w:p>
            </w:txbxContent>
          </v:textbox>
          <w10:wrap anchorx="page" anchory="page"/>
        </v:shape>
      </w:pict>
    </w:r>
  </w:p>
</w:ftr>
</file>

<file path=word/footer3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295667">
    <w:pPr>
      <w:rPr>
        <w:sz w:val="2"/>
        <w:szCs w:val="2"/>
      </w:rPr>
    </w:pPr>
  </w:p>
</w:ftr>
</file>

<file path=word/footer4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5E0EA6">
    <w:pPr>
      <w:rPr>
        <w:sz w:val="2"/>
        <w:szCs w:val="2"/>
      </w:rPr>
    </w:pPr>
    <w:r w:rsidRPr="005E0EA6"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93" type="#_x0000_t202" style="position:absolute;margin-left:337.9pt;margin-top:538.9pt;width:9.35pt;height:7.7pt;z-index:-188744060;mso-wrap-style:none;mso-wrap-distance-left:5pt;mso-wrap-distance-right:5pt;mso-position-horizontal-relative:page;mso-position-vertical-relative:page" wrapcoords="0 0" filled="f" stroked="f">
          <v:textbox style="mso-next-textbox:#_x0000_s2093;mso-fit-shape-to-text:t" inset="0,0,0,0">
            <w:txbxContent>
              <w:p w:rsidR="00295667" w:rsidRDefault="005E0EA6">
                <w:pPr>
                  <w:pStyle w:val="Encabezamientoopiedepgina0"/>
                  <w:shd w:val="clear" w:color="auto" w:fill="auto"/>
                  <w:spacing w:line="240" w:lineRule="auto"/>
                </w:pPr>
                <w:fldSimple w:instr=" PAGE \* MERGEFORMAT ">
                  <w:r w:rsidR="00B64EB6" w:rsidRPr="00B64EB6">
                    <w:rPr>
                      <w:rStyle w:val="Encabezamientoopiedepgina11pto"/>
                      <w:noProof/>
                      <w:lang w:val="fr-FR"/>
                    </w:rPr>
                    <w:t>39</w:t>
                  </w:r>
                </w:fldSimple>
              </w:p>
            </w:txbxContent>
          </v:textbox>
          <w10:wrap anchorx="page" anchory="page"/>
        </v:shape>
      </w:pict>
    </w:r>
  </w:p>
</w:ftr>
</file>

<file path=word/footer5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295667">
    <w:pPr>
      <w:rPr>
        <w:sz w:val="2"/>
        <w:szCs w:val="2"/>
      </w:rPr>
    </w:pPr>
  </w:p>
</w:ftr>
</file>

<file path=word/footer6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5E0EA6">
    <w:pPr>
      <w:rPr>
        <w:sz w:val="2"/>
        <w:szCs w:val="2"/>
      </w:rPr>
    </w:pPr>
    <w:r w:rsidRPr="005E0EA6"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91" type="#_x0000_t202" style="position:absolute;margin-left:337.9pt;margin-top:538.9pt;width:9.35pt;height:7.7pt;z-index:-188744058;mso-wrap-style:none;mso-wrap-distance-left:5pt;mso-wrap-distance-right:5pt;mso-position-horizontal-relative:page;mso-position-vertical-relative:page" wrapcoords="0 0" filled="f" stroked="f">
          <v:textbox style="mso-next-textbox:#_x0000_s2091;mso-fit-shape-to-text:t" inset="0,0,0,0">
            <w:txbxContent>
              <w:p w:rsidR="00295667" w:rsidRDefault="005E0EA6">
                <w:pPr>
                  <w:pStyle w:val="Encabezamientoopiedepgina0"/>
                  <w:shd w:val="clear" w:color="auto" w:fill="auto"/>
                  <w:spacing w:line="240" w:lineRule="auto"/>
                </w:pPr>
                <w:fldSimple w:instr=" PAGE \* MERGEFORMAT ">
                  <w:r w:rsidR="00B64EB6" w:rsidRPr="00B64EB6">
                    <w:rPr>
                      <w:rStyle w:val="Encabezamientoopiedepgina11pto"/>
                      <w:noProof/>
                      <w:lang w:val="fr-FR"/>
                    </w:rPr>
                    <w:t>73</w:t>
                  </w:r>
                </w:fldSimple>
              </w:p>
            </w:txbxContent>
          </v:textbox>
          <w10:wrap anchorx="page" anchory="page"/>
        </v:shape>
      </w:pict>
    </w:r>
  </w:p>
</w:ftr>
</file>

<file path=word/footer7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295667"/>
</w:ftr>
</file>

<file path=word/footer8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295667"/>
</w:ftr>
</file>

<file path=word/footer9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295667">
    <w:pPr>
      <w:rPr>
        <w:sz w:val="2"/>
        <w:szCs w:val="2"/>
      </w:rPr>
    </w:pPr>
  </w:p>
</w:ftr>
</file>

<file path=word/footer10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5E0EA6">
    <w:pPr>
      <w:rPr>
        <w:sz w:val="2"/>
        <w:szCs w:val="2"/>
      </w:rPr>
    </w:pPr>
    <w:r w:rsidRPr="005E0EA6"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89" type="#_x0000_t202" style="position:absolute;margin-left:337.9pt;margin-top:538.9pt;width:9.35pt;height:7.7pt;z-index:-188744056;mso-wrap-style:none;mso-wrap-distance-left:5pt;mso-wrap-distance-right:5pt;mso-position-horizontal-relative:page;mso-position-vertical-relative:page" wrapcoords="0 0" filled="f" stroked="f">
          <v:textbox style="mso-next-textbox:#_x0000_s2089;mso-fit-shape-to-text:t" inset="0,0,0,0">
            <w:txbxContent>
              <w:p w:rsidR="00295667" w:rsidRDefault="005E0EA6">
                <w:pPr>
                  <w:pStyle w:val="Encabezamientoopiedepgina0"/>
                  <w:shd w:val="clear" w:color="auto" w:fill="auto"/>
                  <w:spacing w:line="240" w:lineRule="auto"/>
                </w:pPr>
                <w:fldSimple w:instr=" PAGE \* MERGEFORMAT ">
                  <w:r w:rsidR="00B64EB6" w:rsidRPr="00B64EB6">
                    <w:rPr>
                      <w:rStyle w:val="Encabezamientoopiedepgina11pto"/>
                      <w:noProof/>
                      <w:lang w:val="fr-FR"/>
                    </w:rPr>
                    <w:t>79</w:t>
                  </w:r>
                </w:fldSimple>
              </w:p>
            </w:txbxContent>
          </v:textbox>
          <w10:wrap anchorx="page" anchory="page"/>
        </v:shape>
      </w:pict>
    </w:r>
  </w:p>
</w:ftr>
</file>

<file path=word/footer11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295667">
    <w:pPr>
      <w:rPr>
        <w:sz w:val="2"/>
        <w:szCs w:val="2"/>
      </w:rPr>
    </w:pPr>
  </w:p>
</w:ftr>
</file>

<file path=word/footer12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5E0EA6">
    <w:pPr>
      <w:rPr>
        <w:sz w:val="2"/>
        <w:szCs w:val="2"/>
      </w:rPr>
    </w:pPr>
    <w:r w:rsidRPr="005E0EA6"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87" type="#_x0000_t202" style="position:absolute;margin-left:337.9pt;margin-top:538.9pt;width:9.35pt;height:7.7pt;z-index:-188744054;mso-wrap-style:none;mso-wrap-distance-left:5pt;mso-wrap-distance-right:5pt;mso-position-horizontal-relative:page;mso-position-vertical-relative:page" wrapcoords="0 0" filled="f" stroked="f">
          <v:textbox style="mso-next-textbox:#_x0000_s2087;mso-fit-shape-to-text:t" inset="0,0,0,0">
            <w:txbxContent>
              <w:p w:rsidR="00295667" w:rsidRDefault="005E0EA6">
                <w:pPr>
                  <w:pStyle w:val="Encabezamientoopiedepgina0"/>
                  <w:shd w:val="clear" w:color="auto" w:fill="auto"/>
                  <w:spacing w:line="240" w:lineRule="auto"/>
                </w:pPr>
                <w:fldSimple w:instr=" PAGE \* MERGEFORMAT ">
                  <w:r w:rsidR="00B64EB6" w:rsidRPr="00B64EB6">
                    <w:rPr>
                      <w:rStyle w:val="Encabezamientoopiedepgina11pto"/>
                      <w:noProof/>
                      <w:lang w:val="fr-FR"/>
                    </w:rPr>
                    <w:t>85</w:t>
                  </w:r>
                </w:fldSimple>
              </w:p>
            </w:txbxContent>
          </v:textbox>
          <w10:wrap anchorx="page" anchory="page"/>
        </v:shape>
      </w:pict>
    </w:r>
  </w:p>
</w:ftr>
</file>

<file path=word/footer13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Pr="00154F77" w:rsidRDefault="00295667">
    <w:pPr>
      <w:rPr>
        <w:rFonts w:ascii="Times New Roman" w:hAnsi="Times New Roman" w:cs="Times New Roman"/>
        <w:sz w:val="20"/>
        <w:szCs w:val="20"/>
      </w:rPr>
    </w:pPr>
    <w:r w:rsidRPr="00154F77">
      <w:rPr>
        <w:rFonts w:ascii="Times New Roman" w:hAnsi="Times New Roman" w:cs="Times New Roman"/>
        <w:sz w:val="20"/>
        <w:szCs w:val="20"/>
      </w:rPr>
      <w:t>88</w:t>
    </w:r>
  </w:p>
</w:ftr>
</file>

<file path=word/footer14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5E0EA6">
    <w:pPr>
      <w:rPr>
        <w:sz w:val="2"/>
        <w:szCs w:val="2"/>
      </w:rPr>
    </w:pPr>
    <w:r w:rsidRPr="005E0EA6"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86" type="#_x0000_t202" style="position:absolute;margin-left:337.9pt;margin-top:538.9pt;width:9.35pt;height:7.7pt;z-index:-188744053;mso-wrap-style:none;mso-wrap-distance-left:5pt;mso-wrap-distance-right:5pt;mso-position-horizontal-relative:page;mso-position-vertical-relative:page" wrapcoords="0 0" filled="f" stroked="f">
          <v:textbox style="mso-next-textbox:#_x0000_s2086;mso-fit-shape-to-text:t" inset="0,0,0,0">
            <w:txbxContent>
              <w:p w:rsidR="00295667" w:rsidRDefault="005E0EA6">
                <w:pPr>
                  <w:pStyle w:val="Encabezamientoopiedepgina0"/>
                  <w:shd w:val="clear" w:color="auto" w:fill="auto"/>
                  <w:spacing w:line="240" w:lineRule="auto"/>
                </w:pPr>
                <w:fldSimple w:instr=" PAGE \* MERGEFORMAT ">
                  <w:r w:rsidR="00B64EB6" w:rsidRPr="00B64EB6">
                    <w:rPr>
                      <w:rStyle w:val="Encabezamientoopiedepgina11pto"/>
                      <w:noProof/>
                      <w:lang w:val="fr-FR"/>
                    </w:rPr>
                    <w:t>89</w:t>
                  </w:r>
                </w:fldSimple>
              </w:p>
            </w:txbxContent>
          </v:textbox>
          <w10:wrap anchorx="page" anchory="page"/>
        </v:shape>
      </w:pict>
    </w:r>
  </w:p>
</w:ftr>
</file>

<file path=word/footer15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295667">
    <w:pPr>
      <w:rPr>
        <w:sz w:val="2"/>
        <w:szCs w:val="2"/>
      </w:rPr>
    </w:pPr>
  </w:p>
</w:ftr>
</file>

<file path=word/footer16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295667"/>
</w:ftr>
</file>

<file path=word/footer17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295667">
    <w:pPr>
      <w:rPr>
        <w:sz w:val="2"/>
        <w:szCs w:val="2"/>
      </w:rPr>
    </w:pPr>
  </w:p>
</w:ftr>
</file>

<file path=word/footer18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5E0EA6">
    <w:pPr>
      <w:rPr>
        <w:sz w:val="2"/>
        <w:szCs w:val="2"/>
      </w:rPr>
    </w:pPr>
    <w:r w:rsidRPr="005E0EA6"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83" type="#_x0000_t202" style="position:absolute;margin-left:337.9pt;margin-top:538.9pt;width:9.35pt;height:7.7pt;z-index:-188744050;mso-wrap-style:none;mso-wrap-distance-left:5pt;mso-wrap-distance-right:5pt;mso-position-horizontal-relative:page;mso-position-vertical-relative:page" wrapcoords="0 0" filled="f" stroked="f">
          <v:textbox style="mso-next-textbox:#_x0000_s2083;mso-fit-shape-to-text:t" inset="0,0,0,0">
            <w:txbxContent>
              <w:p w:rsidR="00295667" w:rsidRDefault="005E0EA6">
                <w:pPr>
                  <w:pStyle w:val="Encabezamientoopiedepgina0"/>
                  <w:shd w:val="clear" w:color="auto" w:fill="auto"/>
                  <w:spacing w:line="240" w:lineRule="auto"/>
                </w:pPr>
                <w:fldSimple w:instr=" PAGE \* MERGEFORMAT ">
                  <w:r w:rsidR="00B64EB6" w:rsidRPr="00B64EB6">
                    <w:rPr>
                      <w:rStyle w:val="Encabezamientoopiedepgina11pto"/>
                      <w:noProof/>
                      <w:lang w:val="fr-FR"/>
                    </w:rPr>
                    <w:t>97</w:t>
                  </w:r>
                </w:fldSimple>
              </w:p>
            </w:txbxContent>
          </v:textbox>
          <w10:wrap anchorx="page" anchory="page"/>
        </v:shape>
      </w:pict>
    </w:r>
  </w:p>
</w:ftr>
</file>

<file path=word/footer19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295667">
    <w:pPr>
      <w:rPr>
        <w:sz w:val="2"/>
        <w:szCs w:val="2"/>
      </w:rPr>
    </w:pPr>
  </w:p>
</w:ftr>
</file>

<file path=word/footer20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5E0EA6">
    <w:pPr>
      <w:rPr>
        <w:sz w:val="2"/>
        <w:szCs w:val="2"/>
      </w:rPr>
    </w:pPr>
    <w:r w:rsidRPr="005E0EA6"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81" type="#_x0000_t202" style="position:absolute;margin-left:337.9pt;margin-top:538.9pt;width:9.35pt;height:7.7pt;z-index:-188744048;mso-wrap-style:none;mso-wrap-distance-left:5pt;mso-wrap-distance-right:5pt;mso-position-horizontal-relative:page;mso-position-vertical-relative:page" wrapcoords="0 0" filled="f" stroked="f">
          <v:textbox style="mso-next-textbox:#_x0000_s2081;mso-fit-shape-to-text:t" inset="0,0,0,0">
            <w:txbxContent>
              <w:p w:rsidR="00295667" w:rsidRDefault="005E0EA6">
                <w:pPr>
                  <w:pStyle w:val="Encabezamientoopiedepgina0"/>
                  <w:shd w:val="clear" w:color="auto" w:fill="auto"/>
                  <w:spacing w:line="240" w:lineRule="auto"/>
                </w:pPr>
                <w:fldSimple w:instr=" PAGE \* MERGEFORMAT ">
                  <w:r w:rsidR="00B64EB6" w:rsidRPr="00B64EB6">
                    <w:rPr>
                      <w:rStyle w:val="Encabezamientoopiedepgina11pto"/>
                      <w:noProof/>
                      <w:lang w:val="fr-FR"/>
                    </w:rPr>
                    <w:t>101</w:t>
                  </w:r>
                </w:fldSimple>
              </w:p>
            </w:txbxContent>
          </v:textbox>
          <w10:wrap anchorx="page" anchory="page"/>
        </v:shape>
      </w:pict>
    </w:r>
  </w:p>
</w:ftr>
</file>

<file path=word/footer21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295667">
    <w:pPr>
      <w:rPr>
        <w:sz w:val="2"/>
        <w:szCs w:val="2"/>
      </w:rPr>
    </w:pPr>
  </w:p>
</w:ftr>
</file>

<file path=word/footer22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5E0EA6">
    <w:pPr>
      <w:rPr>
        <w:sz w:val="2"/>
        <w:szCs w:val="2"/>
      </w:rPr>
    </w:pPr>
    <w:r w:rsidRPr="005E0EA6"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79" type="#_x0000_t202" style="position:absolute;margin-left:337.9pt;margin-top:538.9pt;width:9.35pt;height:7.7pt;z-index:-188744046;mso-wrap-style:none;mso-wrap-distance-left:5pt;mso-wrap-distance-right:5pt;mso-position-horizontal-relative:page;mso-position-vertical-relative:page" wrapcoords="0 0" filled="f" stroked="f">
          <v:textbox style="mso-next-textbox:#_x0000_s2079;mso-fit-shape-to-text:t" inset="0,0,0,0">
            <w:txbxContent>
              <w:p w:rsidR="00295667" w:rsidRDefault="005E0EA6">
                <w:pPr>
                  <w:pStyle w:val="Encabezamientoopiedepgina0"/>
                  <w:shd w:val="clear" w:color="auto" w:fill="auto"/>
                  <w:spacing w:line="240" w:lineRule="auto"/>
                </w:pPr>
                <w:fldSimple w:instr=" PAGE \* MERGEFORMAT ">
                  <w:r w:rsidR="00B64EB6" w:rsidRPr="00B64EB6">
                    <w:rPr>
                      <w:rStyle w:val="Encabezamientoopiedepgina11pto"/>
                      <w:noProof/>
                      <w:lang w:val="fr-FR"/>
                    </w:rPr>
                    <w:t>103</w:t>
                  </w:r>
                </w:fldSimple>
              </w:p>
            </w:txbxContent>
          </v:textbox>
          <w10:wrap anchorx="page" anchory="page"/>
        </v:shape>
      </w:pict>
    </w:r>
  </w:p>
</w:ftr>
</file>

<file path=word/footer23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295667">
    <w:pPr>
      <w:rPr>
        <w:sz w:val="2"/>
        <w:szCs w:val="2"/>
      </w:rPr>
    </w:pPr>
  </w:p>
</w:ftr>
</file>

<file path=word/footer24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5E0EA6">
    <w:pPr>
      <w:rPr>
        <w:sz w:val="2"/>
        <w:szCs w:val="2"/>
      </w:rPr>
    </w:pPr>
    <w:r w:rsidRPr="005E0EA6"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77" type="#_x0000_t202" style="position:absolute;margin-left:337.9pt;margin-top:538.9pt;width:9.35pt;height:7.7pt;z-index:-188744044;mso-wrap-style:none;mso-wrap-distance-left:5pt;mso-wrap-distance-right:5pt;mso-position-horizontal-relative:page;mso-position-vertical-relative:page" wrapcoords="0 0" filled="f" stroked="f">
          <v:textbox style="mso-next-textbox:#_x0000_s2077;mso-fit-shape-to-text:t" inset="0,0,0,0">
            <w:txbxContent>
              <w:p w:rsidR="00295667" w:rsidRDefault="005E0EA6">
                <w:pPr>
                  <w:pStyle w:val="Encabezamientoopiedepgina0"/>
                  <w:shd w:val="clear" w:color="auto" w:fill="auto"/>
                  <w:spacing w:line="240" w:lineRule="auto"/>
                </w:pPr>
                <w:fldSimple w:instr=" PAGE \* MERGEFORMAT ">
                  <w:r w:rsidR="00B64EB6" w:rsidRPr="00B64EB6">
                    <w:rPr>
                      <w:rStyle w:val="Encabezamientoopiedepgina11pto"/>
                      <w:noProof/>
                      <w:lang w:val="fr-FR"/>
                    </w:rPr>
                    <w:t>107</w:t>
                  </w:r>
                </w:fldSimple>
              </w:p>
            </w:txbxContent>
          </v:textbox>
          <w10:wrap anchorx="page" anchory="page"/>
        </v:shape>
      </w:pict>
    </w:r>
  </w:p>
</w:ftr>
</file>

<file path=word/footer25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295667">
    <w:pPr>
      <w:rPr>
        <w:sz w:val="2"/>
        <w:szCs w:val="2"/>
      </w:rPr>
    </w:pPr>
  </w:p>
</w:ftr>
</file>

<file path=word/footer26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sdt>
    <w:sdtPr>
      <w:id w:val="1224915803"/>
      <w:docPartObj>
        <w:docPartGallery w:val="Page Numbers (Bottom of Page)"/>
        <w:docPartUnique/>
      </w:docPartObj>
    </w:sdtPr>
    <w:sdtEndPr>
      <w:rPr>
        <w:rFonts w:ascii="Times New Roman" w:hAnsi="Times New Roman" w:cs="Times New Roman"/>
        <w:sz w:val="20"/>
        <w:szCs w:val="20"/>
      </w:rPr>
    </w:sdtEndPr>
    <w:sdtContent>
      <w:p w:rsidR="00295667" w:rsidRDefault="005E0EA6">
        <w:pPr>
          <w:pStyle w:val="Piedepgina"/>
          <w:jc w:val="right"/>
        </w:pPr>
        <w:r w:rsidRPr="00B65EAD">
          <w:rPr>
            <w:rFonts w:ascii="Times New Roman" w:hAnsi="Times New Roman" w:cs="Times New Roman"/>
            <w:sz w:val="20"/>
            <w:szCs w:val="20"/>
          </w:rPr>
          <w:fldChar w:fldCharType="begin"/>
        </w:r>
        <w:r w:rsidR="00295667" w:rsidRPr="00B65EAD">
          <w:rPr>
            <w:rFonts w:ascii="Times New Roman" w:hAnsi="Times New Roman" w:cs="Times New Roman"/>
            <w:sz w:val="20"/>
            <w:szCs w:val="20"/>
          </w:rPr>
          <w:instrText xml:space="preserve"> PAGE   \* MERGEFORMAT </w:instrText>
        </w:r>
        <w:r w:rsidRPr="00B65EAD">
          <w:rPr>
            <w:rFonts w:ascii="Times New Roman" w:hAnsi="Times New Roman" w:cs="Times New Roman"/>
            <w:sz w:val="20"/>
            <w:szCs w:val="20"/>
          </w:rPr>
          <w:fldChar w:fldCharType="separate"/>
        </w:r>
        <w:r w:rsidR="00B64EB6">
          <w:rPr>
            <w:rFonts w:ascii="Times New Roman" w:hAnsi="Times New Roman" w:cs="Times New Roman"/>
            <w:noProof/>
            <w:sz w:val="20"/>
            <w:szCs w:val="20"/>
          </w:rPr>
          <w:t>113</w:t>
        </w:r>
        <w:r w:rsidRPr="00B65EAD">
          <w:rPr>
            <w:rFonts w:ascii="Times New Roman" w:hAnsi="Times New Roman" w:cs="Times New Roman"/>
            <w:sz w:val="20"/>
            <w:szCs w:val="20"/>
          </w:rPr>
          <w:fldChar w:fldCharType="end"/>
        </w:r>
      </w:p>
    </w:sdtContent>
  </w:sdt>
  <w:p w:rsidR="00295667" w:rsidRDefault="00295667"/>
</w:ftr>
</file>

<file path=word/footer27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5E0EA6">
    <w:pPr>
      <w:rPr>
        <w:sz w:val="2"/>
        <w:szCs w:val="2"/>
      </w:rPr>
    </w:pPr>
    <w:r w:rsidRPr="005E0EA6"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73" type="#_x0000_t202" style="position:absolute;margin-left:337.9pt;margin-top:538.9pt;width:9.35pt;height:7.7pt;z-index:-188744040;mso-wrap-style:none;mso-wrap-distance-left:5pt;mso-wrap-distance-right:5pt;mso-position-horizontal-relative:page;mso-position-vertical-relative:page" wrapcoords="0 0" filled="f" stroked="f">
          <v:textbox style="mso-next-textbox:#_x0000_s2073;mso-fit-shape-to-text:t" inset="0,0,0,0">
            <w:txbxContent>
              <w:p w:rsidR="00295667" w:rsidRDefault="005E0EA6">
                <w:pPr>
                  <w:pStyle w:val="Encabezamientoopiedepgina0"/>
                  <w:shd w:val="clear" w:color="auto" w:fill="auto"/>
                  <w:spacing w:line="240" w:lineRule="auto"/>
                </w:pPr>
                <w:fldSimple w:instr=" PAGE \* MERGEFORMAT ">
                  <w:r w:rsidR="00B64EB6" w:rsidRPr="00B64EB6">
                    <w:rPr>
                      <w:rStyle w:val="Encabezamientoopiedepgina11pto"/>
                      <w:noProof/>
                      <w:lang w:val="fr-FR"/>
                    </w:rPr>
                    <w:t>109</w:t>
                  </w:r>
                </w:fldSimple>
              </w:p>
            </w:txbxContent>
          </v:textbox>
          <w10:wrap anchorx="page" anchory="page"/>
        </v:shape>
      </w:pict>
    </w:r>
  </w:p>
</w:ftr>
</file>

<file path=word/footer28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295667">
    <w:pPr>
      <w:rPr>
        <w:sz w:val="2"/>
        <w:szCs w:val="2"/>
      </w:rPr>
    </w:pPr>
  </w:p>
</w:ftr>
</file>

<file path=word/footer29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5E0EA6">
    <w:pPr>
      <w:rPr>
        <w:sz w:val="2"/>
        <w:szCs w:val="2"/>
      </w:rPr>
    </w:pPr>
    <w:r w:rsidRPr="005E0EA6"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71" type="#_x0000_t202" style="position:absolute;margin-left:337.9pt;margin-top:538.9pt;width:9.35pt;height:7.7pt;z-index:-188744038;mso-wrap-style:none;mso-wrap-distance-left:5pt;mso-wrap-distance-right:5pt;mso-position-horizontal-relative:page;mso-position-vertical-relative:page" wrapcoords="0 0" filled="f" stroked="f">
          <v:textbox style="mso-next-textbox:#_x0000_s2071;mso-fit-shape-to-text:t" inset="0,0,0,0">
            <w:txbxContent>
              <w:p w:rsidR="00295667" w:rsidRDefault="005E0EA6">
                <w:pPr>
                  <w:pStyle w:val="Encabezamientoopiedepgina0"/>
                  <w:shd w:val="clear" w:color="auto" w:fill="auto"/>
                  <w:spacing w:line="240" w:lineRule="auto"/>
                </w:pPr>
                <w:fldSimple w:instr=" PAGE \* MERGEFORMAT ">
                  <w:r w:rsidR="00B64EB6" w:rsidRPr="00B64EB6">
                    <w:rPr>
                      <w:rStyle w:val="Encabezamientoopiedepgina11pto"/>
                      <w:noProof/>
                      <w:lang w:val="fr-FR"/>
                    </w:rPr>
                    <w:t>117</w:t>
                  </w:r>
                </w:fldSimple>
              </w:p>
            </w:txbxContent>
          </v:textbox>
          <w10:wrap anchorx="page" anchory="page"/>
        </v:shape>
      </w:pict>
    </w:r>
  </w:p>
</w:ftr>
</file>

<file path=word/footer30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295667"/>
</w:ftr>
</file>

<file path=word/footer31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295667">
    <w:pPr>
      <w:rPr>
        <w:sz w:val="2"/>
        <w:szCs w:val="2"/>
      </w:rPr>
    </w:pPr>
  </w:p>
</w:ftr>
</file>

<file path=word/footer32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5E0EA6">
    <w:pPr>
      <w:rPr>
        <w:sz w:val="2"/>
        <w:szCs w:val="2"/>
      </w:rPr>
    </w:pPr>
    <w:r w:rsidRPr="005E0EA6"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69" type="#_x0000_t202" style="position:absolute;margin-left:337.9pt;margin-top:552.7pt;width:16.55pt;height:13.75pt;z-index:-188744036;mso-wrap-style:none;mso-wrap-distance-left:5pt;mso-wrap-distance-right:5pt;mso-position-horizontal-relative:page;mso-position-vertical-relative:page" wrapcoords="0 0" filled="f" stroked="f">
          <v:textbox style="mso-next-textbox:#_x0000_s2069" inset="0,0,0,0">
            <w:txbxContent>
              <w:p w:rsidR="00295667" w:rsidRDefault="005E0EA6">
                <w:pPr>
                  <w:pStyle w:val="Encabezamientoopiedepgina0"/>
                  <w:shd w:val="clear" w:color="auto" w:fill="auto"/>
                  <w:spacing w:line="240" w:lineRule="auto"/>
                </w:pPr>
                <w:fldSimple w:instr=" PAGE \* MERGEFORMAT ">
                  <w:r w:rsidR="00B64EB6" w:rsidRPr="00B64EB6">
                    <w:rPr>
                      <w:rStyle w:val="Encabezamientoopiedepgina11pto"/>
                      <w:noProof/>
                      <w:lang w:val="fr-FR"/>
                    </w:rPr>
                    <w:t>137</w:t>
                  </w:r>
                </w:fldSimple>
              </w:p>
            </w:txbxContent>
          </v:textbox>
          <w10:wrap anchorx="page" anchory="page"/>
        </v:shape>
      </w:pict>
    </w:r>
  </w:p>
</w:ftr>
</file>

<file path=word/footer33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295667"/>
</w:ftr>
</file>

<file path=word/footer34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295667"/>
</w:ftr>
</file>

<file path=word/footer35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5E0EA6">
    <w:pPr>
      <w:rPr>
        <w:sz w:val="2"/>
        <w:szCs w:val="2"/>
      </w:rPr>
    </w:pPr>
    <w:r w:rsidRPr="005E0EA6"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68" type="#_x0000_t202" style="position:absolute;margin-left:69.35pt;margin-top:538.65pt;width:10.8pt;height:7.9pt;z-index:-188744035;mso-wrap-style:none;mso-wrap-distance-left:5pt;mso-wrap-distance-right:5pt;mso-position-horizontal-relative:page;mso-position-vertical-relative:page" wrapcoords="0 0" filled="f" stroked="f">
          <v:textbox style="mso-next-textbox:#_x0000_s2068;mso-fit-shape-to-text:t" inset="0,0,0,0">
            <w:txbxContent>
              <w:p w:rsidR="00295667" w:rsidRDefault="005E0EA6">
                <w:pPr>
                  <w:pStyle w:val="Encabezamientoopiedepgina0"/>
                  <w:shd w:val="clear" w:color="auto" w:fill="auto"/>
                  <w:spacing w:line="240" w:lineRule="auto"/>
                </w:pPr>
                <w:fldSimple w:instr=" PAGE \* MERGEFORMAT ">
                  <w:r w:rsidR="00B64EB6" w:rsidRPr="00B64EB6">
                    <w:rPr>
                      <w:rStyle w:val="Encabezamientoopiedepgina1"/>
                      <w:noProof/>
                    </w:rPr>
                    <w:t>160</w:t>
                  </w:r>
                </w:fldSimple>
              </w:p>
            </w:txbxContent>
          </v:textbox>
          <w10:wrap anchorx="page" anchory="page"/>
        </v:shape>
      </w:pict>
    </w:r>
  </w:p>
</w:ftr>
</file>

<file path=word/footer36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5E0EA6">
    <w:pPr>
      <w:rPr>
        <w:sz w:val="2"/>
        <w:szCs w:val="2"/>
      </w:rPr>
    </w:pPr>
    <w:r w:rsidRPr="005E0EA6"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67" type="#_x0000_t202" style="position:absolute;margin-left:337.9pt;margin-top:538.9pt;width:9.35pt;height:7.7pt;z-index:-188744034;mso-wrap-style:none;mso-wrap-distance-left:5pt;mso-wrap-distance-right:5pt;mso-position-horizontal-relative:page;mso-position-vertical-relative:page" wrapcoords="0 0" filled="f" stroked="f">
          <v:textbox style="mso-next-textbox:#_x0000_s2067;mso-fit-shape-to-text:t" inset="0,0,0,0">
            <w:txbxContent>
              <w:p w:rsidR="00295667" w:rsidRDefault="005E0EA6">
                <w:pPr>
                  <w:pStyle w:val="Encabezamientoopiedepgina0"/>
                  <w:shd w:val="clear" w:color="auto" w:fill="auto"/>
                  <w:spacing w:line="240" w:lineRule="auto"/>
                </w:pPr>
                <w:fldSimple w:instr=" PAGE \* MERGEFORMAT ">
                  <w:r w:rsidR="00B64EB6" w:rsidRPr="00B64EB6">
                    <w:rPr>
                      <w:rStyle w:val="Encabezamientoopiedepgina11pto"/>
                      <w:noProof/>
                      <w:lang w:val="fr-FR"/>
                    </w:rPr>
                    <w:t>159</w:t>
                  </w:r>
                </w:fldSimple>
              </w:p>
            </w:txbxContent>
          </v:textbox>
          <w10:wrap anchorx="page" anchory="page"/>
        </v:shape>
      </w:pict>
    </w:r>
  </w:p>
</w:ftr>
</file>

<file path=word/footer37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295667">
    <w:pPr>
      <w:rPr>
        <w:sz w:val="2"/>
        <w:szCs w:val="2"/>
      </w:rPr>
    </w:pPr>
  </w:p>
</w:ftr>
</file>

<file path=word/footer38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295667"/>
</w:ftr>
</file>

<file path=word/footer39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5E0EA6">
    <w:pPr>
      <w:rPr>
        <w:sz w:val="2"/>
        <w:szCs w:val="2"/>
      </w:rPr>
    </w:pPr>
    <w:r w:rsidRPr="005E0EA6"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65" type="#_x0000_t202" style="position:absolute;margin-left:337.9pt;margin-top:538.9pt;width:9.35pt;height:7.7pt;z-index:-188744032;mso-wrap-style:none;mso-wrap-distance-left:5pt;mso-wrap-distance-right:5pt;mso-position-horizontal-relative:page;mso-position-vertical-relative:page" wrapcoords="0 0" filled="f" stroked="f">
          <v:textbox style="mso-next-textbox:#_x0000_s2065;mso-fit-shape-to-text:t" inset="0,0,0,0">
            <w:txbxContent>
              <w:p w:rsidR="00295667" w:rsidRDefault="005E0EA6">
                <w:pPr>
                  <w:pStyle w:val="Encabezamientoopiedepgina0"/>
                  <w:shd w:val="clear" w:color="auto" w:fill="auto"/>
                  <w:spacing w:line="240" w:lineRule="auto"/>
                </w:pPr>
                <w:fldSimple w:instr=" PAGE \* MERGEFORMAT ">
                  <w:r w:rsidR="00B64EB6" w:rsidRPr="00B64EB6">
                    <w:rPr>
                      <w:rStyle w:val="Encabezamientoopiedepgina11pto"/>
                      <w:noProof/>
                      <w:lang w:val="fr-FR"/>
                    </w:rPr>
                    <w:t>161</w:t>
                  </w:r>
                </w:fldSimple>
              </w:p>
            </w:txbxContent>
          </v:textbox>
          <w10:wrap anchorx="page" anchory="page"/>
        </v:shape>
      </w:pict>
    </w:r>
  </w:p>
</w:ftr>
</file>

<file path=word/footer40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295667">
    <w:pPr>
      <w:rPr>
        <w:sz w:val="2"/>
        <w:szCs w:val="2"/>
      </w:rPr>
    </w:pPr>
  </w:p>
</w:ftr>
</file>

<file path=word/footer41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5E0EA6">
    <w:pPr>
      <w:rPr>
        <w:sz w:val="2"/>
        <w:szCs w:val="2"/>
      </w:rPr>
    </w:pPr>
    <w:r w:rsidRPr="005E0EA6"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63" type="#_x0000_t202" style="position:absolute;margin-left:337.9pt;margin-top:538.9pt;width:9.35pt;height:7.7pt;z-index:-188744030;mso-wrap-style:none;mso-wrap-distance-left:5pt;mso-wrap-distance-right:5pt;mso-position-horizontal-relative:page;mso-position-vertical-relative:page" wrapcoords="0 0" filled="f" stroked="f">
          <v:textbox style="mso-next-textbox:#_x0000_s2063;mso-fit-shape-to-text:t" inset="0,0,0,0">
            <w:txbxContent>
              <w:p w:rsidR="00295667" w:rsidRDefault="005E0EA6">
                <w:pPr>
                  <w:pStyle w:val="Encabezamientoopiedepgina0"/>
                  <w:shd w:val="clear" w:color="auto" w:fill="auto"/>
                  <w:spacing w:line="240" w:lineRule="auto"/>
                </w:pPr>
                <w:fldSimple w:instr=" PAGE \* MERGEFORMAT ">
                  <w:r w:rsidR="00B64EB6" w:rsidRPr="00B64EB6">
                    <w:rPr>
                      <w:rStyle w:val="Encabezamientoopiedepgina11pto"/>
                      <w:noProof/>
                      <w:lang w:val="fr-FR"/>
                    </w:rPr>
                    <w:t>169</w:t>
                  </w:r>
                </w:fldSimple>
              </w:p>
            </w:txbxContent>
          </v:textbox>
          <w10:wrap anchorx="page" anchory="page"/>
        </v:shape>
      </w:pict>
    </w:r>
  </w:p>
</w:ftr>
</file>

<file path=word/footer42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295667"/>
</w:ftr>
</file>

<file path=word/footer43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295667">
    <w:pPr>
      <w:rPr>
        <w:sz w:val="2"/>
        <w:szCs w:val="2"/>
      </w:rPr>
    </w:pPr>
  </w:p>
</w:ftr>
</file>

<file path=word/footer44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5E0EA6">
    <w:pPr>
      <w:rPr>
        <w:sz w:val="2"/>
        <w:szCs w:val="2"/>
      </w:rPr>
    </w:pPr>
    <w:r w:rsidRPr="005E0EA6"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61" type="#_x0000_t202" style="position:absolute;margin-left:337.9pt;margin-top:538.9pt;width:9.35pt;height:7.7pt;z-index:-188744028;mso-wrap-style:none;mso-wrap-distance-left:5pt;mso-wrap-distance-right:5pt;mso-position-horizontal-relative:page;mso-position-vertical-relative:page" wrapcoords="0 0" filled="f" stroked="f">
          <v:textbox style="mso-next-textbox:#_x0000_s2061;mso-fit-shape-to-text:t" inset="0,0,0,0">
            <w:txbxContent>
              <w:p w:rsidR="00295667" w:rsidRDefault="005E0EA6">
                <w:pPr>
                  <w:pStyle w:val="Encabezamientoopiedepgina0"/>
                  <w:shd w:val="clear" w:color="auto" w:fill="auto"/>
                  <w:spacing w:line="240" w:lineRule="auto"/>
                </w:pPr>
                <w:fldSimple w:instr=" PAGE \* MERGEFORMAT ">
                  <w:r w:rsidR="00B64EB6" w:rsidRPr="00B64EB6">
                    <w:rPr>
                      <w:rStyle w:val="Encabezamientoopiedepgina11pto"/>
                      <w:noProof/>
                      <w:lang w:val="fr-FR"/>
                    </w:rPr>
                    <w:t>181</w:t>
                  </w:r>
                </w:fldSimple>
              </w:p>
            </w:txbxContent>
          </v:textbox>
          <w10:wrap anchorx="page" anchory="page"/>
        </v:shape>
      </w:pict>
    </w:r>
  </w:p>
</w:ftr>
</file>

<file path=word/footer45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295667"/>
</w:ftr>
</file>

<file path=word/footer46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295667"/>
</w:ftr>
</file>

<file path=word/footer47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295667">
    <w:pPr>
      <w:rPr>
        <w:sz w:val="2"/>
        <w:szCs w:val="2"/>
      </w:rPr>
    </w:pPr>
  </w:p>
</w:ftr>
</file>

<file path=word/footer48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5E0EA6">
    <w:pPr>
      <w:rPr>
        <w:sz w:val="2"/>
        <w:szCs w:val="2"/>
      </w:rPr>
    </w:pPr>
    <w:r w:rsidRPr="005E0EA6"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59" type="#_x0000_t202" style="position:absolute;margin-left:337.9pt;margin-top:538.9pt;width:9.35pt;height:7.7pt;z-index:-188744026;mso-wrap-style:none;mso-wrap-distance-left:5pt;mso-wrap-distance-right:5pt;mso-position-horizontal-relative:page;mso-position-vertical-relative:page" wrapcoords="0 0" filled="f" stroked="f">
          <v:textbox style="mso-next-textbox:#_x0000_s2059;mso-fit-shape-to-text:t" inset="0,0,0,0">
            <w:txbxContent>
              <w:p w:rsidR="00295667" w:rsidRDefault="005E0EA6">
                <w:pPr>
                  <w:pStyle w:val="Encabezamientoopiedepgina0"/>
                  <w:shd w:val="clear" w:color="auto" w:fill="auto"/>
                  <w:spacing w:line="240" w:lineRule="auto"/>
                </w:pPr>
                <w:fldSimple w:instr=" PAGE \* MERGEFORMAT ">
                  <w:r w:rsidR="00B64EB6" w:rsidRPr="00B64EB6">
                    <w:rPr>
                      <w:rStyle w:val="Encabezamientoopiedepgina11pto"/>
                      <w:noProof/>
                      <w:lang w:val="fr-FR"/>
                    </w:rPr>
                    <w:t>185</w:t>
                  </w:r>
                </w:fldSimple>
              </w:p>
            </w:txbxContent>
          </v:textbox>
          <w10:wrap anchorx="page" anchory="page"/>
        </v:shape>
      </w:pict>
    </w:r>
  </w:p>
</w:ftr>
</file>

<file path=word/footer49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295667">
    <w:pPr>
      <w:rPr>
        <w:sz w:val="2"/>
        <w:szCs w:val="2"/>
      </w:rPr>
    </w:pPr>
  </w:p>
</w:ftr>
</file>

<file path=word/footer50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5E0EA6">
    <w:pPr>
      <w:rPr>
        <w:sz w:val="2"/>
        <w:szCs w:val="2"/>
      </w:rPr>
    </w:pPr>
    <w:r w:rsidRPr="005E0EA6"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57" type="#_x0000_t202" style="position:absolute;margin-left:337.9pt;margin-top:538.9pt;width:9.35pt;height:7.7pt;z-index:-188744024;mso-wrap-style:none;mso-wrap-distance-left:5pt;mso-wrap-distance-right:5pt;mso-position-horizontal-relative:page;mso-position-vertical-relative:page" wrapcoords="0 0" filled="f" stroked="f">
          <v:textbox style="mso-next-textbox:#_x0000_s2057;mso-fit-shape-to-text:t" inset="0,0,0,0">
            <w:txbxContent>
              <w:p w:rsidR="00295667" w:rsidRDefault="005E0EA6">
                <w:pPr>
                  <w:pStyle w:val="Encabezamientoopiedepgina0"/>
                  <w:shd w:val="clear" w:color="auto" w:fill="auto"/>
                  <w:spacing w:line="240" w:lineRule="auto"/>
                </w:pPr>
                <w:fldSimple w:instr=" PAGE \* MERGEFORMAT ">
                  <w:r w:rsidR="00B64EB6" w:rsidRPr="00B64EB6">
                    <w:rPr>
                      <w:rStyle w:val="Encabezamientoopiedepgina11pto"/>
                      <w:noProof/>
                      <w:lang w:val="fr-FR"/>
                    </w:rPr>
                    <w:t>189</w:t>
                  </w:r>
                </w:fldSimple>
              </w:p>
            </w:txbxContent>
          </v:textbox>
          <w10:wrap anchorx="page" anchory="page"/>
        </v:shape>
      </w:pict>
    </w:r>
  </w:p>
</w:ftr>
</file>

<file path=word/footer51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295667">
    <w:pPr>
      <w:rPr>
        <w:sz w:val="2"/>
        <w:szCs w:val="2"/>
      </w:rPr>
    </w:pPr>
  </w:p>
</w:ftr>
</file>

<file path=word/footer52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5E0EA6">
    <w:pPr>
      <w:rPr>
        <w:sz w:val="2"/>
        <w:szCs w:val="2"/>
      </w:rPr>
    </w:pPr>
    <w:r w:rsidRPr="005E0EA6"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55" type="#_x0000_t202" style="position:absolute;margin-left:337.9pt;margin-top:538.9pt;width:9.35pt;height:7.7pt;z-index:-188744022;mso-wrap-style:none;mso-wrap-distance-left:5pt;mso-wrap-distance-right:5pt;mso-position-horizontal-relative:page;mso-position-vertical-relative:page" wrapcoords="0 0" filled="f" stroked="f">
          <v:textbox style="mso-next-textbox:#_x0000_s2055;mso-fit-shape-to-text:t" inset="0,0,0,0">
            <w:txbxContent>
              <w:p w:rsidR="00295667" w:rsidRDefault="005E0EA6">
                <w:pPr>
                  <w:pStyle w:val="Encabezamientoopiedepgina0"/>
                  <w:shd w:val="clear" w:color="auto" w:fill="auto"/>
                  <w:spacing w:line="240" w:lineRule="auto"/>
                </w:pPr>
                <w:fldSimple w:instr=" PAGE \* MERGEFORMAT ">
                  <w:r w:rsidR="00B64EB6" w:rsidRPr="00B64EB6">
                    <w:rPr>
                      <w:rStyle w:val="Encabezamientoopiedepgina11pto"/>
                      <w:noProof/>
                      <w:lang w:val="fr-FR"/>
                    </w:rPr>
                    <w:t>191</w:t>
                  </w:r>
                </w:fldSimple>
              </w:p>
            </w:txbxContent>
          </v:textbox>
          <w10:wrap anchorx="page" anchory="page"/>
        </v:shape>
      </w:pict>
    </w:r>
  </w:p>
</w:ftr>
</file>

<file path=word/footer53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295667">
    <w:pPr>
      <w:rPr>
        <w:sz w:val="2"/>
        <w:szCs w:val="2"/>
      </w:rPr>
    </w:pPr>
  </w:p>
</w:ftr>
</file>

<file path=word/footer54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5E0EA6">
    <w:pPr>
      <w:rPr>
        <w:sz w:val="2"/>
        <w:szCs w:val="2"/>
      </w:rPr>
    </w:pPr>
    <w:r w:rsidRPr="005E0EA6"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53" type="#_x0000_t202" style="position:absolute;margin-left:337.9pt;margin-top:551.55pt;width:16.55pt;height:12.65pt;z-index:-188744020;mso-wrap-style:none;mso-wrap-distance-left:5pt;mso-wrap-distance-right:5pt;mso-position-horizontal-relative:page;mso-position-vertical-relative:page" wrapcoords="0 0" filled="f" stroked="f">
          <v:textbox style="mso-next-textbox:#_x0000_s2053;mso-fit-shape-to-text:t" inset="0,0,0,0">
            <w:txbxContent>
              <w:p w:rsidR="00295667" w:rsidRDefault="005E0EA6">
                <w:pPr>
                  <w:pStyle w:val="Encabezamientoopiedepgina0"/>
                  <w:shd w:val="clear" w:color="auto" w:fill="auto"/>
                  <w:spacing w:line="240" w:lineRule="auto"/>
                </w:pPr>
                <w:fldSimple w:instr=" PAGE \* MERGEFORMAT ">
                  <w:r w:rsidR="00B64EB6" w:rsidRPr="00B64EB6">
                    <w:rPr>
                      <w:rStyle w:val="Encabezamientoopiedepgina11pto"/>
                      <w:noProof/>
                      <w:lang w:val="fr-FR"/>
                    </w:rPr>
                    <w:t>197</w:t>
                  </w:r>
                </w:fldSimple>
              </w:p>
            </w:txbxContent>
          </v:textbox>
          <w10:wrap anchorx="page" anchory="page"/>
        </v:shape>
      </w:pict>
    </w:r>
  </w:p>
</w:ftr>
</file>

<file path=word/footer55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5E0EA6">
    <w:pPr>
      <w:rPr>
        <w:sz w:val="2"/>
        <w:szCs w:val="2"/>
      </w:rPr>
    </w:pPr>
    <w:r w:rsidRPr="005E0EA6"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52" type="#_x0000_t202" style="position:absolute;margin-left:337.9pt;margin-top:538.9pt;width:9.35pt;height:7.7pt;z-index:-188744019;mso-wrap-style:none;mso-wrap-distance-left:5pt;mso-wrap-distance-right:5pt;mso-position-horizontal-relative:page;mso-position-vertical-relative:page" wrapcoords="0 0" filled="f" stroked="f">
          <v:textbox style="mso-next-textbox:#_x0000_s2052;mso-fit-shape-to-text:t" inset="0,0,0,0">
            <w:txbxContent>
              <w:p w:rsidR="00295667" w:rsidRDefault="005E0EA6">
                <w:pPr>
                  <w:pStyle w:val="Encabezamientoopiedepgina0"/>
                  <w:shd w:val="clear" w:color="auto" w:fill="auto"/>
                  <w:spacing w:line="240" w:lineRule="auto"/>
                </w:pPr>
                <w:fldSimple w:instr=" PAGE \* MERGEFORMAT ">
                  <w:r w:rsidR="00295667" w:rsidRPr="00EF0B6D">
                    <w:rPr>
                      <w:rStyle w:val="Encabezamientoopiedepgina11pto"/>
                      <w:noProof/>
                      <w:lang w:val="fr-FR"/>
                    </w:rPr>
                    <w:t>198</w:t>
                  </w:r>
                </w:fldSimple>
              </w:p>
            </w:txbxContent>
          </v:textbox>
          <w10:wrap anchorx="page" anchory="page"/>
        </v:shape>
      </w:pict>
    </w:r>
  </w:p>
</w:ftr>
</file>

<file path=word/footer56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5E0EA6">
    <w:pPr>
      <w:rPr>
        <w:sz w:val="2"/>
        <w:szCs w:val="2"/>
      </w:rPr>
    </w:pPr>
    <w:r w:rsidRPr="005E0EA6"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51" type="#_x0000_t202" style="position:absolute;margin-left:337.9pt;margin-top:538.9pt;width:9.35pt;height:7.7pt;z-index:-188744018;mso-wrap-style:none;mso-wrap-distance-left:5pt;mso-wrap-distance-right:5pt;mso-position-horizontal-relative:page;mso-position-vertical-relative:page" wrapcoords="0 0" filled="f" stroked="f">
          <v:textbox style="mso-next-textbox:#_x0000_s2051;mso-fit-shape-to-text:t" inset="0,0,0,0">
            <w:txbxContent>
              <w:p w:rsidR="00295667" w:rsidRDefault="005E0EA6">
                <w:pPr>
                  <w:pStyle w:val="Encabezamientoopiedepgina0"/>
                  <w:shd w:val="clear" w:color="auto" w:fill="auto"/>
                  <w:spacing w:line="240" w:lineRule="auto"/>
                </w:pPr>
                <w:fldSimple w:instr=" PAGE \* MERGEFORMAT ">
                  <w:r w:rsidR="00B64EB6" w:rsidRPr="00B64EB6">
                    <w:rPr>
                      <w:rStyle w:val="Encabezamientoopiedepgina11pto"/>
                      <w:noProof/>
                      <w:lang w:val="fr-FR"/>
                    </w:rPr>
                    <w:t>199</w:t>
                  </w:r>
                </w:fldSimple>
              </w:p>
            </w:txbxContent>
          </v:textbox>
          <w10:wrap anchorx="page" anchory="page"/>
        </v:shape>
      </w:pict>
    </w:r>
  </w:p>
</w:ftr>
</file>

<file path=word/footer57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Pr="004A5B21" w:rsidRDefault="00295667" w:rsidP="004A5B21">
    <w:pPr>
      <w:pStyle w:val="Piedepgina"/>
    </w:pPr>
  </w:p>
</w:ftr>
</file>

<file path=word/footer58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295667"/>
</w:ftr>
</file>

<file path=word/footer59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295667">
    <w:pPr>
      <w:rPr>
        <w:sz w:val="2"/>
        <w:szCs w:val="2"/>
      </w:rPr>
    </w:pPr>
  </w:p>
</w:ftr>
</file>

<file path=word/footer60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5E0EA6">
    <w:pPr>
      <w:rPr>
        <w:sz w:val="2"/>
        <w:szCs w:val="2"/>
      </w:rPr>
    </w:pPr>
    <w:r w:rsidRPr="005E0EA6">
      <w:pict>
        <v:shapetype id="_x0000_t202" coordsize="21600,21600" o:spt="202" path="m,l,21600r21600,l21600,xe">
          <v:stroke joinstyle="miter"/>
          <v:path gradientshapeok="t" o:connecttype="rect"/>
        </v:shapetype>
        <v:shape id="_x0000_s2049" type="#_x0000_t202" style="position:absolute;margin-left:337.9pt;margin-top:538.9pt;width:9.35pt;height:7.7pt;z-index:-188744016;mso-wrap-style:none;mso-wrap-distance-left:5pt;mso-wrap-distance-right:5pt;mso-position-horizontal-relative:page;mso-position-vertical-relative:page" wrapcoords="0 0" filled="f" stroked="f">
          <v:textbox style="mso-next-textbox:#_x0000_s2049;mso-fit-shape-to-text:t" inset="0,0,0,0">
            <w:txbxContent>
              <w:p w:rsidR="00295667" w:rsidRDefault="005E0EA6">
                <w:pPr>
                  <w:pStyle w:val="Encabezamientoopiedepgina0"/>
                  <w:shd w:val="clear" w:color="auto" w:fill="auto"/>
                  <w:spacing w:line="240" w:lineRule="auto"/>
                </w:pPr>
                <w:fldSimple w:instr=" PAGE \* MERGEFORMAT ">
                  <w:r w:rsidR="000A38D6" w:rsidRPr="000A38D6">
                    <w:rPr>
                      <w:rStyle w:val="Encabezamientoopiedepgina11pto"/>
                      <w:noProof/>
                      <w:lang w:val="fr-FR"/>
                    </w:rPr>
                    <w:t>215</w:t>
                  </w:r>
                </w:fldSimple>
              </w:p>
            </w:txbxContent>
          </v:textbox>
          <w10:wrap anchorx="page" anchory="page"/>
        </v:shape>
      </w:pict>
    </w:r>
  </w:p>
</w:ftr>
</file>

<file path=word/footer61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295667"/>
</w:ftr>
</file>

<file path=word/footer62.xml><?xml version="1.0" encoding="utf-8"?>
<w:ftr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p w:rsidR="00295667" w:rsidRDefault="00295667"/>
</w:ftr>
</file>

<file path=word/footnotes.xml><?xml version="1.0" encoding="utf-8"?>
<w:footnotes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footnote w:type="separator" w:id="-1">
    <w:p w:rsidR="00295667" w:rsidRDefault="00295667"/>
  </w:footnote>
  <w:footnote w:type="continuationSeparator" w:id="0">
    <w:p w:rsidR="00295667" w:rsidRDefault="00295667"/>
  </w:footnote>
</w:footnotes>
</file>

<file path=word/numbering.xml><?xml version="1.0" encoding="utf-8"?>
<w:numbering xmlns:ve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>
  <w:abstractNum w:abstractNumId="0">
    <w:nsid w:val="03730537"/>
    <w:multiLevelType w:val="multilevel"/>
    <w:tmpl w:val="9FB20F70"/>
    <w:lvl w:ilvl="0">
      <w:start w:val="1"/>
      <w:numFmt w:val="decimal"/>
      <w:lvlText w:val="(%1)"/>
      <w:lvlJc w:val="left"/>
      <w:rPr>
        <w:rFonts w:ascii="Times New Roman" w:eastAsia="Times New Roman" w:hAnsi="Times New Roman" w:cs="Times New Roman"/>
        <w:b w:val="0"/>
        <w:bCs w:val="0"/>
        <w:i w:val="0"/>
        <w:iCs w:val="0"/>
        <w:smallCaps w:val="0"/>
        <w:strike w:val="0"/>
        <w:color w:val="000000"/>
        <w:spacing w:val="0"/>
        <w:w w:val="100"/>
        <w:position w:val="0"/>
        <w:sz w:val="18"/>
        <w:szCs w:val="18"/>
        <w:u w:val="none"/>
        <w:lang w:val="es-ES"/>
      </w:rPr>
    </w:lvl>
    <w:lvl w:ilvl="1">
      <w:numFmt w:val="decimal"/>
      <w:lvlText w:val=""/>
      <w:lvlJc w:val="left"/>
    </w:lvl>
    <w:lvl w:ilvl="2">
      <w:numFmt w:val="decimal"/>
      <w:lvlText w:val=""/>
      <w:lvlJc w:val="left"/>
    </w:lvl>
    <w:lvl w:ilvl="3">
      <w:numFmt w:val="decimal"/>
      <w:lvlText w:val=""/>
      <w:lvlJc w:val="left"/>
    </w:lvl>
    <w:lvl w:ilvl="4">
      <w:numFmt w:val="decimal"/>
      <w:lvlText w:val=""/>
      <w:lvlJc w:val="left"/>
    </w:lvl>
    <w:lvl w:ilvl="5">
      <w:numFmt w:val="decimal"/>
      <w:lvlText w:val=""/>
      <w:lvlJc w:val="left"/>
    </w:lvl>
    <w:lvl w:ilvl="6">
      <w:numFmt w:val="decimal"/>
      <w:lvlText w:val=""/>
      <w:lvlJc w:val="left"/>
    </w:lvl>
    <w:lvl w:ilvl="7">
      <w:numFmt w:val="decimal"/>
      <w:lvlText w:val=""/>
      <w:lvlJc w:val="left"/>
    </w:lvl>
    <w:lvl w:ilvl="8">
      <w:numFmt w:val="decimal"/>
      <w:lvlText w:val=""/>
      <w:lvlJc w:val="left"/>
    </w:lvl>
  </w:abstractNum>
  <w:abstractNum w:abstractNumId="1">
    <w:nsid w:val="057578EB"/>
    <w:multiLevelType w:val="multilevel"/>
    <w:tmpl w:val="41E43564"/>
    <w:lvl w:ilvl="0">
      <w:start w:val="1"/>
      <w:numFmt w:val="bullet"/>
      <w:lvlText w:val="—"/>
      <w:lvlJc w:val="left"/>
      <w:rPr>
        <w:rFonts w:ascii="Times New Roman" w:eastAsia="Times New Roman" w:hAnsi="Times New Roman" w:cs="Times New Roman"/>
        <w:b w:val="0"/>
        <w:bCs w:val="0"/>
        <w:i w:val="0"/>
        <w:iCs w:val="0"/>
        <w:smallCaps w:val="0"/>
        <w:strike w:val="0"/>
        <w:color w:val="000000"/>
        <w:spacing w:val="0"/>
        <w:w w:val="100"/>
        <w:position w:val="0"/>
        <w:sz w:val="20"/>
        <w:szCs w:val="20"/>
        <w:u w:val="none"/>
        <w:lang w:val="fr-FR"/>
      </w:rPr>
    </w:lvl>
    <w:lvl w:ilvl="1">
      <w:numFmt w:val="decimal"/>
      <w:lvlText w:val=""/>
      <w:lvlJc w:val="left"/>
    </w:lvl>
    <w:lvl w:ilvl="2">
      <w:numFmt w:val="decimal"/>
      <w:lvlText w:val=""/>
      <w:lvlJc w:val="left"/>
    </w:lvl>
    <w:lvl w:ilvl="3">
      <w:numFmt w:val="decimal"/>
      <w:lvlText w:val=""/>
      <w:lvlJc w:val="left"/>
    </w:lvl>
    <w:lvl w:ilvl="4">
      <w:numFmt w:val="decimal"/>
      <w:lvlText w:val=""/>
      <w:lvlJc w:val="left"/>
    </w:lvl>
    <w:lvl w:ilvl="5">
      <w:numFmt w:val="decimal"/>
      <w:lvlText w:val=""/>
      <w:lvlJc w:val="left"/>
    </w:lvl>
    <w:lvl w:ilvl="6">
      <w:numFmt w:val="decimal"/>
      <w:lvlText w:val=""/>
      <w:lvlJc w:val="left"/>
    </w:lvl>
    <w:lvl w:ilvl="7">
      <w:numFmt w:val="decimal"/>
      <w:lvlText w:val=""/>
      <w:lvlJc w:val="left"/>
    </w:lvl>
    <w:lvl w:ilvl="8">
      <w:numFmt w:val="decimal"/>
      <w:lvlText w:val=""/>
      <w:lvlJc w:val="left"/>
    </w:lvl>
  </w:abstractNum>
  <w:abstractNum w:abstractNumId="2">
    <w:nsid w:val="09A94224"/>
    <w:multiLevelType w:val="multilevel"/>
    <w:tmpl w:val="363C0664"/>
    <w:lvl w:ilvl="0">
      <w:start w:val="1"/>
      <w:numFmt w:val="decimal"/>
      <w:lvlText w:val="(%1)"/>
      <w:lvlJc w:val="left"/>
      <w:rPr>
        <w:rFonts w:ascii="Times New Roman" w:eastAsia="Times New Roman" w:hAnsi="Times New Roman" w:cs="Times New Roman"/>
        <w:b w:val="0"/>
        <w:bCs w:val="0"/>
        <w:i w:val="0"/>
        <w:iCs w:val="0"/>
        <w:smallCaps w:val="0"/>
        <w:strike w:val="0"/>
        <w:color w:val="000000"/>
        <w:spacing w:val="0"/>
        <w:w w:val="100"/>
        <w:position w:val="0"/>
        <w:sz w:val="18"/>
        <w:szCs w:val="18"/>
        <w:u w:val="none"/>
        <w:lang w:val="es-ES"/>
      </w:rPr>
    </w:lvl>
    <w:lvl w:ilvl="1">
      <w:numFmt w:val="decimal"/>
      <w:lvlText w:val=""/>
      <w:lvlJc w:val="left"/>
    </w:lvl>
    <w:lvl w:ilvl="2">
      <w:numFmt w:val="decimal"/>
      <w:lvlText w:val=""/>
      <w:lvlJc w:val="left"/>
    </w:lvl>
    <w:lvl w:ilvl="3">
      <w:numFmt w:val="decimal"/>
      <w:lvlText w:val=""/>
      <w:lvlJc w:val="left"/>
    </w:lvl>
    <w:lvl w:ilvl="4">
      <w:numFmt w:val="decimal"/>
      <w:lvlText w:val=""/>
      <w:lvlJc w:val="left"/>
    </w:lvl>
    <w:lvl w:ilvl="5">
      <w:numFmt w:val="decimal"/>
      <w:lvlText w:val=""/>
      <w:lvlJc w:val="left"/>
    </w:lvl>
    <w:lvl w:ilvl="6">
      <w:numFmt w:val="decimal"/>
      <w:lvlText w:val=""/>
      <w:lvlJc w:val="left"/>
    </w:lvl>
    <w:lvl w:ilvl="7">
      <w:numFmt w:val="decimal"/>
      <w:lvlText w:val=""/>
      <w:lvlJc w:val="left"/>
    </w:lvl>
    <w:lvl w:ilvl="8">
      <w:numFmt w:val="decimal"/>
      <w:lvlText w:val=""/>
      <w:lvlJc w:val="left"/>
    </w:lvl>
  </w:abstractNum>
  <w:abstractNum w:abstractNumId="3">
    <w:nsid w:val="0B172CA9"/>
    <w:multiLevelType w:val="multilevel"/>
    <w:tmpl w:val="178EE7A2"/>
    <w:lvl w:ilvl="0">
      <w:start w:val="5"/>
      <w:numFmt w:val="decimal"/>
      <w:lvlText w:val="(%1)"/>
      <w:lvlJc w:val="left"/>
      <w:rPr>
        <w:rFonts w:ascii="Times New Roman" w:eastAsia="Times New Roman" w:hAnsi="Times New Roman" w:cs="Times New Roman"/>
        <w:b w:val="0"/>
        <w:bCs w:val="0"/>
        <w:i w:val="0"/>
        <w:iCs w:val="0"/>
        <w:smallCaps w:val="0"/>
        <w:strike w:val="0"/>
        <w:color w:val="000000"/>
        <w:spacing w:val="0"/>
        <w:w w:val="100"/>
        <w:position w:val="0"/>
        <w:sz w:val="20"/>
        <w:szCs w:val="20"/>
        <w:u w:val="none"/>
        <w:lang w:val="es-ES"/>
      </w:rPr>
    </w:lvl>
    <w:lvl w:ilvl="1">
      <w:numFmt w:val="decimal"/>
      <w:lvlText w:val=""/>
      <w:lvlJc w:val="left"/>
    </w:lvl>
    <w:lvl w:ilvl="2">
      <w:numFmt w:val="decimal"/>
      <w:lvlText w:val=""/>
      <w:lvlJc w:val="left"/>
    </w:lvl>
    <w:lvl w:ilvl="3">
      <w:numFmt w:val="decimal"/>
      <w:lvlText w:val=""/>
      <w:lvlJc w:val="left"/>
    </w:lvl>
    <w:lvl w:ilvl="4">
      <w:numFmt w:val="decimal"/>
      <w:lvlText w:val=""/>
      <w:lvlJc w:val="left"/>
    </w:lvl>
    <w:lvl w:ilvl="5">
      <w:numFmt w:val="decimal"/>
      <w:lvlText w:val=""/>
      <w:lvlJc w:val="left"/>
    </w:lvl>
    <w:lvl w:ilvl="6">
      <w:numFmt w:val="decimal"/>
      <w:lvlText w:val=""/>
      <w:lvlJc w:val="left"/>
    </w:lvl>
    <w:lvl w:ilvl="7">
      <w:numFmt w:val="decimal"/>
      <w:lvlText w:val=""/>
      <w:lvlJc w:val="left"/>
    </w:lvl>
    <w:lvl w:ilvl="8">
      <w:numFmt w:val="decimal"/>
      <w:lvlText w:val=""/>
      <w:lvlJc w:val="left"/>
    </w:lvl>
  </w:abstractNum>
  <w:abstractNum w:abstractNumId="4">
    <w:nsid w:val="138C1B5C"/>
    <w:multiLevelType w:val="multilevel"/>
    <w:tmpl w:val="7F14A034"/>
    <w:lvl w:ilvl="0">
      <w:start w:val="1"/>
      <w:numFmt w:val="decimal"/>
      <w:lvlText w:val="(%1)"/>
      <w:lvlJc w:val="left"/>
      <w:rPr>
        <w:rFonts w:ascii="Times New Roman" w:eastAsia="Times New Roman" w:hAnsi="Times New Roman" w:cs="Times New Roman"/>
        <w:b w:val="0"/>
        <w:bCs w:val="0"/>
        <w:i w:val="0"/>
        <w:iCs w:val="0"/>
        <w:smallCaps w:val="0"/>
        <w:strike w:val="0"/>
        <w:color w:val="000000"/>
        <w:spacing w:val="0"/>
        <w:w w:val="100"/>
        <w:position w:val="0"/>
        <w:sz w:val="18"/>
        <w:szCs w:val="18"/>
        <w:u w:val="none"/>
        <w:lang w:val="es-ES"/>
      </w:rPr>
    </w:lvl>
    <w:lvl w:ilvl="1">
      <w:numFmt w:val="decimal"/>
      <w:lvlText w:val=""/>
      <w:lvlJc w:val="left"/>
    </w:lvl>
    <w:lvl w:ilvl="2">
      <w:numFmt w:val="decimal"/>
      <w:lvlText w:val=""/>
      <w:lvlJc w:val="left"/>
    </w:lvl>
    <w:lvl w:ilvl="3">
      <w:numFmt w:val="decimal"/>
      <w:lvlText w:val=""/>
      <w:lvlJc w:val="left"/>
    </w:lvl>
    <w:lvl w:ilvl="4">
      <w:numFmt w:val="decimal"/>
      <w:lvlText w:val=""/>
      <w:lvlJc w:val="left"/>
    </w:lvl>
    <w:lvl w:ilvl="5">
      <w:numFmt w:val="decimal"/>
      <w:lvlText w:val=""/>
      <w:lvlJc w:val="left"/>
    </w:lvl>
    <w:lvl w:ilvl="6">
      <w:numFmt w:val="decimal"/>
      <w:lvlText w:val=""/>
      <w:lvlJc w:val="left"/>
    </w:lvl>
    <w:lvl w:ilvl="7">
      <w:numFmt w:val="decimal"/>
      <w:lvlText w:val=""/>
      <w:lvlJc w:val="left"/>
    </w:lvl>
    <w:lvl w:ilvl="8">
      <w:numFmt w:val="decimal"/>
      <w:lvlText w:val=""/>
      <w:lvlJc w:val="left"/>
    </w:lvl>
  </w:abstractNum>
  <w:abstractNum w:abstractNumId="5">
    <w:nsid w:val="28D24456"/>
    <w:multiLevelType w:val="multilevel"/>
    <w:tmpl w:val="B588D2F2"/>
    <w:lvl w:ilvl="0">
      <w:start w:val="3"/>
      <w:numFmt w:val="decimal"/>
      <w:lvlText w:val="(%1)"/>
      <w:lvlJc w:val="left"/>
      <w:rPr>
        <w:rFonts w:ascii="Times New Roman" w:eastAsia="Times New Roman" w:hAnsi="Times New Roman" w:cs="Times New Roman"/>
        <w:b w:val="0"/>
        <w:bCs w:val="0"/>
        <w:i w:val="0"/>
        <w:iCs w:val="0"/>
        <w:smallCaps w:val="0"/>
        <w:strike w:val="0"/>
        <w:color w:val="000000"/>
        <w:spacing w:val="0"/>
        <w:w w:val="100"/>
        <w:position w:val="0"/>
        <w:sz w:val="18"/>
        <w:szCs w:val="18"/>
        <w:u w:val="none"/>
        <w:lang w:val="es-ES"/>
      </w:rPr>
    </w:lvl>
    <w:lvl w:ilvl="1">
      <w:numFmt w:val="decimal"/>
      <w:lvlText w:val=""/>
      <w:lvlJc w:val="left"/>
    </w:lvl>
    <w:lvl w:ilvl="2">
      <w:numFmt w:val="decimal"/>
      <w:lvlText w:val=""/>
      <w:lvlJc w:val="left"/>
    </w:lvl>
    <w:lvl w:ilvl="3">
      <w:numFmt w:val="decimal"/>
      <w:lvlText w:val=""/>
      <w:lvlJc w:val="left"/>
    </w:lvl>
    <w:lvl w:ilvl="4">
      <w:numFmt w:val="decimal"/>
      <w:lvlText w:val=""/>
      <w:lvlJc w:val="left"/>
    </w:lvl>
    <w:lvl w:ilvl="5">
      <w:numFmt w:val="decimal"/>
      <w:lvlText w:val=""/>
      <w:lvlJc w:val="left"/>
    </w:lvl>
    <w:lvl w:ilvl="6">
      <w:numFmt w:val="decimal"/>
      <w:lvlText w:val=""/>
      <w:lvlJc w:val="left"/>
    </w:lvl>
    <w:lvl w:ilvl="7">
      <w:numFmt w:val="decimal"/>
      <w:lvlText w:val=""/>
      <w:lvlJc w:val="left"/>
    </w:lvl>
    <w:lvl w:ilvl="8">
      <w:numFmt w:val="decimal"/>
      <w:lvlText w:val=""/>
      <w:lvlJc w:val="left"/>
    </w:lvl>
  </w:abstractNum>
  <w:abstractNum w:abstractNumId="6">
    <w:nsid w:val="33AB5550"/>
    <w:multiLevelType w:val="multilevel"/>
    <w:tmpl w:val="303494C8"/>
    <w:lvl w:ilvl="0">
      <w:start w:val="1"/>
      <w:numFmt w:val="decimal"/>
      <w:lvlText w:val="(%1)"/>
      <w:lvlJc w:val="left"/>
      <w:rPr>
        <w:rFonts w:ascii="Times New Roman" w:eastAsia="Times New Roman" w:hAnsi="Times New Roman" w:cs="Times New Roman"/>
        <w:b w:val="0"/>
        <w:bCs w:val="0"/>
        <w:i w:val="0"/>
        <w:iCs w:val="0"/>
        <w:smallCaps w:val="0"/>
        <w:strike w:val="0"/>
        <w:color w:val="000000"/>
        <w:spacing w:val="0"/>
        <w:w w:val="100"/>
        <w:position w:val="0"/>
        <w:sz w:val="18"/>
        <w:szCs w:val="18"/>
        <w:u w:val="none"/>
        <w:lang w:val="es-ES"/>
      </w:rPr>
    </w:lvl>
    <w:lvl w:ilvl="1">
      <w:numFmt w:val="decimal"/>
      <w:lvlText w:val=""/>
      <w:lvlJc w:val="left"/>
    </w:lvl>
    <w:lvl w:ilvl="2">
      <w:numFmt w:val="decimal"/>
      <w:lvlText w:val=""/>
      <w:lvlJc w:val="left"/>
    </w:lvl>
    <w:lvl w:ilvl="3">
      <w:numFmt w:val="decimal"/>
      <w:lvlText w:val=""/>
      <w:lvlJc w:val="left"/>
    </w:lvl>
    <w:lvl w:ilvl="4">
      <w:numFmt w:val="decimal"/>
      <w:lvlText w:val=""/>
      <w:lvlJc w:val="left"/>
    </w:lvl>
    <w:lvl w:ilvl="5">
      <w:numFmt w:val="decimal"/>
      <w:lvlText w:val=""/>
      <w:lvlJc w:val="left"/>
    </w:lvl>
    <w:lvl w:ilvl="6">
      <w:numFmt w:val="decimal"/>
      <w:lvlText w:val=""/>
      <w:lvlJc w:val="left"/>
    </w:lvl>
    <w:lvl w:ilvl="7">
      <w:numFmt w:val="decimal"/>
      <w:lvlText w:val=""/>
      <w:lvlJc w:val="left"/>
    </w:lvl>
    <w:lvl w:ilvl="8">
      <w:numFmt w:val="decimal"/>
      <w:lvlText w:val=""/>
      <w:lvlJc w:val="left"/>
    </w:lvl>
  </w:abstractNum>
  <w:abstractNum w:abstractNumId="7">
    <w:nsid w:val="33D06670"/>
    <w:multiLevelType w:val="multilevel"/>
    <w:tmpl w:val="639E331A"/>
    <w:lvl w:ilvl="0">
      <w:start w:val="1"/>
      <w:numFmt w:val="decimal"/>
      <w:lvlText w:val="(%1)"/>
      <w:lvlJc w:val="left"/>
      <w:rPr>
        <w:rFonts w:ascii="Times New Roman" w:eastAsia="Times New Roman" w:hAnsi="Times New Roman" w:cs="Times New Roman"/>
        <w:b w:val="0"/>
        <w:bCs w:val="0"/>
        <w:i w:val="0"/>
        <w:iCs w:val="0"/>
        <w:smallCaps w:val="0"/>
        <w:strike w:val="0"/>
        <w:color w:val="000000"/>
        <w:spacing w:val="0"/>
        <w:w w:val="100"/>
        <w:position w:val="0"/>
        <w:sz w:val="18"/>
        <w:szCs w:val="18"/>
        <w:u w:val="none"/>
        <w:lang w:val="es-ES"/>
      </w:rPr>
    </w:lvl>
    <w:lvl w:ilvl="1">
      <w:numFmt w:val="decimal"/>
      <w:lvlText w:val=""/>
      <w:lvlJc w:val="left"/>
    </w:lvl>
    <w:lvl w:ilvl="2">
      <w:numFmt w:val="decimal"/>
      <w:lvlText w:val=""/>
      <w:lvlJc w:val="left"/>
    </w:lvl>
    <w:lvl w:ilvl="3">
      <w:numFmt w:val="decimal"/>
      <w:lvlText w:val=""/>
      <w:lvlJc w:val="left"/>
    </w:lvl>
    <w:lvl w:ilvl="4">
      <w:numFmt w:val="decimal"/>
      <w:lvlText w:val=""/>
      <w:lvlJc w:val="left"/>
    </w:lvl>
    <w:lvl w:ilvl="5">
      <w:numFmt w:val="decimal"/>
      <w:lvlText w:val=""/>
      <w:lvlJc w:val="left"/>
    </w:lvl>
    <w:lvl w:ilvl="6">
      <w:numFmt w:val="decimal"/>
      <w:lvlText w:val=""/>
      <w:lvlJc w:val="left"/>
    </w:lvl>
    <w:lvl w:ilvl="7">
      <w:numFmt w:val="decimal"/>
      <w:lvlText w:val=""/>
      <w:lvlJc w:val="left"/>
    </w:lvl>
    <w:lvl w:ilvl="8">
      <w:numFmt w:val="decimal"/>
      <w:lvlText w:val=""/>
      <w:lvlJc w:val="left"/>
    </w:lvl>
  </w:abstractNum>
  <w:abstractNum w:abstractNumId="8">
    <w:nsid w:val="37B55EE9"/>
    <w:multiLevelType w:val="multilevel"/>
    <w:tmpl w:val="D1EE508E"/>
    <w:lvl w:ilvl="0">
      <w:start w:val="1"/>
      <w:numFmt w:val="decimal"/>
      <w:lvlText w:val="(%1)"/>
      <w:lvlJc w:val="left"/>
      <w:rPr>
        <w:rFonts w:ascii="Times New Roman" w:eastAsia="Times New Roman" w:hAnsi="Times New Roman" w:cs="Times New Roman"/>
        <w:b w:val="0"/>
        <w:bCs w:val="0"/>
        <w:i w:val="0"/>
        <w:iCs w:val="0"/>
        <w:smallCaps w:val="0"/>
        <w:strike w:val="0"/>
        <w:color w:val="000000"/>
        <w:spacing w:val="0"/>
        <w:w w:val="100"/>
        <w:position w:val="0"/>
        <w:sz w:val="18"/>
        <w:szCs w:val="18"/>
        <w:u w:val="none"/>
        <w:lang w:val="es-ES"/>
      </w:rPr>
    </w:lvl>
    <w:lvl w:ilvl="1">
      <w:numFmt w:val="decimal"/>
      <w:lvlText w:val=""/>
      <w:lvlJc w:val="left"/>
    </w:lvl>
    <w:lvl w:ilvl="2">
      <w:numFmt w:val="decimal"/>
      <w:lvlText w:val=""/>
      <w:lvlJc w:val="left"/>
    </w:lvl>
    <w:lvl w:ilvl="3">
      <w:numFmt w:val="decimal"/>
      <w:lvlText w:val=""/>
      <w:lvlJc w:val="left"/>
    </w:lvl>
    <w:lvl w:ilvl="4">
      <w:numFmt w:val="decimal"/>
      <w:lvlText w:val=""/>
      <w:lvlJc w:val="left"/>
    </w:lvl>
    <w:lvl w:ilvl="5">
      <w:numFmt w:val="decimal"/>
      <w:lvlText w:val=""/>
      <w:lvlJc w:val="left"/>
    </w:lvl>
    <w:lvl w:ilvl="6">
      <w:numFmt w:val="decimal"/>
      <w:lvlText w:val=""/>
      <w:lvlJc w:val="left"/>
    </w:lvl>
    <w:lvl w:ilvl="7">
      <w:numFmt w:val="decimal"/>
      <w:lvlText w:val=""/>
      <w:lvlJc w:val="left"/>
    </w:lvl>
    <w:lvl w:ilvl="8">
      <w:numFmt w:val="decimal"/>
      <w:lvlText w:val=""/>
      <w:lvlJc w:val="left"/>
    </w:lvl>
  </w:abstractNum>
  <w:abstractNum w:abstractNumId="9">
    <w:nsid w:val="393C72C4"/>
    <w:multiLevelType w:val="multilevel"/>
    <w:tmpl w:val="31B088A0"/>
    <w:lvl w:ilvl="0">
      <w:start w:val="1"/>
      <w:numFmt w:val="bullet"/>
      <w:lvlText w:val="Y"/>
      <w:lvlJc w:val="left"/>
      <w:rPr>
        <w:rFonts w:ascii="Times New Roman" w:eastAsia="Times New Roman" w:hAnsi="Times New Roman" w:cs="Times New Roman"/>
        <w:b w:val="0"/>
        <w:bCs w:val="0"/>
        <w:i w:val="0"/>
        <w:iCs w:val="0"/>
        <w:smallCaps w:val="0"/>
        <w:strike w:val="0"/>
        <w:color w:val="000000"/>
        <w:spacing w:val="0"/>
        <w:w w:val="100"/>
        <w:position w:val="0"/>
        <w:sz w:val="20"/>
        <w:szCs w:val="20"/>
        <w:u w:val="none"/>
        <w:lang w:val="es-ES"/>
      </w:rPr>
    </w:lvl>
    <w:lvl w:ilvl="1">
      <w:numFmt w:val="decimal"/>
      <w:lvlText w:val=""/>
      <w:lvlJc w:val="left"/>
    </w:lvl>
    <w:lvl w:ilvl="2">
      <w:numFmt w:val="decimal"/>
      <w:lvlText w:val=""/>
      <w:lvlJc w:val="left"/>
    </w:lvl>
    <w:lvl w:ilvl="3">
      <w:numFmt w:val="decimal"/>
      <w:lvlText w:val=""/>
      <w:lvlJc w:val="left"/>
    </w:lvl>
    <w:lvl w:ilvl="4">
      <w:numFmt w:val="decimal"/>
      <w:lvlText w:val=""/>
      <w:lvlJc w:val="left"/>
    </w:lvl>
    <w:lvl w:ilvl="5">
      <w:numFmt w:val="decimal"/>
      <w:lvlText w:val=""/>
      <w:lvlJc w:val="left"/>
    </w:lvl>
    <w:lvl w:ilvl="6">
      <w:numFmt w:val="decimal"/>
      <w:lvlText w:val=""/>
      <w:lvlJc w:val="left"/>
    </w:lvl>
    <w:lvl w:ilvl="7">
      <w:numFmt w:val="decimal"/>
      <w:lvlText w:val=""/>
      <w:lvlJc w:val="left"/>
    </w:lvl>
    <w:lvl w:ilvl="8">
      <w:numFmt w:val="decimal"/>
      <w:lvlText w:val=""/>
      <w:lvlJc w:val="left"/>
    </w:lvl>
  </w:abstractNum>
  <w:abstractNum w:abstractNumId="10">
    <w:nsid w:val="3A510504"/>
    <w:multiLevelType w:val="multilevel"/>
    <w:tmpl w:val="DB7CAD22"/>
    <w:lvl w:ilvl="0">
      <w:start w:val="1"/>
      <w:numFmt w:val="decimal"/>
      <w:lvlText w:val="%1."/>
      <w:lvlJc w:val="left"/>
      <w:rPr>
        <w:rFonts w:ascii="Times New Roman" w:eastAsia="Times New Roman" w:hAnsi="Times New Roman" w:cs="Times New Roman"/>
        <w:b w:val="0"/>
        <w:bCs w:val="0"/>
        <w:i w:val="0"/>
        <w:iCs w:val="0"/>
        <w:smallCaps w:val="0"/>
        <w:strike w:val="0"/>
        <w:color w:val="000000"/>
        <w:spacing w:val="0"/>
        <w:w w:val="100"/>
        <w:position w:val="0"/>
        <w:sz w:val="18"/>
        <w:szCs w:val="18"/>
        <w:u w:val="none"/>
        <w:lang w:val="es-ES"/>
      </w:rPr>
    </w:lvl>
    <w:lvl w:ilvl="1">
      <w:numFmt w:val="decimal"/>
      <w:lvlText w:val=""/>
      <w:lvlJc w:val="left"/>
    </w:lvl>
    <w:lvl w:ilvl="2">
      <w:numFmt w:val="decimal"/>
      <w:lvlText w:val=""/>
      <w:lvlJc w:val="left"/>
    </w:lvl>
    <w:lvl w:ilvl="3">
      <w:numFmt w:val="decimal"/>
      <w:lvlText w:val=""/>
      <w:lvlJc w:val="left"/>
    </w:lvl>
    <w:lvl w:ilvl="4">
      <w:numFmt w:val="decimal"/>
      <w:lvlText w:val=""/>
      <w:lvlJc w:val="left"/>
    </w:lvl>
    <w:lvl w:ilvl="5">
      <w:numFmt w:val="decimal"/>
      <w:lvlText w:val=""/>
      <w:lvlJc w:val="left"/>
    </w:lvl>
    <w:lvl w:ilvl="6">
      <w:numFmt w:val="decimal"/>
      <w:lvlText w:val=""/>
      <w:lvlJc w:val="left"/>
    </w:lvl>
    <w:lvl w:ilvl="7">
      <w:numFmt w:val="decimal"/>
      <w:lvlText w:val=""/>
      <w:lvlJc w:val="left"/>
    </w:lvl>
    <w:lvl w:ilvl="8">
      <w:numFmt w:val="decimal"/>
      <w:lvlText w:val=""/>
      <w:lvlJc w:val="left"/>
    </w:lvl>
  </w:abstractNum>
  <w:abstractNum w:abstractNumId="11">
    <w:nsid w:val="40053D24"/>
    <w:multiLevelType w:val="hybridMultilevel"/>
    <w:tmpl w:val="4A400406"/>
    <w:lvl w:ilvl="0" w:tplc="AF944620">
      <w:start w:val="2"/>
      <w:numFmt w:val="decimal"/>
      <w:lvlText w:val="(%1)"/>
      <w:lvlJc w:val="left"/>
      <w:pPr>
        <w:ind w:left="644" w:hanging="360"/>
      </w:pPr>
      <w:rPr>
        <w:rFonts w:hint="default"/>
        <w:b/>
        <w:i/>
        <w:sz w:val="17"/>
      </w:rPr>
    </w:lvl>
    <w:lvl w:ilvl="1" w:tplc="631EEC16">
      <w:start w:val="1"/>
      <w:numFmt w:val="decimal"/>
      <w:lvlText w:val="(%2)"/>
      <w:lvlJc w:val="left"/>
      <w:pPr>
        <w:ind w:left="1440" w:hanging="360"/>
      </w:pPr>
      <w:rPr>
        <w:rFonts w:hint="default"/>
      </w:rPr>
    </w:lvl>
    <w:lvl w:ilvl="2" w:tplc="0C0A001B" w:tentative="1">
      <w:start w:val="1"/>
      <w:numFmt w:val="lowerRoman"/>
      <w:lvlText w:val="%3."/>
      <w:lvlJc w:val="right"/>
      <w:pPr>
        <w:ind w:left="2160" w:hanging="180"/>
      </w:pPr>
    </w:lvl>
    <w:lvl w:ilvl="3" w:tplc="0C0A000F" w:tentative="1">
      <w:start w:val="1"/>
      <w:numFmt w:val="decimal"/>
      <w:lvlText w:val="%4."/>
      <w:lvlJc w:val="left"/>
      <w:pPr>
        <w:ind w:left="2880" w:hanging="360"/>
      </w:pPr>
    </w:lvl>
    <w:lvl w:ilvl="4" w:tplc="0C0A0019" w:tentative="1">
      <w:start w:val="1"/>
      <w:numFmt w:val="lowerLetter"/>
      <w:lvlText w:val="%5."/>
      <w:lvlJc w:val="left"/>
      <w:pPr>
        <w:ind w:left="3600" w:hanging="360"/>
      </w:pPr>
    </w:lvl>
    <w:lvl w:ilvl="5" w:tplc="0C0A001B" w:tentative="1">
      <w:start w:val="1"/>
      <w:numFmt w:val="lowerRoman"/>
      <w:lvlText w:val="%6."/>
      <w:lvlJc w:val="right"/>
      <w:pPr>
        <w:ind w:left="4320" w:hanging="180"/>
      </w:pPr>
    </w:lvl>
    <w:lvl w:ilvl="6" w:tplc="0C0A000F" w:tentative="1">
      <w:start w:val="1"/>
      <w:numFmt w:val="decimal"/>
      <w:lvlText w:val="%7."/>
      <w:lvlJc w:val="left"/>
      <w:pPr>
        <w:ind w:left="5040" w:hanging="360"/>
      </w:pPr>
    </w:lvl>
    <w:lvl w:ilvl="7" w:tplc="0C0A0019" w:tentative="1">
      <w:start w:val="1"/>
      <w:numFmt w:val="lowerLetter"/>
      <w:lvlText w:val="%8."/>
      <w:lvlJc w:val="left"/>
      <w:pPr>
        <w:ind w:left="5760" w:hanging="360"/>
      </w:pPr>
    </w:lvl>
    <w:lvl w:ilvl="8" w:tplc="0C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>
    <w:nsid w:val="4C132A50"/>
    <w:multiLevelType w:val="multilevel"/>
    <w:tmpl w:val="0D98BCEC"/>
    <w:lvl w:ilvl="0">
      <w:start w:val="8"/>
      <w:numFmt w:val="decimal"/>
      <w:lvlText w:val="(%1)"/>
      <w:lvlJc w:val="left"/>
      <w:rPr>
        <w:rFonts w:ascii="Times New Roman" w:eastAsia="Times New Roman" w:hAnsi="Times New Roman" w:cs="Times New Roman"/>
        <w:b w:val="0"/>
        <w:bCs w:val="0"/>
        <w:i w:val="0"/>
        <w:iCs w:val="0"/>
        <w:smallCaps w:val="0"/>
        <w:strike w:val="0"/>
        <w:color w:val="000000"/>
        <w:spacing w:val="0"/>
        <w:w w:val="100"/>
        <w:position w:val="0"/>
        <w:sz w:val="20"/>
        <w:szCs w:val="20"/>
        <w:u w:val="none"/>
        <w:lang w:val="es-ES"/>
      </w:rPr>
    </w:lvl>
    <w:lvl w:ilvl="1">
      <w:numFmt w:val="decimal"/>
      <w:lvlText w:val=""/>
      <w:lvlJc w:val="left"/>
    </w:lvl>
    <w:lvl w:ilvl="2">
      <w:numFmt w:val="decimal"/>
      <w:lvlText w:val=""/>
      <w:lvlJc w:val="left"/>
    </w:lvl>
    <w:lvl w:ilvl="3">
      <w:numFmt w:val="decimal"/>
      <w:lvlText w:val=""/>
      <w:lvlJc w:val="left"/>
    </w:lvl>
    <w:lvl w:ilvl="4">
      <w:numFmt w:val="decimal"/>
      <w:lvlText w:val=""/>
      <w:lvlJc w:val="left"/>
    </w:lvl>
    <w:lvl w:ilvl="5">
      <w:numFmt w:val="decimal"/>
      <w:lvlText w:val=""/>
      <w:lvlJc w:val="left"/>
    </w:lvl>
    <w:lvl w:ilvl="6">
      <w:numFmt w:val="decimal"/>
      <w:lvlText w:val=""/>
      <w:lvlJc w:val="left"/>
    </w:lvl>
    <w:lvl w:ilvl="7">
      <w:numFmt w:val="decimal"/>
      <w:lvlText w:val=""/>
      <w:lvlJc w:val="left"/>
    </w:lvl>
    <w:lvl w:ilvl="8">
      <w:numFmt w:val="decimal"/>
      <w:lvlText w:val=""/>
      <w:lvlJc w:val="left"/>
    </w:lvl>
  </w:abstractNum>
  <w:abstractNum w:abstractNumId="13">
    <w:nsid w:val="4E001021"/>
    <w:multiLevelType w:val="multilevel"/>
    <w:tmpl w:val="EA0A460A"/>
    <w:lvl w:ilvl="0">
      <w:start w:val="7"/>
      <w:numFmt w:val="decimal"/>
      <w:lvlText w:val="(%1)"/>
      <w:lvlJc w:val="left"/>
      <w:rPr>
        <w:rFonts w:ascii="Times New Roman" w:eastAsia="Times New Roman" w:hAnsi="Times New Roman" w:cs="Times New Roman"/>
        <w:b w:val="0"/>
        <w:bCs w:val="0"/>
        <w:i w:val="0"/>
        <w:iCs w:val="0"/>
        <w:smallCaps w:val="0"/>
        <w:strike w:val="0"/>
        <w:color w:val="000000"/>
        <w:spacing w:val="0"/>
        <w:w w:val="100"/>
        <w:position w:val="0"/>
        <w:sz w:val="20"/>
        <w:szCs w:val="20"/>
        <w:u w:val="none"/>
        <w:lang w:val="es-ES"/>
      </w:rPr>
    </w:lvl>
    <w:lvl w:ilvl="1">
      <w:numFmt w:val="decimal"/>
      <w:lvlText w:val=""/>
      <w:lvlJc w:val="left"/>
    </w:lvl>
    <w:lvl w:ilvl="2">
      <w:numFmt w:val="decimal"/>
      <w:lvlText w:val=""/>
      <w:lvlJc w:val="left"/>
    </w:lvl>
    <w:lvl w:ilvl="3">
      <w:numFmt w:val="decimal"/>
      <w:lvlText w:val=""/>
      <w:lvlJc w:val="left"/>
    </w:lvl>
    <w:lvl w:ilvl="4">
      <w:numFmt w:val="decimal"/>
      <w:lvlText w:val=""/>
      <w:lvlJc w:val="left"/>
    </w:lvl>
    <w:lvl w:ilvl="5">
      <w:numFmt w:val="decimal"/>
      <w:lvlText w:val=""/>
      <w:lvlJc w:val="left"/>
    </w:lvl>
    <w:lvl w:ilvl="6">
      <w:numFmt w:val="decimal"/>
      <w:lvlText w:val=""/>
      <w:lvlJc w:val="left"/>
    </w:lvl>
    <w:lvl w:ilvl="7">
      <w:numFmt w:val="decimal"/>
      <w:lvlText w:val=""/>
      <w:lvlJc w:val="left"/>
    </w:lvl>
    <w:lvl w:ilvl="8">
      <w:numFmt w:val="decimal"/>
      <w:lvlText w:val=""/>
      <w:lvlJc w:val="left"/>
    </w:lvl>
  </w:abstractNum>
  <w:abstractNum w:abstractNumId="14">
    <w:nsid w:val="503009DA"/>
    <w:multiLevelType w:val="multilevel"/>
    <w:tmpl w:val="39CE1D2A"/>
    <w:lvl w:ilvl="0">
      <w:start w:val="1"/>
      <w:numFmt w:val="decimal"/>
      <w:lvlText w:val="(%1)"/>
      <w:lvlJc w:val="left"/>
      <w:rPr>
        <w:rFonts w:ascii="Times New Roman" w:eastAsia="Times New Roman" w:hAnsi="Times New Roman" w:cs="Times New Roman"/>
        <w:b w:val="0"/>
        <w:bCs w:val="0"/>
        <w:i w:val="0"/>
        <w:iCs w:val="0"/>
        <w:smallCaps w:val="0"/>
        <w:strike w:val="0"/>
        <w:color w:val="000000"/>
        <w:spacing w:val="0"/>
        <w:w w:val="100"/>
        <w:position w:val="0"/>
        <w:sz w:val="18"/>
        <w:szCs w:val="18"/>
        <w:u w:val="none"/>
        <w:lang w:val="es-ES"/>
      </w:rPr>
    </w:lvl>
    <w:lvl w:ilvl="1">
      <w:numFmt w:val="decimal"/>
      <w:lvlText w:val=""/>
      <w:lvlJc w:val="left"/>
    </w:lvl>
    <w:lvl w:ilvl="2">
      <w:numFmt w:val="decimal"/>
      <w:lvlText w:val=""/>
      <w:lvlJc w:val="left"/>
    </w:lvl>
    <w:lvl w:ilvl="3">
      <w:numFmt w:val="decimal"/>
      <w:lvlText w:val=""/>
      <w:lvlJc w:val="left"/>
    </w:lvl>
    <w:lvl w:ilvl="4">
      <w:numFmt w:val="decimal"/>
      <w:lvlText w:val=""/>
      <w:lvlJc w:val="left"/>
    </w:lvl>
    <w:lvl w:ilvl="5">
      <w:numFmt w:val="decimal"/>
      <w:lvlText w:val=""/>
      <w:lvlJc w:val="left"/>
    </w:lvl>
    <w:lvl w:ilvl="6">
      <w:numFmt w:val="decimal"/>
      <w:lvlText w:val=""/>
      <w:lvlJc w:val="left"/>
    </w:lvl>
    <w:lvl w:ilvl="7">
      <w:numFmt w:val="decimal"/>
      <w:lvlText w:val=""/>
      <w:lvlJc w:val="left"/>
    </w:lvl>
    <w:lvl w:ilvl="8">
      <w:numFmt w:val="decimal"/>
      <w:lvlText w:val=""/>
      <w:lvlJc w:val="left"/>
    </w:lvl>
  </w:abstractNum>
  <w:abstractNum w:abstractNumId="15">
    <w:nsid w:val="52BA6DE0"/>
    <w:multiLevelType w:val="multilevel"/>
    <w:tmpl w:val="EB7C7CCE"/>
    <w:lvl w:ilvl="0">
      <w:start w:val="23"/>
      <w:numFmt w:val="decimal"/>
      <w:lvlText w:val="(%1)"/>
      <w:lvlJc w:val="left"/>
      <w:rPr>
        <w:rFonts w:ascii="Times New Roman" w:eastAsia="Times New Roman" w:hAnsi="Times New Roman" w:cs="Times New Roman"/>
        <w:b w:val="0"/>
        <w:bCs w:val="0"/>
        <w:i w:val="0"/>
        <w:iCs w:val="0"/>
        <w:smallCaps w:val="0"/>
        <w:strike w:val="0"/>
        <w:color w:val="000000"/>
        <w:spacing w:val="0"/>
        <w:w w:val="100"/>
        <w:position w:val="0"/>
        <w:sz w:val="20"/>
        <w:szCs w:val="20"/>
        <w:u w:val="none"/>
        <w:lang w:val="es-ES"/>
      </w:rPr>
    </w:lvl>
    <w:lvl w:ilvl="1">
      <w:numFmt w:val="decimal"/>
      <w:lvlText w:val=""/>
      <w:lvlJc w:val="left"/>
    </w:lvl>
    <w:lvl w:ilvl="2">
      <w:numFmt w:val="decimal"/>
      <w:lvlText w:val=""/>
      <w:lvlJc w:val="left"/>
    </w:lvl>
    <w:lvl w:ilvl="3">
      <w:numFmt w:val="decimal"/>
      <w:lvlText w:val=""/>
      <w:lvlJc w:val="left"/>
    </w:lvl>
    <w:lvl w:ilvl="4">
      <w:numFmt w:val="decimal"/>
      <w:lvlText w:val=""/>
      <w:lvlJc w:val="left"/>
    </w:lvl>
    <w:lvl w:ilvl="5">
      <w:numFmt w:val="decimal"/>
      <w:lvlText w:val=""/>
      <w:lvlJc w:val="left"/>
    </w:lvl>
    <w:lvl w:ilvl="6">
      <w:numFmt w:val="decimal"/>
      <w:lvlText w:val=""/>
      <w:lvlJc w:val="left"/>
    </w:lvl>
    <w:lvl w:ilvl="7">
      <w:numFmt w:val="decimal"/>
      <w:lvlText w:val=""/>
      <w:lvlJc w:val="left"/>
    </w:lvl>
    <w:lvl w:ilvl="8">
      <w:numFmt w:val="decimal"/>
      <w:lvlText w:val=""/>
      <w:lvlJc w:val="left"/>
    </w:lvl>
  </w:abstractNum>
  <w:abstractNum w:abstractNumId="16">
    <w:nsid w:val="5C1D0B68"/>
    <w:multiLevelType w:val="multilevel"/>
    <w:tmpl w:val="83DCF1C0"/>
    <w:lvl w:ilvl="0">
      <w:start w:val="1"/>
      <w:numFmt w:val="upperRoman"/>
      <w:lvlText w:val="%1."/>
      <w:lvlJc w:val="left"/>
      <w:rPr>
        <w:rFonts w:ascii="Times New Roman" w:eastAsia="Times New Roman" w:hAnsi="Times New Roman" w:cs="Times New Roman"/>
        <w:b w:val="0"/>
        <w:bCs w:val="0"/>
        <w:i w:val="0"/>
        <w:iCs w:val="0"/>
        <w:smallCaps w:val="0"/>
        <w:strike w:val="0"/>
        <w:color w:val="000000"/>
        <w:spacing w:val="0"/>
        <w:w w:val="100"/>
        <w:position w:val="0"/>
        <w:sz w:val="20"/>
        <w:szCs w:val="20"/>
        <w:u w:val="none"/>
        <w:lang w:val="fr-FR"/>
      </w:rPr>
    </w:lvl>
    <w:lvl w:ilvl="1">
      <w:numFmt w:val="decimal"/>
      <w:lvlText w:val=""/>
      <w:lvlJc w:val="left"/>
    </w:lvl>
    <w:lvl w:ilvl="2">
      <w:numFmt w:val="decimal"/>
      <w:lvlText w:val=""/>
      <w:lvlJc w:val="left"/>
    </w:lvl>
    <w:lvl w:ilvl="3">
      <w:numFmt w:val="decimal"/>
      <w:lvlText w:val=""/>
      <w:lvlJc w:val="left"/>
    </w:lvl>
    <w:lvl w:ilvl="4">
      <w:numFmt w:val="decimal"/>
      <w:lvlText w:val=""/>
      <w:lvlJc w:val="left"/>
    </w:lvl>
    <w:lvl w:ilvl="5">
      <w:numFmt w:val="decimal"/>
      <w:lvlText w:val=""/>
      <w:lvlJc w:val="left"/>
    </w:lvl>
    <w:lvl w:ilvl="6">
      <w:numFmt w:val="decimal"/>
      <w:lvlText w:val=""/>
      <w:lvlJc w:val="left"/>
    </w:lvl>
    <w:lvl w:ilvl="7">
      <w:numFmt w:val="decimal"/>
      <w:lvlText w:val=""/>
      <w:lvlJc w:val="left"/>
    </w:lvl>
    <w:lvl w:ilvl="8">
      <w:numFmt w:val="decimal"/>
      <w:lvlText w:val=""/>
      <w:lvlJc w:val="left"/>
    </w:lvl>
  </w:abstractNum>
  <w:abstractNum w:abstractNumId="17">
    <w:nsid w:val="5E7F78F8"/>
    <w:multiLevelType w:val="multilevel"/>
    <w:tmpl w:val="2DB26D04"/>
    <w:lvl w:ilvl="0">
      <w:start w:val="1"/>
      <w:numFmt w:val="decimal"/>
      <w:lvlText w:val="(%1)"/>
      <w:lvlJc w:val="left"/>
      <w:rPr>
        <w:rFonts w:ascii="Times New Roman" w:eastAsia="Times New Roman" w:hAnsi="Times New Roman" w:cs="Times New Roman"/>
        <w:b w:val="0"/>
        <w:bCs w:val="0"/>
        <w:i w:val="0"/>
        <w:iCs w:val="0"/>
        <w:smallCaps w:val="0"/>
        <w:strike w:val="0"/>
        <w:color w:val="000000"/>
        <w:spacing w:val="0"/>
        <w:w w:val="100"/>
        <w:position w:val="0"/>
        <w:sz w:val="18"/>
        <w:szCs w:val="18"/>
        <w:u w:val="none"/>
        <w:lang w:val="es-ES"/>
      </w:rPr>
    </w:lvl>
    <w:lvl w:ilvl="1">
      <w:numFmt w:val="decimal"/>
      <w:lvlText w:val=""/>
      <w:lvlJc w:val="left"/>
    </w:lvl>
    <w:lvl w:ilvl="2">
      <w:numFmt w:val="decimal"/>
      <w:lvlText w:val=""/>
      <w:lvlJc w:val="left"/>
    </w:lvl>
    <w:lvl w:ilvl="3">
      <w:numFmt w:val="decimal"/>
      <w:lvlText w:val=""/>
      <w:lvlJc w:val="left"/>
    </w:lvl>
    <w:lvl w:ilvl="4">
      <w:numFmt w:val="decimal"/>
      <w:lvlText w:val=""/>
      <w:lvlJc w:val="left"/>
    </w:lvl>
    <w:lvl w:ilvl="5">
      <w:numFmt w:val="decimal"/>
      <w:lvlText w:val=""/>
      <w:lvlJc w:val="left"/>
    </w:lvl>
    <w:lvl w:ilvl="6">
      <w:numFmt w:val="decimal"/>
      <w:lvlText w:val=""/>
      <w:lvlJc w:val="left"/>
    </w:lvl>
    <w:lvl w:ilvl="7">
      <w:numFmt w:val="decimal"/>
      <w:lvlText w:val=""/>
      <w:lvlJc w:val="left"/>
    </w:lvl>
    <w:lvl w:ilvl="8">
      <w:numFmt w:val="decimal"/>
      <w:lvlText w:val=""/>
      <w:lvlJc w:val="left"/>
    </w:lvl>
  </w:abstractNum>
  <w:abstractNum w:abstractNumId="18">
    <w:nsid w:val="62CB62F9"/>
    <w:multiLevelType w:val="multilevel"/>
    <w:tmpl w:val="8A5C4B0A"/>
    <w:lvl w:ilvl="0">
      <w:start w:val="2"/>
      <w:numFmt w:val="decimal"/>
      <w:lvlText w:val="(%1)"/>
      <w:lvlJc w:val="left"/>
      <w:pPr>
        <w:ind w:left="720" w:hanging="360"/>
      </w:pPr>
      <w:rPr>
        <w:rFonts w:hint="default"/>
        <w:b/>
        <w:i/>
        <w:sz w:val="17"/>
      </w:rPr>
    </w:lvl>
    <w:lvl w:ilvl="1">
      <w:start w:val="1"/>
      <w:numFmt w:val="lowerLetter"/>
      <w:lvlText w:val="%2."/>
      <w:lvlJc w:val="left"/>
      <w:pPr>
        <w:ind w:left="1440" w:hanging="360"/>
      </w:pPr>
    </w:lvl>
    <w:lvl w:ilvl="2">
      <w:start w:val="1"/>
      <w:numFmt w:val="lowerRoman"/>
      <w:lvlText w:val="%3."/>
      <w:lvlJc w:val="right"/>
      <w:pPr>
        <w:ind w:left="2160" w:hanging="180"/>
      </w:pPr>
    </w:lvl>
    <w:lvl w:ilvl="3">
      <w:start w:val="1"/>
      <w:numFmt w:val="decimal"/>
      <w:lvlText w:val="%4."/>
      <w:lvlJc w:val="left"/>
      <w:pPr>
        <w:ind w:left="2880" w:hanging="360"/>
      </w:pPr>
    </w:lvl>
    <w:lvl w:ilvl="4">
      <w:start w:val="1"/>
      <w:numFmt w:val="lowerLetter"/>
      <w:lvlText w:val="%5."/>
      <w:lvlJc w:val="left"/>
      <w:pPr>
        <w:ind w:left="3600" w:hanging="360"/>
      </w:pPr>
    </w:lvl>
    <w:lvl w:ilvl="5">
      <w:start w:val="1"/>
      <w:numFmt w:val="lowerRoman"/>
      <w:lvlText w:val="%6."/>
      <w:lvlJc w:val="right"/>
      <w:pPr>
        <w:ind w:left="4320" w:hanging="180"/>
      </w:pPr>
    </w:lvl>
    <w:lvl w:ilvl="6">
      <w:start w:val="1"/>
      <w:numFmt w:val="decimal"/>
      <w:lvlText w:val="%7."/>
      <w:lvlJc w:val="left"/>
      <w:pPr>
        <w:ind w:left="5040" w:hanging="360"/>
      </w:pPr>
    </w:lvl>
    <w:lvl w:ilvl="7">
      <w:start w:val="1"/>
      <w:numFmt w:val="lowerLetter"/>
      <w:lvlText w:val="%8."/>
      <w:lvlJc w:val="left"/>
      <w:pPr>
        <w:ind w:left="5760" w:hanging="360"/>
      </w:pPr>
    </w:lvl>
    <w:lvl w:ilvl="8">
      <w:start w:val="1"/>
      <w:numFmt w:val="lowerRoman"/>
      <w:lvlText w:val="%9."/>
      <w:lvlJc w:val="right"/>
      <w:pPr>
        <w:ind w:left="6480" w:hanging="180"/>
      </w:pPr>
    </w:lvl>
  </w:abstractNum>
  <w:abstractNum w:abstractNumId="19">
    <w:nsid w:val="7B413154"/>
    <w:multiLevelType w:val="multilevel"/>
    <w:tmpl w:val="20EECAC0"/>
    <w:lvl w:ilvl="0">
      <w:start w:val="4"/>
      <w:numFmt w:val="decimal"/>
      <w:lvlText w:val="(%1)"/>
      <w:lvlJc w:val="left"/>
      <w:rPr>
        <w:rFonts w:ascii="Times New Roman" w:eastAsia="Times New Roman" w:hAnsi="Times New Roman" w:cs="Times New Roman"/>
        <w:b w:val="0"/>
        <w:bCs w:val="0"/>
        <w:i w:val="0"/>
        <w:iCs w:val="0"/>
        <w:smallCaps w:val="0"/>
        <w:strike w:val="0"/>
        <w:color w:val="000000"/>
        <w:spacing w:val="0"/>
        <w:w w:val="100"/>
        <w:position w:val="0"/>
        <w:sz w:val="20"/>
        <w:szCs w:val="20"/>
        <w:u w:val="none"/>
        <w:lang w:val="fr-FR"/>
      </w:rPr>
    </w:lvl>
    <w:lvl w:ilvl="1">
      <w:numFmt w:val="decimal"/>
      <w:lvlText w:val=""/>
      <w:lvlJc w:val="left"/>
    </w:lvl>
    <w:lvl w:ilvl="2">
      <w:numFmt w:val="decimal"/>
      <w:lvlText w:val=""/>
      <w:lvlJc w:val="left"/>
    </w:lvl>
    <w:lvl w:ilvl="3">
      <w:numFmt w:val="decimal"/>
      <w:lvlText w:val=""/>
      <w:lvlJc w:val="left"/>
    </w:lvl>
    <w:lvl w:ilvl="4">
      <w:numFmt w:val="decimal"/>
      <w:lvlText w:val=""/>
      <w:lvlJc w:val="left"/>
    </w:lvl>
    <w:lvl w:ilvl="5">
      <w:numFmt w:val="decimal"/>
      <w:lvlText w:val=""/>
      <w:lvlJc w:val="left"/>
    </w:lvl>
    <w:lvl w:ilvl="6">
      <w:numFmt w:val="decimal"/>
      <w:lvlText w:val=""/>
      <w:lvlJc w:val="left"/>
    </w:lvl>
    <w:lvl w:ilvl="7">
      <w:numFmt w:val="decimal"/>
      <w:lvlText w:val=""/>
      <w:lvlJc w:val="left"/>
    </w:lvl>
    <w:lvl w:ilvl="8">
      <w:numFmt w:val="decimal"/>
      <w:lvlText w:val=""/>
      <w:lvlJc w:val="left"/>
    </w:lvl>
  </w:abstractNum>
  <w:num w:numId="1">
    <w:abstractNumId w:val="10"/>
  </w:num>
  <w:num w:numId="2">
    <w:abstractNumId w:val="7"/>
  </w:num>
  <w:num w:numId="3">
    <w:abstractNumId w:val="19"/>
  </w:num>
  <w:num w:numId="4">
    <w:abstractNumId w:val="15"/>
  </w:num>
  <w:num w:numId="5">
    <w:abstractNumId w:val="6"/>
  </w:num>
  <w:num w:numId="6">
    <w:abstractNumId w:val="5"/>
  </w:num>
  <w:num w:numId="7">
    <w:abstractNumId w:val="3"/>
  </w:num>
  <w:num w:numId="8">
    <w:abstractNumId w:val="17"/>
  </w:num>
  <w:num w:numId="9">
    <w:abstractNumId w:val="14"/>
  </w:num>
  <w:num w:numId="10">
    <w:abstractNumId w:val="2"/>
  </w:num>
  <w:num w:numId="11">
    <w:abstractNumId w:val="13"/>
  </w:num>
  <w:num w:numId="12">
    <w:abstractNumId w:val="9"/>
  </w:num>
  <w:num w:numId="13">
    <w:abstractNumId w:val="0"/>
  </w:num>
  <w:num w:numId="14">
    <w:abstractNumId w:val="12"/>
  </w:num>
  <w:num w:numId="15">
    <w:abstractNumId w:val="4"/>
  </w:num>
  <w:num w:numId="16">
    <w:abstractNumId w:val="8"/>
  </w:num>
  <w:num w:numId="17">
    <w:abstractNumId w:val="16"/>
  </w:num>
  <w:num w:numId="18">
    <w:abstractNumId w:val="1"/>
  </w:num>
  <w:num w:numId="19">
    <w:abstractNumId w:val="11"/>
  </w:num>
  <w:num w:numId="20">
    <w:abstractNumId w:val="18"/>
  </w:num>
</w:numbering>
</file>

<file path=word/settings.xml><?xml version="1.0" encoding="utf-8"?>
<w:settings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sl="http://schemas.openxmlformats.org/schemaLibrary/2006/main">
  <w:zoom w:percent="100"/>
  <w:hideSpellingErrors/>
  <w:proofState w:grammar="clean"/>
  <w:defaultTabStop w:val="709"/>
  <w:hyphenationZone w:val="425"/>
  <w:evenAndOddHeaders/>
  <w:drawingGridHorizontalSpacing w:val="181"/>
  <w:drawingGridVerticalSpacing w:val="181"/>
  <w:characterSpacingControl w:val="compressPunctuation"/>
  <w:hdrShapeDefaults>
    <o:shapedefaults v:ext="edit" spidmax="2123"/>
    <o:shapelayout v:ext="edit">
      <o:idmap v:ext="edit" data="2"/>
    </o:shapelayout>
  </w:hdrShapeDefaults>
  <w:footnotePr>
    <w:footnote w:id="-1"/>
    <w:footnote w:id="0"/>
  </w:footnotePr>
  <w:endnotePr>
    <w:endnote w:id="-1"/>
    <w:endnote w:id="0"/>
  </w:endnotePr>
  <w:compat/>
  <w:rsids>
    <w:rsidRoot w:val="00EB345F"/>
    <w:rsid w:val="0002303A"/>
    <w:rsid w:val="000A38D6"/>
    <w:rsid w:val="00154F77"/>
    <w:rsid w:val="001C60D0"/>
    <w:rsid w:val="00295667"/>
    <w:rsid w:val="0047491B"/>
    <w:rsid w:val="004A5B21"/>
    <w:rsid w:val="005E0EA6"/>
    <w:rsid w:val="00720D1C"/>
    <w:rsid w:val="008305BF"/>
    <w:rsid w:val="0085551A"/>
    <w:rsid w:val="009C0687"/>
    <w:rsid w:val="00A7166A"/>
    <w:rsid w:val="00B06131"/>
    <w:rsid w:val="00B64EB6"/>
    <w:rsid w:val="00B65EAD"/>
    <w:rsid w:val="00B93918"/>
    <w:rsid w:val="00B946AE"/>
    <w:rsid w:val="00DC07D6"/>
    <w:rsid w:val="00DF6EF7"/>
    <w:rsid w:val="00EB345F"/>
    <w:rsid w:val="00EF0B6D"/>
    <w:rsid w:val="00F93959"/>
  </w:rsids>
  <m:mathPr>
    <m:mathFont m:val="Cambria Math"/>
    <m:brkBin m:val="before"/>
    <m:brkBinSub m:val="--"/>
    <m:smallFrac m:val="off"/>
    <m:dispDef/>
    <m:lMargin m:val="0"/>
    <m:rMargin m:val="0"/>
    <m:defJc m:val="centerGroup"/>
    <m:wrapIndent m:val="1440"/>
    <m:intLim m:val="subSup"/>
    <m:naryLim m:val="undOvr"/>
  </m:mathPr>
  <w:themeFontLang w:val="es-E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123"/>
    <o:shapelayout v:ext="edit">
      <o:idmap v:ext="edit" data="1"/>
    </o:shapelayout>
  </w:shapeDefaults>
  <w:decimalSymbol w:val=","/>
  <w:listSeparator w:val=";"/>
</w:settings>
</file>

<file path=word/styles.xml><?xml version="1.0" encoding="utf-8"?>
<w:styles xmlns:r="http://schemas.openxmlformats.org/officeDocument/2006/relationships" xmlns:w="http://schemas.openxmlformats.org/wordprocessingml/2006/main">
  <w:docDefaults>
    <w:rPrDefault>
      <w:rPr>
        <w:rFonts w:ascii="Courier New" w:eastAsia="Courier New" w:hAnsi="Courier New" w:cs="Courier New"/>
        <w:sz w:val="24"/>
        <w:szCs w:val="24"/>
        <w:lang w:val="es-ES" w:eastAsia="es-ES" w:bidi="ar-SA"/>
      </w:rPr>
    </w:rPrDefault>
    <w:pPrDefault>
      <w:pPr>
        <w:widowControl w:val="0"/>
      </w:pPr>
    </w:pPrDefault>
  </w:docDefaults>
  <w:latentStyles w:defLockedState="0" w:defUIPriority="99" w:defSemiHidden="1" w:defUnhideWhenUsed="1" w:defQFormat="0" w:count="267">
    <w:lsdException w:name="Normal" w:semiHidden="0" w:uiPriority="0" w:unhideWhenUsed="0" w:qFormat="1"/>
    <w:lsdException w:name="heading 1" w:semiHidden="0" w:uiPriority="9" w:unhideWhenUsed="0" w:qFormat="1"/>
    <w:lsdException w:name="heading 2" w:uiPriority="9" w:qFormat="1"/>
    <w:lsdException w:name="heading 3" w:uiPriority="9" w:qFormat="1"/>
    <w:lsdException w:name="heading 4" w:uiPriority="9" w:qFormat="1"/>
    <w:lsdException w:name="heading 5" w:uiPriority="9" w:qFormat="1"/>
    <w:lsdException w:name="heading 6" w:uiPriority="9" w:qFormat="1"/>
    <w:lsdException w:name="heading 7" w:uiPriority="9" w:qFormat="1"/>
    <w:lsdException w:name="heading 8" w:uiPriority="9" w:qFormat="1"/>
    <w:lsdException w:name="heading 9" w:uiPriority="9" w:qFormat="1"/>
    <w:lsdException w:name="toc 1" w:uiPriority="39"/>
    <w:lsdException w:name="toc 2" w:uiPriority="39"/>
    <w:lsdException w:name="toc 3" w:uiPriority="39"/>
    <w:lsdException w:name="toc 4" w:uiPriority="39"/>
    <w:lsdException w:name="toc 5" w:uiPriority="39"/>
    <w:lsdException w:name="toc 6" w:uiPriority="39"/>
    <w:lsdException w:name="toc 7" w:uiPriority="39"/>
    <w:lsdException w:name="toc 8" w:uiPriority="39"/>
    <w:lsdException w:name="toc 9" w:uiPriority="39"/>
    <w:lsdException w:name="caption" w:uiPriority="35" w:qFormat="1"/>
    <w:lsdException w:name="Title" w:semiHidden="0" w:uiPriority="10" w:unhideWhenUsed="0" w:qFormat="1"/>
    <w:lsdException w:name="Default Paragraph Font" w:uiPriority="1"/>
    <w:lsdException w:name="Subtitle" w:semiHidden="0" w:uiPriority="11" w:unhideWhenUsed="0" w:qFormat="1"/>
    <w:lsdException w:name="Strong" w:semiHidden="0" w:uiPriority="22" w:unhideWhenUsed="0" w:qFormat="1"/>
    <w:lsdException w:name="Emphasis" w:semiHidden="0" w:uiPriority="20" w:unhideWhenUsed="0" w:qFormat="1"/>
    <w:lsdException w:name="Table Grid" w:semiHidden="0" w:uiPriority="59" w:unhideWhenUsed="0"/>
    <w:lsdException w:name="Placeholder Text" w:unhideWhenUsed="0"/>
    <w:lsdException w:name="No Spacing" w:semiHidden="0" w:uiPriority="1" w:unhideWhenUsed="0" w:qFormat="1"/>
    <w:lsdException w:name="Light Shading" w:semiHidden="0" w:uiPriority="60" w:unhideWhenUsed="0"/>
    <w:lsdException w:name="Light List" w:semiHidden="0" w:uiPriority="61" w:unhideWhenUsed="0"/>
    <w:lsdException w:name="Light Grid" w:semiHidden="0" w:uiPriority="62" w:unhideWhenUsed="0"/>
    <w:lsdException w:name="Medium Shading 1" w:semiHidden="0" w:uiPriority="63" w:unhideWhenUsed="0"/>
    <w:lsdException w:name="Medium Shading 2" w:semiHidden="0" w:uiPriority="64" w:unhideWhenUsed="0"/>
    <w:lsdException w:name="Medium List 1" w:semiHidden="0" w:uiPriority="65" w:unhideWhenUsed="0"/>
    <w:lsdException w:name="Medium List 2" w:semiHidden="0" w:uiPriority="66" w:unhideWhenUsed="0"/>
    <w:lsdException w:name="Medium Grid 1" w:semiHidden="0" w:uiPriority="67" w:unhideWhenUsed="0"/>
    <w:lsdException w:name="Medium Grid 2" w:semiHidden="0" w:uiPriority="68" w:unhideWhenUsed="0"/>
    <w:lsdException w:name="Medium Grid 3" w:semiHidden="0" w:uiPriority="69" w:unhideWhenUsed="0"/>
    <w:lsdException w:name="Dark List" w:semiHidden="0" w:uiPriority="70" w:unhideWhenUsed="0"/>
    <w:lsdException w:name="Colorful Shading" w:semiHidden="0" w:uiPriority="71" w:unhideWhenUsed="0"/>
    <w:lsdException w:name="Colorful List" w:semiHidden="0" w:uiPriority="72" w:unhideWhenUsed="0"/>
    <w:lsdException w:name="Colorful Grid" w:semiHidden="0" w:uiPriority="73" w:unhideWhenUsed="0"/>
    <w:lsdException w:name="Light Shading Accent 1" w:semiHidden="0" w:uiPriority="60" w:unhideWhenUsed="0"/>
    <w:lsdException w:name="Light List Accent 1" w:semiHidden="0" w:uiPriority="61" w:unhideWhenUsed="0"/>
    <w:lsdException w:name="Light Grid Accent 1" w:semiHidden="0" w:uiPriority="62" w:unhideWhenUsed="0"/>
    <w:lsdException w:name="Medium Shading 1 Accent 1" w:semiHidden="0" w:uiPriority="63" w:unhideWhenUsed="0"/>
    <w:lsdException w:name="Medium Shading 2 Accent 1" w:semiHidden="0" w:uiPriority="64" w:unhideWhenUsed="0"/>
    <w:lsdException w:name="Medium List 1 Accent 1" w:semiHidden="0" w:uiPriority="65" w:unhideWhenUsed="0"/>
    <w:lsdException w:name="Revision" w:unhideWhenUsed="0"/>
    <w:lsdException w:name="List Paragraph" w:semiHidden="0" w:uiPriority="34" w:unhideWhenUsed="0" w:qFormat="1"/>
    <w:lsdException w:name="Quote" w:semiHidden="0" w:uiPriority="29" w:unhideWhenUsed="0" w:qFormat="1"/>
    <w:lsdException w:name="Intense Quote" w:semiHidden="0" w:uiPriority="30" w:unhideWhenUsed="0" w:qFormat="1"/>
    <w:lsdException w:name="Medium List 2 Accent 1" w:semiHidden="0" w:uiPriority="66" w:unhideWhenUsed="0"/>
    <w:lsdException w:name="Medium Grid 1 Accent 1" w:semiHidden="0" w:uiPriority="67" w:unhideWhenUsed="0"/>
    <w:lsdException w:name="Medium Grid 2 Accent 1" w:semiHidden="0" w:uiPriority="68" w:unhideWhenUsed="0"/>
    <w:lsdException w:name="Medium Grid 3 Accent 1" w:semiHidden="0" w:uiPriority="69" w:unhideWhenUsed="0"/>
    <w:lsdException w:name="Dark List Accent 1" w:semiHidden="0" w:uiPriority="70" w:unhideWhenUsed="0"/>
    <w:lsdException w:name="Colorful Shading Accent 1" w:semiHidden="0" w:uiPriority="71" w:unhideWhenUsed="0"/>
    <w:lsdException w:name="Colorful List Accent 1" w:semiHidden="0" w:uiPriority="72" w:unhideWhenUsed="0"/>
    <w:lsdException w:name="Colorful Grid Accent 1" w:semiHidden="0" w:uiPriority="73" w:unhideWhenUsed="0"/>
    <w:lsdException w:name="Light Shading Accent 2" w:semiHidden="0" w:uiPriority="60" w:unhideWhenUsed="0"/>
    <w:lsdException w:name="Light List Accent 2" w:semiHidden="0" w:uiPriority="61" w:unhideWhenUsed="0"/>
    <w:lsdException w:name="Light Grid Accent 2" w:semiHidden="0" w:uiPriority="62" w:unhideWhenUsed="0"/>
    <w:lsdException w:name="Medium Shading 1 Accent 2" w:semiHidden="0" w:uiPriority="63" w:unhideWhenUsed="0"/>
    <w:lsdException w:name="Medium Shading 2 Accent 2" w:semiHidden="0" w:uiPriority="64" w:unhideWhenUsed="0"/>
    <w:lsdException w:name="Medium List 1 Accent 2" w:semiHidden="0" w:uiPriority="65" w:unhideWhenUsed="0"/>
    <w:lsdException w:name="Medium List 2 Accent 2" w:semiHidden="0" w:uiPriority="66" w:unhideWhenUsed="0"/>
    <w:lsdException w:name="Medium Grid 1 Accent 2" w:semiHidden="0" w:uiPriority="67" w:unhideWhenUsed="0"/>
    <w:lsdException w:name="Medium Grid 2 Accent 2" w:semiHidden="0" w:uiPriority="68" w:unhideWhenUsed="0"/>
    <w:lsdException w:name="Medium Grid 3 Accent 2" w:semiHidden="0" w:uiPriority="69" w:unhideWhenUsed="0"/>
    <w:lsdException w:name="Dark List Accent 2" w:semiHidden="0" w:uiPriority="70" w:unhideWhenUsed="0"/>
    <w:lsdException w:name="Colorful Shading Accent 2" w:semiHidden="0" w:uiPriority="71" w:unhideWhenUsed="0"/>
    <w:lsdException w:name="Colorful List Accent 2" w:semiHidden="0" w:uiPriority="72" w:unhideWhenUsed="0"/>
    <w:lsdException w:name="Colorful Grid Accent 2" w:semiHidden="0" w:uiPriority="73" w:unhideWhenUsed="0"/>
    <w:lsdException w:name="Light Shading Accent 3" w:semiHidden="0" w:uiPriority="60" w:unhideWhenUsed="0"/>
    <w:lsdException w:name="Light List Accent 3" w:semiHidden="0" w:uiPriority="61" w:unhideWhenUsed="0"/>
    <w:lsdException w:name="Light Grid Accent 3" w:semiHidden="0" w:uiPriority="62" w:unhideWhenUsed="0"/>
    <w:lsdException w:name="Medium Shading 1 Accent 3" w:semiHidden="0" w:uiPriority="63" w:unhideWhenUsed="0"/>
    <w:lsdException w:name="Medium Shading 2 Accent 3" w:semiHidden="0" w:uiPriority="64" w:unhideWhenUsed="0"/>
    <w:lsdException w:name="Medium List 1 Accent 3" w:semiHidden="0" w:uiPriority="65" w:unhideWhenUsed="0"/>
    <w:lsdException w:name="Medium List 2 Accent 3" w:semiHidden="0" w:uiPriority="66" w:unhideWhenUsed="0"/>
    <w:lsdException w:name="Medium Grid 1 Accent 3" w:semiHidden="0" w:uiPriority="67" w:unhideWhenUsed="0"/>
    <w:lsdException w:name="Medium Grid 2 Accent 3" w:semiHidden="0" w:uiPriority="68" w:unhideWhenUsed="0"/>
    <w:lsdException w:name="Medium Grid 3 Accent 3" w:semiHidden="0" w:uiPriority="69" w:unhideWhenUsed="0"/>
    <w:lsdException w:name="Dark List Accent 3" w:semiHidden="0" w:uiPriority="70" w:unhideWhenUsed="0"/>
    <w:lsdException w:name="Colorful Shading Accent 3" w:semiHidden="0" w:uiPriority="71" w:unhideWhenUsed="0"/>
    <w:lsdException w:name="Colorful List Accent 3" w:semiHidden="0" w:uiPriority="72" w:unhideWhenUsed="0"/>
    <w:lsdException w:name="Colorful Grid Accent 3" w:semiHidden="0" w:uiPriority="73" w:unhideWhenUsed="0"/>
    <w:lsdException w:name="Light Shading Accent 4" w:semiHidden="0" w:uiPriority="60" w:unhideWhenUsed="0"/>
    <w:lsdException w:name="Light List Accent 4" w:semiHidden="0" w:uiPriority="61" w:unhideWhenUsed="0"/>
    <w:lsdException w:name="Light Grid Accent 4" w:semiHidden="0" w:uiPriority="62" w:unhideWhenUsed="0"/>
    <w:lsdException w:name="Medium Shading 1 Accent 4" w:semiHidden="0" w:uiPriority="63" w:unhideWhenUsed="0"/>
    <w:lsdException w:name="Medium Shading 2 Accent 4" w:semiHidden="0" w:uiPriority="64" w:unhideWhenUsed="0"/>
    <w:lsdException w:name="Medium List 1 Accent 4" w:semiHidden="0" w:uiPriority="65" w:unhideWhenUsed="0"/>
    <w:lsdException w:name="Medium List 2 Accent 4" w:semiHidden="0" w:uiPriority="66" w:unhideWhenUsed="0"/>
    <w:lsdException w:name="Medium Grid 1 Accent 4" w:semiHidden="0" w:uiPriority="67" w:unhideWhenUsed="0"/>
    <w:lsdException w:name="Medium Grid 2 Accent 4" w:semiHidden="0" w:uiPriority="68" w:unhideWhenUsed="0"/>
    <w:lsdException w:name="Medium Grid 3 Accent 4" w:semiHidden="0" w:uiPriority="69" w:unhideWhenUsed="0"/>
    <w:lsdException w:name="Dark List Accent 4" w:semiHidden="0" w:uiPriority="70" w:unhideWhenUsed="0"/>
    <w:lsdException w:name="Colorful Shading Accent 4" w:semiHidden="0" w:uiPriority="71" w:unhideWhenUsed="0"/>
    <w:lsdException w:name="Colorful List Accent 4" w:semiHidden="0" w:uiPriority="72" w:unhideWhenUsed="0"/>
    <w:lsdException w:name="Colorful Grid Accent 4" w:semiHidden="0" w:uiPriority="73" w:unhideWhenUsed="0"/>
    <w:lsdException w:name="Light Shading Accent 5" w:semiHidden="0" w:uiPriority="60" w:unhideWhenUsed="0"/>
    <w:lsdException w:name="Light List Accent 5" w:semiHidden="0" w:uiPriority="61" w:unhideWhenUsed="0"/>
    <w:lsdException w:name="Light Grid Accent 5" w:semiHidden="0" w:uiPriority="62" w:unhideWhenUsed="0"/>
    <w:lsdException w:name="Medium Shading 1 Accent 5" w:semiHidden="0" w:uiPriority="63" w:unhideWhenUsed="0"/>
    <w:lsdException w:name="Medium Shading 2 Accent 5" w:semiHidden="0" w:uiPriority="64" w:unhideWhenUsed="0"/>
    <w:lsdException w:name="Medium List 1 Accent 5" w:semiHidden="0" w:uiPriority="65" w:unhideWhenUsed="0"/>
    <w:lsdException w:name="Medium List 2 Accent 5" w:semiHidden="0" w:uiPriority="66" w:unhideWhenUsed="0"/>
    <w:lsdException w:name="Medium Grid 1 Accent 5" w:semiHidden="0" w:uiPriority="67" w:unhideWhenUsed="0"/>
    <w:lsdException w:name="Medium Grid 2 Accent 5" w:semiHidden="0" w:uiPriority="68" w:unhideWhenUsed="0"/>
    <w:lsdException w:name="Medium Grid 3 Accent 5" w:semiHidden="0" w:uiPriority="69" w:unhideWhenUsed="0"/>
    <w:lsdException w:name="Dark List Accent 5" w:semiHidden="0" w:uiPriority="70" w:unhideWhenUsed="0"/>
    <w:lsdException w:name="Colorful Shading Accent 5" w:semiHidden="0" w:uiPriority="71" w:unhideWhenUsed="0"/>
    <w:lsdException w:name="Colorful List Accent 5" w:semiHidden="0" w:uiPriority="72" w:unhideWhenUsed="0"/>
    <w:lsdException w:name="Colorful Grid Accent 5" w:semiHidden="0" w:uiPriority="73" w:unhideWhenUsed="0"/>
    <w:lsdException w:name="Light Shading Accent 6" w:semiHidden="0" w:uiPriority="60" w:unhideWhenUsed="0"/>
    <w:lsdException w:name="Light List Accent 6" w:semiHidden="0" w:uiPriority="61" w:unhideWhenUsed="0"/>
    <w:lsdException w:name="Light Grid Accent 6" w:semiHidden="0" w:uiPriority="62" w:unhideWhenUsed="0"/>
    <w:lsdException w:name="Medium Shading 1 Accent 6" w:semiHidden="0" w:uiPriority="63" w:unhideWhenUsed="0"/>
    <w:lsdException w:name="Medium Shading 2 Accent 6" w:semiHidden="0" w:uiPriority="64" w:unhideWhenUsed="0"/>
    <w:lsdException w:name="Medium List 1 Accent 6" w:semiHidden="0" w:uiPriority="65" w:unhideWhenUsed="0"/>
    <w:lsdException w:name="Medium List 2 Accent 6" w:semiHidden="0" w:uiPriority="66" w:unhideWhenUsed="0"/>
    <w:lsdException w:name="Medium Grid 1 Accent 6" w:semiHidden="0" w:uiPriority="67" w:unhideWhenUsed="0"/>
    <w:lsdException w:name="Medium Grid 2 Accent 6" w:semiHidden="0" w:uiPriority="68" w:unhideWhenUsed="0"/>
    <w:lsdException w:name="Medium Grid 3 Accent 6" w:semiHidden="0" w:uiPriority="69" w:unhideWhenUsed="0"/>
    <w:lsdException w:name="Dark List Accent 6" w:semiHidden="0" w:uiPriority="70" w:unhideWhenUsed="0"/>
    <w:lsdException w:name="Colorful Shading Accent 6" w:semiHidden="0" w:uiPriority="71" w:unhideWhenUsed="0"/>
    <w:lsdException w:name="Colorful List Accent 6" w:semiHidden="0" w:uiPriority="72" w:unhideWhenUsed="0"/>
    <w:lsdException w:name="Colorful Grid Accent 6" w:semiHidden="0" w:uiPriority="73" w:unhideWhenUsed="0"/>
    <w:lsdException w:name="Subtle Emphasis" w:semiHidden="0" w:uiPriority="19" w:unhideWhenUsed="0" w:qFormat="1"/>
    <w:lsdException w:name="Intense Emphasis" w:semiHidden="0" w:uiPriority="21" w:unhideWhenUsed="0" w:qFormat="1"/>
    <w:lsdException w:name="Subtle Reference" w:semiHidden="0" w:uiPriority="31" w:unhideWhenUsed="0" w:qFormat="1"/>
    <w:lsdException w:name="Intense Reference" w:semiHidden="0" w:uiPriority="32" w:unhideWhenUsed="0" w:qFormat="1"/>
    <w:lsdException w:name="Book Title" w:semiHidden="0" w:uiPriority="33" w:unhideWhenUsed="0" w:qFormat="1"/>
    <w:lsdException w:name="Bibliography" w:uiPriority="37"/>
    <w:lsdException w:name="TOC Heading" w:uiPriority="39" w:qFormat="1"/>
  </w:latentStyles>
  <w:style w:type="paragraph" w:default="1" w:styleId="Normal">
    <w:name w:val="Normal"/>
    <w:rsid w:val="00EB345F"/>
    <w:rPr>
      <w:color w:val="000000"/>
    </w:rPr>
  </w:style>
  <w:style w:type="character" w:default="1" w:styleId="Fuentedeprrafopredeter">
    <w:name w:val="Default Paragraph Font"/>
    <w:uiPriority w:val="1"/>
    <w:semiHidden/>
    <w:unhideWhenUsed/>
  </w:style>
  <w:style w:type="table" w:default="1" w:styleId="Tablanormal">
    <w:name w:val="Normal Table"/>
    <w:uiPriority w:val="99"/>
    <w:semiHidden/>
    <w:unhideWhenUsed/>
    <w:qFormat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Sinlista">
    <w:name w:val="No List"/>
    <w:uiPriority w:val="99"/>
    <w:semiHidden/>
    <w:unhideWhenUsed/>
  </w:style>
  <w:style w:type="character" w:customStyle="1" w:styleId="Cuerpodeltexto4">
    <w:name w:val="Cuerpo del texto (4)_"/>
    <w:basedOn w:val="Fuentedeprrafopredeter"/>
    <w:link w:val="Cuerpodeltexto40"/>
    <w:rsid w:val="00EB345F"/>
    <w:rPr>
      <w:rFonts w:ascii="Times New Roman" w:eastAsia="Times New Roman" w:hAnsi="Times New Roman" w:cs="Times New Roman"/>
      <w:b/>
      <w:bCs/>
      <w:i w:val="0"/>
      <w:iCs w:val="0"/>
      <w:smallCaps w:val="0"/>
      <w:strike w:val="0"/>
      <w:sz w:val="17"/>
      <w:szCs w:val="17"/>
      <w:u w:val="none"/>
    </w:rPr>
  </w:style>
  <w:style w:type="character" w:customStyle="1" w:styleId="Cuerpodeltexto5">
    <w:name w:val="Cuerpo del texto (5)_"/>
    <w:basedOn w:val="Fuentedeprrafopredeter"/>
    <w:link w:val="Cuerpodeltexto50"/>
    <w:rsid w:val="00EB345F"/>
    <w:rPr>
      <w:rFonts w:ascii="Times New Roman" w:eastAsia="Times New Roman" w:hAnsi="Times New Roman" w:cs="Times New Roman"/>
      <w:b w:val="0"/>
      <w:bCs w:val="0"/>
      <w:i w:val="0"/>
      <w:iCs w:val="0"/>
      <w:smallCaps w:val="0"/>
      <w:strike w:val="0"/>
      <w:sz w:val="18"/>
      <w:szCs w:val="18"/>
      <w:u w:val="none"/>
    </w:rPr>
  </w:style>
  <w:style w:type="character" w:customStyle="1" w:styleId="Cuerpodeltexto51">
    <w:name w:val="Cuerpo del texto (5)"/>
    <w:basedOn w:val="Cuerpodeltexto5"/>
    <w:rsid w:val="00EB345F"/>
    <w:rPr>
      <w:color w:val="000000"/>
      <w:spacing w:val="0"/>
      <w:w w:val="100"/>
      <w:position w:val="0"/>
      <w:lang w:val="es-ES"/>
    </w:rPr>
  </w:style>
  <w:style w:type="character" w:customStyle="1" w:styleId="Cuerpodeltexto585ptoNegrita">
    <w:name w:val="Cuerpo del texto (5) + 8;5 pto;Negrita"/>
    <w:basedOn w:val="Cuerpodeltexto5"/>
    <w:rsid w:val="00EB345F"/>
    <w:rPr>
      <w:b/>
      <w:bCs/>
      <w:color w:val="000000"/>
      <w:spacing w:val="0"/>
      <w:w w:val="100"/>
      <w:position w:val="0"/>
      <w:sz w:val="17"/>
      <w:szCs w:val="17"/>
      <w:lang w:val="es-ES"/>
    </w:rPr>
  </w:style>
  <w:style w:type="character" w:customStyle="1" w:styleId="Cuerpodeltexto6">
    <w:name w:val="Cuerpo del texto (6)_"/>
    <w:basedOn w:val="Fuentedeprrafopredeter"/>
    <w:link w:val="Cuerpodeltexto60"/>
    <w:rsid w:val="00EB345F"/>
    <w:rPr>
      <w:rFonts w:ascii="Times New Roman" w:eastAsia="Times New Roman" w:hAnsi="Times New Roman" w:cs="Times New Roman"/>
      <w:b/>
      <w:bCs/>
      <w:i w:val="0"/>
      <w:iCs w:val="0"/>
      <w:smallCaps w:val="0"/>
      <w:strike w:val="0"/>
      <w:u w:val="none"/>
    </w:rPr>
  </w:style>
  <w:style w:type="character" w:customStyle="1" w:styleId="Cuerpodeltexto24Exact">
    <w:name w:val="Cuerpo del texto (24) Exact"/>
    <w:basedOn w:val="Fuentedeprrafopredeter"/>
    <w:link w:val="Cuerpodeltexto24"/>
    <w:rsid w:val="00EB345F"/>
    <w:rPr>
      <w:rFonts w:ascii="Arial" w:eastAsia="Arial" w:hAnsi="Arial" w:cs="Arial"/>
      <w:b w:val="0"/>
      <w:bCs w:val="0"/>
      <w:i w:val="0"/>
      <w:iCs w:val="0"/>
      <w:smallCaps w:val="0"/>
      <w:strike w:val="0"/>
      <w:spacing w:val="49"/>
      <w:sz w:val="19"/>
      <w:szCs w:val="19"/>
      <w:u w:val="none"/>
    </w:rPr>
  </w:style>
  <w:style w:type="character" w:customStyle="1" w:styleId="Cuerpodeltexto24Espaciado0ptoExact">
    <w:name w:val="Cuerpo del texto (24) + Espaciado 0 pto Exact"/>
    <w:basedOn w:val="Cuerpodeltexto24Exact"/>
    <w:rsid w:val="00EB345F"/>
    <w:rPr>
      <w:color w:val="000000"/>
      <w:spacing w:val="7"/>
      <w:w w:val="100"/>
      <w:position w:val="0"/>
      <w:lang w:val="es-ES"/>
    </w:rPr>
  </w:style>
  <w:style w:type="character" w:customStyle="1" w:styleId="Cuerpodeltexto7Exact">
    <w:name w:val="Cuerpo del texto (7) Exact"/>
    <w:basedOn w:val="Fuentedeprrafopredeter"/>
    <w:link w:val="Cuerpodeltexto7"/>
    <w:rsid w:val="00EB345F"/>
    <w:rPr>
      <w:rFonts w:ascii="Arial" w:eastAsia="Arial" w:hAnsi="Arial" w:cs="Arial"/>
      <w:b w:val="0"/>
      <w:bCs w:val="0"/>
      <w:i w:val="0"/>
      <w:iCs w:val="0"/>
      <w:smallCaps w:val="0"/>
      <w:strike w:val="0"/>
      <w:spacing w:val="75"/>
      <w:sz w:val="21"/>
      <w:szCs w:val="21"/>
      <w:u w:val="none"/>
    </w:rPr>
  </w:style>
  <w:style w:type="character" w:customStyle="1" w:styleId="Cuerpodeltexto6125ptoSinnegrita">
    <w:name w:val="Cuerpo del texto (6) + 12;5 pto;Sin negrita"/>
    <w:basedOn w:val="Cuerpodeltexto6"/>
    <w:rsid w:val="00EB345F"/>
    <w:rPr>
      <w:b/>
      <w:bCs/>
      <w:color w:val="000000"/>
      <w:spacing w:val="0"/>
      <w:w w:val="100"/>
      <w:position w:val="0"/>
      <w:sz w:val="25"/>
      <w:szCs w:val="25"/>
      <w:lang w:val="es-ES"/>
    </w:rPr>
  </w:style>
  <w:style w:type="character" w:customStyle="1" w:styleId="Ttulo1">
    <w:name w:val="Título #1_"/>
    <w:basedOn w:val="Fuentedeprrafopredeter"/>
    <w:link w:val="Ttulo10"/>
    <w:rsid w:val="00EB345F"/>
    <w:rPr>
      <w:rFonts w:ascii="Times New Roman" w:eastAsia="Times New Roman" w:hAnsi="Times New Roman" w:cs="Times New Roman"/>
      <w:b w:val="0"/>
      <w:bCs w:val="0"/>
      <w:i w:val="0"/>
      <w:iCs w:val="0"/>
      <w:smallCaps w:val="0"/>
      <w:strike w:val="0"/>
      <w:spacing w:val="10"/>
      <w:sz w:val="48"/>
      <w:szCs w:val="48"/>
      <w:u w:val="none"/>
    </w:rPr>
  </w:style>
  <w:style w:type="character" w:customStyle="1" w:styleId="Ttulo22">
    <w:name w:val="Título #2 (2)_"/>
    <w:basedOn w:val="Fuentedeprrafopredeter"/>
    <w:link w:val="Ttulo220"/>
    <w:rsid w:val="00EB345F"/>
    <w:rPr>
      <w:rFonts w:ascii="Times New Roman" w:eastAsia="Times New Roman" w:hAnsi="Times New Roman" w:cs="Times New Roman"/>
      <w:b w:val="0"/>
      <w:bCs w:val="0"/>
      <w:i w:val="0"/>
      <w:iCs w:val="0"/>
      <w:smallCaps w:val="0"/>
      <w:strike w:val="0"/>
      <w:spacing w:val="20"/>
      <w:sz w:val="30"/>
      <w:szCs w:val="30"/>
      <w:u w:val="none"/>
    </w:rPr>
  </w:style>
  <w:style w:type="character" w:customStyle="1" w:styleId="Cuerpodeltexto8">
    <w:name w:val="Cuerpo del texto (8)_"/>
    <w:basedOn w:val="Fuentedeprrafopredeter"/>
    <w:link w:val="Cuerpodeltexto80"/>
    <w:rsid w:val="00EB345F"/>
    <w:rPr>
      <w:rFonts w:ascii="Times New Roman" w:eastAsia="Times New Roman" w:hAnsi="Times New Roman" w:cs="Times New Roman"/>
      <w:b/>
      <w:bCs/>
      <w:i w:val="0"/>
      <w:iCs w:val="0"/>
      <w:smallCaps w:val="0"/>
      <w:strike w:val="0"/>
      <w:sz w:val="21"/>
      <w:szCs w:val="21"/>
      <w:u w:val="none"/>
    </w:rPr>
  </w:style>
  <w:style w:type="character" w:customStyle="1" w:styleId="Cuerpodeltexto565ptoVersales">
    <w:name w:val="Cuerpo del texto (5) + 6;5 pto;Versales"/>
    <w:basedOn w:val="Cuerpodeltexto5"/>
    <w:rsid w:val="00EB345F"/>
    <w:rPr>
      <w:smallCaps/>
      <w:color w:val="000000"/>
      <w:spacing w:val="0"/>
      <w:w w:val="100"/>
      <w:position w:val="0"/>
      <w:sz w:val="13"/>
      <w:szCs w:val="13"/>
      <w:lang w:val="es-ES"/>
    </w:rPr>
  </w:style>
  <w:style w:type="character" w:customStyle="1" w:styleId="Cuerpodeltexto9">
    <w:name w:val="Cuerpo del texto (9)_"/>
    <w:basedOn w:val="Fuentedeprrafopredeter"/>
    <w:link w:val="Cuerpodeltexto90"/>
    <w:rsid w:val="00EB345F"/>
    <w:rPr>
      <w:rFonts w:ascii="Times New Roman" w:eastAsia="Times New Roman" w:hAnsi="Times New Roman" w:cs="Times New Roman"/>
      <w:b w:val="0"/>
      <w:bCs w:val="0"/>
      <w:i/>
      <w:iCs/>
      <w:smallCaps w:val="0"/>
      <w:strike w:val="0"/>
      <w:sz w:val="21"/>
      <w:szCs w:val="21"/>
      <w:u w:val="none"/>
    </w:rPr>
  </w:style>
  <w:style w:type="character" w:customStyle="1" w:styleId="Ttulo4">
    <w:name w:val="Título #4_"/>
    <w:basedOn w:val="Fuentedeprrafopredeter"/>
    <w:link w:val="Ttulo40"/>
    <w:rsid w:val="00EB345F"/>
    <w:rPr>
      <w:rFonts w:ascii="Times New Roman" w:eastAsia="Times New Roman" w:hAnsi="Times New Roman" w:cs="Times New Roman"/>
      <w:b/>
      <w:bCs/>
      <w:i w:val="0"/>
      <w:iCs w:val="0"/>
      <w:smallCaps w:val="0"/>
      <w:strike w:val="0"/>
      <w:u w:val="none"/>
    </w:rPr>
  </w:style>
  <w:style w:type="character" w:customStyle="1" w:styleId="Encabezamientoopiedepgina">
    <w:name w:val="Encabezamiento o pie de página_"/>
    <w:basedOn w:val="Fuentedeprrafopredeter"/>
    <w:link w:val="Encabezamientoopiedepgina0"/>
    <w:rsid w:val="00EB345F"/>
    <w:rPr>
      <w:rFonts w:ascii="Times New Roman" w:eastAsia="Times New Roman" w:hAnsi="Times New Roman" w:cs="Times New Roman"/>
      <w:b w:val="0"/>
      <w:bCs w:val="0"/>
      <w:i w:val="0"/>
      <w:iCs w:val="0"/>
      <w:smallCaps w:val="0"/>
      <w:strike w:val="0"/>
      <w:sz w:val="21"/>
      <w:szCs w:val="21"/>
      <w:u w:val="none"/>
    </w:rPr>
  </w:style>
  <w:style w:type="character" w:customStyle="1" w:styleId="Encabezamientoopiedepgina11pto">
    <w:name w:val="Encabezamiento o pie de página + 11 pto"/>
    <w:basedOn w:val="Encabezamientoopiedepgina"/>
    <w:rsid w:val="00EB345F"/>
    <w:rPr>
      <w:color w:val="000000"/>
      <w:spacing w:val="0"/>
      <w:w w:val="100"/>
      <w:position w:val="0"/>
      <w:sz w:val="22"/>
      <w:szCs w:val="22"/>
    </w:rPr>
  </w:style>
  <w:style w:type="character" w:customStyle="1" w:styleId="Cuerpodeltexto">
    <w:name w:val="Cuerpo del texto_"/>
    <w:basedOn w:val="Fuentedeprrafopredeter"/>
    <w:link w:val="Cuerpodeltexto0"/>
    <w:rsid w:val="00EB345F"/>
    <w:rPr>
      <w:rFonts w:ascii="Times New Roman" w:eastAsia="Times New Roman" w:hAnsi="Times New Roman" w:cs="Times New Roman"/>
      <w:b w:val="0"/>
      <w:bCs w:val="0"/>
      <w:i w:val="0"/>
      <w:iCs w:val="0"/>
      <w:smallCaps w:val="0"/>
      <w:strike w:val="0"/>
      <w:sz w:val="21"/>
      <w:szCs w:val="21"/>
      <w:u w:val="none"/>
    </w:rPr>
  </w:style>
  <w:style w:type="character" w:customStyle="1" w:styleId="CuerpodeltextoCursiva">
    <w:name w:val="Cuerpo del texto + Cursiva"/>
    <w:basedOn w:val="Cuerpodeltexto"/>
    <w:rsid w:val="00EB345F"/>
    <w:rPr>
      <w:i/>
      <w:iCs/>
      <w:color w:val="000000"/>
      <w:spacing w:val="0"/>
      <w:w w:val="100"/>
      <w:position w:val="0"/>
      <w:lang w:val="es-ES"/>
    </w:rPr>
  </w:style>
  <w:style w:type="character" w:customStyle="1" w:styleId="Cuerpodeltexto575ptoNegritaVersalesEscala80">
    <w:name w:val="Cuerpo del texto (5) + 7;5 pto;Negrita;Versales;Escala 80%"/>
    <w:basedOn w:val="Cuerpodeltexto5"/>
    <w:rsid w:val="00EB345F"/>
    <w:rPr>
      <w:b/>
      <w:bCs/>
      <w:smallCaps/>
      <w:color w:val="000000"/>
      <w:spacing w:val="0"/>
      <w:w w:val="80"/>
      <w:position w:val="0"/>
      <w:sz w:val="15"/>
      <w:szCs w:val="15"/>
      <w:lang w:val="es-ES"/>
    </w:rPr>
  </w:style>
  <w:style w:type="character" w:customStyle="1" w:styleId="Cuerpodeltexto5Cursiva">
    <w:name w:val="Cuerpo del texto (5) + Cursiva"/>
    <w:basedOn w:val="Cuerpodeltexto5"/>
    <w:rsid w:val="00EB345F"/>
    <w:rPr>
      <w:i/>
      <w:iCs/>
      <w:color w:val="000000"/>
      <w:spacing w:val="0"/>
      <w:w w:val="100"/>
      <w:position w:val="0"/>
      <w:lang w:val="es-ES"/>
    </w:rPr>
  </w:style>
  <w:style w:type="character" w:customStyle="1" w:styleId="Cuerpodeltexto10pto">
    <w:name w:val="Cuerpo del texto + 10 pto"/>
    <w:basedOn w:val="Cuerpodeltexto"/>
    <w:rsid w:val="00EB345F"/>
    <w:rPr>
      <w:color w:val="000000"/>
      <w:spacing w:val="0"/>
      <w:w w:val="100"/>
      <w:position w:val="0"/>
      <w:sz w:val="20"/>
      <w:szCs w:val="20"/>
      <w:lang w:val="es-ES"/>
    </w:rPr>
  </w:style>
  <w:style w:type="character" w:customStyle="1" w:styleId="Encabezamientoopiedepgina1">
    <w:name w:val="Encabezamiento o pie de página"/>
    <w:basedOn w:val="Encabezamientoopiedepgina"/>
    <w:rsid w:val="00EB345F"/>
    <w:rPr>
      <w:color w:val="000000"/>
      <w:spacing w:val="0"/>
      <w:w w:val="100"/>
      <w:position w:val="0"/>
    </w:rPr>
  </w:style>
  <w:style w:type="character" w:customStyle="1" w:styleId="Cuerpodeltexto565ptoVersales0">
    <w:name w:val="Cuerpo del texto (5) + 6;5 pto;Versales"/>
    <w:basedOn w:val="Cuerpodeltexto5"/>
    <w:rsid w:val="00EB345F"/>
    <w:rPr>
      <w:smallCaps/>
      <w:color w:val="000000"/>
      <w:spacing w:val="0"/>
      <w:w w:val="100"/>
      <w:position w:val="0"/>
      <w:sz w:val="13"/>
      <w:szCs w:val="13"/>
      <w:lang w:val="es-ES"/>
    </w:rPr>
  </w:style>
  <w:style w:type="character" w:customStyle="1" w:styleId="Cuerpodeltexto585ptoNegritaCursiva">
    <w:name w:val="Cuerpo del texto (5) + 8;5 pto;Negrita;Cursiva"/>
    <w:basedOn w:val="Cuerpodeltexto5"/>
    <w:rsid w:val="00EB345F"/>
    <w:rPr>
      <w:b/>
      <w:bCs/>
      <w:i/>
      <w:iCs/>
      <w:color w:val="000000"/>
      <w:spacing w:val="0"/>
      <w:w w:val="100"/>
      <w:position w:val="0"/>
      <w:sz w:val="17"/>
      <w:szCs w:val="17"/>
      <w:lang w:val="es-ES"/>
    </w:rPr>
  </w:style>
  <w:style w:type="character" w:customStyle="1" w:styleId="Cuerpodeltexto52">
    <w:name w:val="Cuerpo del texto (5)"/>
    <w:basedOn w:val="Cuerpodeltexto5"/>
    <w:rsid w:val="00EB345F"/>
    <w:rPr>
      <w:color w:val="000000"/>
      <w:spacing w:val="0"/>
      <w:w w:val="100"/>
      <w:position w:val="0"/>
      <w:lang w:val="es-ES"/>
    </w:rPr>
  </w:style>
  <w:style w:type="character" w:customStyle="1" w:styleId="Cuerpodeltexto10">
    <w:name w:val="Cuerpo del texto (10)_"/>
    <w:basedOn w:val="Fuentedeprrafopredeter"/>
    <w:link w:val="Cuerpodeltexto100"/>
    <w:rsid w:val="00EB345F"/>
    <w:rPr>
      <w:rFonts w:ascii="Times New Roman" w:eastAsia="Times New Roman" w:hAnsi="Times New Roman" w:cs="Times New Roman"/>
      <w:b w:val="0"/>
      <w:bCs w:val="0"/>
      <w:i/>
      <w:iCs/>
      <w:smallCaps w:val="0"/>
      <w:strike w:val="0"/>
      <w:sz w:val="18"/>
      <w:szCs w:val="18"/>
      <w:u w:val="none"/>
    </w:rPr>
  </w:style>
  <w:style w:type="character" w:customStyle="1" w:styleId="Cuerpodeltexto10Sincursiva">
    <w:name w:val="Cuerpo del texto (10) + Sin cursiva"/>
    <w:basedOn w:val="Cuerpodeltexto10"/>
    <w:rsid w:val="00EB345F"/>
    <w:rPr>
      <w:i/>
      <w:iCs/>
      <w:color w:val="000000"/>
      <w:spacing w:val="0"/>
      <w:w w:val="100"/>
      <w:position w:val="0"/>
      <w:lang w:val="es-ES"/>
    </w:rPr>
  </w:style>
  <w:style w:type="character" w:customStyle="1" w:styleId="Cuerpodeltexto1075ptoNegritaSincursivaVersalesEscala80">
    <w:name w:val="Cuerpo del texto (10) + 7;5 pto;Negrita;Sin cursiva;Versales;Escala 80%"/>
    <w:basedOn w:val="Cuerpodeltexto10"/>
    <w:rsid w:val="00EB345F"/>
    <w:rPr>
      <w:b/>
      <w:bCs/>
      <w:i/>
      <w:iCs/>
      <w:smallCaps/>
      <w:color w:val="000000"/>
      <w:spacing w:val="0"/>
      <w:w w:val="80"/>
      <w:position w:val="0"/>
      <w:sz w:val="15"/>
      <w:szCs w:val="15"/>
      <w:lang w:val="en-US"/>
    </w:rPr>
  </w:style>
  <w:style w:type="character" w:customStyle="1" w:styleId="Cdigodebarras">
    <w:name w:val="Código de barras_"/>
    <w:basedOn w:val="Fuentedeprrafopredeter"/>
    <w:link w:val="Cdigodebarras0"/>
    <w:rsid w:val="00EB345F"/>
    <w:rPr>
      <w:rFonts w:ascii="Times New Roman" w:eastAsia="Times New Roman" w:hAnsi="Times New Roman" w:cs="Times New Roman"/>
      <w:b w:val="0"/>
      <w:bCs w:val="0"/>
      <w:i w:val="0"/>
      <w:iCs w:val="0"/>
      <w:smallCaps w:val="0"/>
      <w:strike w:val="0"/>
      <w:sz w:val="20"/>
      <w:szCs w:val="20"/>
      <w:u w:val="none"/>
    </w:rPr>
  </w:style>
  <w:style w:type="character" w:customStyle="1" w:styleId="Cuerpodeltexto1065ptoSincursiva">
    <w:name w:val="Cuerpo del texto (10) + 6;5 pto;Sin cursiva"/>
    <w:basedOn w:val="Cuerpodeltexto10"/>
    <w:rsid w:val="00EB345F"/>
    <w:rPr>
      <w:i/>
      <w:iCs/>
      <w:color w:val="000000"/>
      <w:spacing w:val="0"/>
      <w:w w:val="100"/>
      <w:position w:val="0"/>
      <w:sz w:val="13"/>
      <w:szCs w:val="13"/>
      <w:lang w:val="es-ES"/>
    </w:rPr>
  </w:style>
  <w:style w:type="character" w:customStyle="1" w:styleId="Cuerpodeltexto1065ptoSincursivaVersales">
    <w:name w:val="Cuerpo del texto (10) + 6;5 pto;Sin cursiva;Versales"/>
    <w:basedOn w:val="Cuerpodeltexto10"/>
    <w:rsid w:val="00EB345F"/>
    <w:rPr>
      <w:i/>
      <w:iCs/>
      <w:smallCaps/>
      <w:color w:val="000000"/>
      <w:spacing w:val="0"/>
      <w:w w:val="100"/>
      <w:position w:val="0"/>
      <w:sz w:val="13"/>
      <w:szCs w:val="13"/>
      <w:lang w:val="es-ES"/>
    </w:rPr>
  </w:style>
  <w:style w:type="character" w:customStyle="1" w:styleId="Cuerpodeltexto565pto">
    <w:name w:val="Cuerpo del texto (5) + 6;5 pto"/>
    <w:basedOn w:val="Cuerpodeltexto5"/>
    <w:rsid w:val="00EB345F"/>
    <w:rPr>
      <w:color w:val="000000"/>
      <w:spacing w:val="0"/>
      <w:w w:val="100"/>
      <w:position w:val="0"/>
      <w:sz w:val="13"/>
      <w:szCs w:val="13"/>
      <w:lang w:val="es-ES"/>
    </w:rPr>
  </w:style>
  <w:style w:type="character" w:customStyle="1" w:styleId="Cuerpodeltexto9pto">
    <w:name w:val="Cuerpo del texto + 9 pto"/>
    <w:basedOn w:val="Cuerpodeltexto"/>
    <w:rsid w:val="00EB345F"/>
    <w:rPr>
      <w:color w:val="000000"/>
      <w:spacing w:val="0"/>
      <w:w w:val="100"/>
      <w:position w:val="0"/>
      <w:sz w:val="18"/>
      <w:szCs w:val="18"/>
      <w:lang w:val="es-ES"/>
    </w:rPr>
  </w:style>
  <w:style w:type="character" w:customStyle="1" w:styleId="Ttulo3">
    <w:name w:val="Título #3_"/>
    <w:basedOn w:val="Fuentedeprrafopredeter"/>
    <w:link w:val="Ttulo30"/>
    <w:rsid w:val="00EB345F"/>
    <w:rPr>
      <w:rFonts w:ascii="Times New Roman" w:eastAsia="Times New Roman" w:hAnsi="Times New Roman" w:cs="Times New Roman"/>
      <w:b w:val="0"/>
      <w:bCs w:val="0"/>
      <w:i w:val="0"/>
      <w:iCs w:val="0"/>
      <w:smallCaps w:val="0"/>
      <w:strike w:val="0"/>
      <w:spacing w:val="20"/>
      <w:sz w:val="32"/>
      <w:szCs w:val="32"/>
      <w:u w:val="none"/>
    </w:rPr>
  </w:style>
  <w:style w:type="character" w:customStyle="1" w:styleId="Cuerpodeltexto11">
    <w:name w:val="Cuerpo del texto (11)_"/>
    <w:basedOn w:val="Fuentedeprrafopredeter"/>
    <w:link w:val="Cuerpodeltexto110"/>
    <w:rsid w:val="00EB345F"/>
    <w:rPr>
      <w:rFonts w:ascii="Times New Roman" w:eastAsia="Times New Roman" w:hAnsi="Times New Roman" w:cs="Times New Roman"/>
      <w:b w:val="0"/>
      <w:bCs w:val="0"/>
      <w:i w:val="0"/>
      <w:iCs w:val="0"/>
      <w:smallCaps w:val="0"/>
      <w:strike w:val="0"/>
      <w:sz w:val="13"/>
      <w:szCs w:val="13"/>
      <w:u w:val="none"/>
    </w:rPr>
  </w:style>
  <w:style w:type="character" w:customStyle="1" w:styleId="Cuerpodeltexto11Versales">
    <w:name w:val="Cuerpo del texto (11) + Versales"/>
    <w:basedOn w:val="Cuerpodeltexto11"/>
    <w:rsid w:val="00EB345F"/>
    <w:rPr>
      <w:smallCaps/>
      <w:color w:val="000000"/>
      <w:spacing w:val="0"/>
      <w:w w:val="100"/>
      <w:position w:val="0"/>
      <w:lang w:val="es-ES"/>
    </w:rPr>
  </w:style>
  <w:style w:type="character" w:customStyle="1" w:styleId="Cuerpodeltexto65pto">
    <w:name w:val="Cuerpo del texto + 6;5 pto"/>
    <w:basedOn w:val="Cuerpodeltexto"/>
    <w:rsid w:val="00EB345F"/>
    <w:rPr>
      <w:color w:val="000000"/>
      <w:spacing w:val="0"/>
      <w:w w:val="100"/>
      <w:position w:val="0"/>
      <w:sz w:val="13"/>
      <w:szCs w:val="13"/>
      <w:lang w:val="es-ES"/>
    </w:rPr>
  </w:style>
  <w:style w:type="character" w:customStyle="1" w:styleId="Cuerpodeltexto3">
    <w:name w:val="Cuerpo del texto (3)_"/>
    <w:basedOn w:val="Fuentedeprrafopredeter"/>
    <w:link w:val="Cuerpodeltexto30"/>
    <w:rsid w:val="00EB345F"/>
    <w:rPr>
      <w:rFonts w:ascii="Times New Roman" w:eastAsia="Times New Roman" w:hAnsi="Times New Roman" w:cs="Times New Roman"/>
      <w:b/>
      <w:bCs/>
      <w:i w:val="0"/>
      <w:iCs w:val="0"/>
      <w:smallCaps w:val="0"/>
      <w:strike w:val="0"/>
      <w:spacing w:val="20"/>
      <w:sz w:val="17"/>
      <w:szCs w:val="17"/>
      <w:u w:val="none"/>
    </w:rPr>
  </w:style>
  <w:style w:type="character" w:customStyle="1" w:styleId="Cuerpodeltexto3Versales">
    <w:name w:val="Cuerpo del texto (3) + Versales"/>
    <w:basedOn w:val="Cuerpodeltexto3"/>
    <w:rsid w:val="00EB345F"/>
    <w:rPr>
      <w:smallCaps/>
      <w:color w:val="000000"/>
      <w:w w:val="100"/>
      <w:position w:val="0"/>
      <w:lang w:val="es-ES"/>
    </w:rPr>
  </w:style>
  <w:style w:type="character" w:customStyle="1" w:styleId="Ttulo5">
    <w:name w:val="Título #5_"/>
    <w:basedOn w:val="Fuentedeprrafopredeter"/>
    <w:link w:val="Ttulo50"/>
    <w:rsid w:val="00EB345F"/>
    <w:rPr>
      <w:rFonts w:ascii="Times New Roman" w:eastAsia="Times New Roman" w:hAnsi="Times New Roman" w:cs="Times New Roman"/>
      <w:b/>
      <w:bCs/>
      <w:i w:val="0"/>
      <w:iCs w:val="0"/>
      <w:smallCaps w:val="0"/>
      <w:strike w:val="0"/>
      <w:sz w:val="21"/>
      <w:szCs w:val="21"/>
      <w:u w:val="none"/>
    </w:rPr>
  </w:style>
  <w:style w:type="character" w:customStyle="1" w:styleId="Ttulo5Sinnegrita">
    <w:name w:val="Título #5 + Sin negrita"/>
    <w:basedOn w:val="Ttulo5"/>
    <w:rsid w:val="00EB345F"/>
    <w:rPr>
      <w:b/>
      <w:bCs/>
      <w:color w:val="000000"/>
      <w:spacing w:val="0"/>
      <w:w w:val="100"/>
      <w:position w:val="0"/>
      <w:lang w:val="es-ES"/>
    </w:rPr>
  </w:style>
  <w:style w:type="character" w:customStyle="1" w:styleId="Cuerpodeltexto12">
    <w:name w:val="Cuerpo del texto (12)_"/>
    <w:basedOn w:val="Fuentedeprrafopredeter"/>
    <w:link w:val="Cuerpodeltexto120"/>
    <w:rsid w:val="00EB345F"/>
    <w:rPr>
      <w:rFonts w:ascii="Times New Roman" w:eastAsia="Times New Roman" w:hAnsi="Times New Roman" w:cs="Times New Roman"/>
      <w:b/>
      <w:bCs/>
      <w:i w:val="0"/>
      <w:iCs w:val="0"/>
      <w:smallCaps w:val="0"/>
      <w:strike w:val="0"/>
      <w:spacing w:val="20"/>
      <w:sz w:val="13"/>
      <w:szCs w:val="13"/>
      <w:u w:val="none"/>
    </w:rPr>
  </w:style>
  <w:style w:type="character" w:customStyle="1" w:styleId="Cuerpodeltexto8CursivaEspaciado0pto">
    <w:name w:val="Cuerpo del texto (8) + Cursiva;Espaciado 0 pto"/>
    <w:basedOn w:val="Cuerpodeltexto8"/>
    <w:rsid w:val="00EB345F"/>
    <w:rPr>
      <w:i/>
      <w:iCs/>
      <w:color w:val="000000"/>
      <w:spacing w:val="10"/>
      <w:w w:val="100"/>
      <w:position w:val="0"/>
      <w:lang w:val="es-ES"/>
    </w:rPr>
  </w:style>
  <w:style w:type="character" w:customStyle="1" w:styleId="Ttulo41">
    <w:name w:val="Título #4"/>
    <w:basedOn w:val="Ttulo4"/>
    <w:rsid w:val="00EB345F"/>
    <w:rPr>
      <w:color w:val="000000"/>
      <w:spacing w:val="0"/>
      <w:w w:val="100"/>
      <w:position w:val="0"/>
      <w:sz w:val="24"/>
      <w:szCs w:val="24"/>
      <w:lang w:val="es-ES"/>
    </w:rPr>
  </w:style>
  <w:style w:type="character" w:customStyle="1" w:styleId="Cuerpodeltexto510pto">
    <w:name w:val="Cuerpo del texto (5) + 10 pto"/>
    <w:basedOn w:val="Cuerpodeltexto5"/>
    <w:rsid w:val="00EB345F"/>
    <w:rPr>
      <w:color w:val="000000"/>
      <w:spacing w:val="0"/>
      <w:w w:val="100"/>
      <w:position w:val="0"/>
      <w:sz w:val="20"/>
      <w:szCs w:val="20"/>
      <w:lang w:val="es-ES"/>
    </w:rPr>
  </w:style>
  <w:style w:type="character" w:customStyle="1" w:styleId="Cuerpodeltexto53">
    <w:name w:val="Cuerpo del texto (5)"/>
    <w:basedOn w:val="Cuerpodeltexto5"/>
    <w:rsid w:val="00EB345F"/>
    <w:rPr>
      <w:color w:val="000000"/>
      <w:spacing w:val="0"/>
      <w:w w:val="100"/>
      <w:position w:val="0"/>
      <w:lang w:val="es-ES"/>
    </w:rPr>
  </w:style>
  <w:style w:type="character" w:customStyle="1" w:styleId="Cuerpodeltexto10pto0">
    <w:name w:val="Cuerpo del texto + 10 pto"/>
    <w:basedOn w:val="Cuerpodeltexto"/>
    <w:rsid w:val="00EB345F"/>
    <w:rPr>
      <w:color w:val="000000"/>
      <w:spacing w:val="0"/>
      <w:w w:val="100"/>
      <w:position w:val="0"/>
      <w:sz w:val="20"/>
      <w:szCs w:val="20"/>
      <w:lang w:val="es-ES"/>
    </w:rPr>
  </w:style>
  <w:style w:type="character" w:customStyle="1" w:styleId="Cuerpodeltexto910ptoNegrita">
    <w:name w:val="Cuerpo del texto (9) + 10 pto;Negrita"/>
    <w:basedOn w:val="Cuerpodeltexto9"/>
    <w:rsid w:val="00EB345F"/>
    <w:rPr>
      <w:b/>
      <w:bCs/>
      <w:color w:val="000000"/>
      <w:spacing w:val="0"/>
      <w:w w:val="100"/>
      <w:position w:val="0"/>
      <w:sz w:val="20"/>
      <w:szCs w:val="20"/>
      <w:lang w:val="es-ES"/>
    </w:rPr>
  </w:style>
  <w:style w:type="character" w:customStyle="1" w:styleId="Cuerpodeltexto910ptoSincursiva">
    <w:name w:val="Cuerpo del texto (9) + 10 pto;Sin cursiva"/>
    <w:basedOn w:val="Cuerpodeltexto9"/>
    <w:rsid w:val="00EB345F"/>
    <w:rPr>
      <w:i/>
      <w:iCs/>
      <w:color w:val="000000"/>
      <w:spacing w:val="0"/>
      <w:w w:val="100"/>
      <w:position w:val="0"/>
      <w:sz w:val="20"/>
      <w:szCs w:val="20"/>
      <w:lang w:val="es-ES"/>
    </w:rPr>
  </w:style>
  <w:style w:type="character" w:customStyle="1" w:styleId="Ttulo51">
    <w:name w:val="Título #5"/>
    <w:basedOn w:val="Ttulo5"/>
    <w:rsid w:val="00EB345F"/>
    <w:rPr>
      <w:color w:val="000000"/>
      <w:spacing w:val="0"/>
      <w:w w:val="100"/>
      <w:position w:val="0"/>
      <w:lang w:val="es-ES"/>
    </w:rPr>
  </w:style>
  <w:style w:type="character" w:customStyle="1" w:styleId="Cuerpodeltexto10ptoNegritaCursiva">
    <w:name w:val="Cuerpo del texto + 10 pto;Negrita;Cursiva"/>
    <w:basedOn w:val="Cuerpodeltexto"/>
    <w:rsid w:val="00EB345F"/>
    <w:rPr>
      <w:b/>
      <w:bCs/>
      <w:i/>
      <w:iCs/>
      <w:color w:val="000000"/>
      <w:spacing w:val="0"/>
      <w:w w:val="100"/>
      <w:position w:val="0"/>
      <w:sz w:val="20"/>
      <w:szCs w:val="20"/>
      <w:lang w:val="es-ES"/>
    </w:rPr>
  </w:style>
  <w:style w:type="character" w:customStyle="1" w:styleId="Ttulo4Cursiva">
    <w:name w:val="Título #4 + Cursiva"/>
    <w:basedOn w:val="Ttulo4"/>
    <w:rsid w:val="00EB345F"/>
    <w:rPr>
      <w:i/>
      <w:iCs/>
      <w:color w:val="000000"/>
      <w:spacing w:val="0"/>
      <w:w w:val="100"/>
      <w:position w:val="0"/>
      <w:sz w:val="24"/>
      <w:szCs w:val="24"/>
      <w:lang w:val="es-ES"/>
    </w:rPr>
  </w:style>
  <w:style w:type="character" w:customStyle="1" w:styleId="Cuerpodeltexto38ptoEspaciado0pto">
    <w:name w:val="Cuerpo del texto (3) + 8 pto;Espaciado 0 pto"/>
    <w:basedOn w:val="Cuerpodeltexto3"/>
    <w:rsid w:val="00EB345F"/>
    <w:rPr>
      <w:color w:val="000000"/>
      <w:spacing w:val="0"/>
      <w:w w:val="100"/>
      <w:position w:val="0"/>
      <w:sz w:val="16"/>
      <w:szCs w:val="16"/>
      <w:lang w:val="es-ES"/>
    </w:rPr>
  </w:style>
  <w:style w:type="character" w:customStyle="1" w:styleId="Cuerpodeltexto38ptoVersalesEspaciado0pto">
    <w:name w:val="Cuerpo del texto (3) + 8 pto;Versales;Espaciado 0 pto"/>
    <w:basedOn w:val="Cuerpodeltexto3"/>
    <w:rsid w:val="00EB345F"/>
    <w:rPr>
      <w:smallCaps/>
      <w:color w:val="000000"/>
      <w:spacing w:val="0"/>
      <w:w w:val="100"/>
      <w:position w:val="0"/>
      <w:sz w:val="16"/>
      <w:szCs w:val="16"/>
      <w:lang w:val="es-ES"/>
    </w:rPr>
  </w:style>
  <w:style w:type="character" w:customStyle="1" w:styleId="CuerpodeltextoNegrita">
    <w:name w:val="Cuerpo del texto + Negrita"/>
    <w:basedOn w:val="Cuerpodeltexto"/>
    <w:rsid w:val="00EB345F"/>
    <w:rPr>
      <w:b/>
      <w:bCs/>
      <w:color w:val="000000"/>
      <w:spacing w:val="0"/>
      <w:w w:val="100"/>
      <w:position w:val="0"/>
      <w:lang w:val="es-ES"/>
    </w:rPr>
  </w:style>
  <w:style w:type="character" w:customStyle="1" w:styleId="Cuerpodeltexto10ptoEspaciado0pto">
    <w:name w:val="Cuerpo del texto + 10 pto;Espaciado 0 pto"/>
    <w:basedOn w:val="Cuerpodeltexto"/>
    <w:rsid w:val="00EB345F"/>
    <w:rPr>
      <w:color w:val="000000"/>
      <w:spacing w:val="10"/>
      <w:w w:val="100"/>
      <w:position w:val="0"/>
      <w:sz w:val="20"/>
      <w:szCs w:val="20"/>
      <w:lang w:val="es-ES"/>
    </w:rPr>
  </w:style>
  <w:style w:type="character" w:customStyle="1" w:styleId="Cuerpodeltexto10ptoNegritaCursivaEspaciado0pto">
    <w:name w:val="Cuerpo del texto + 10 pto;Negrita;Cursiva;Espaciado 0 pto"/>
    <w:basedOn w:val="Cuerpodeltexto"/>
    <w:rsid w:val="00EB345F"/>
    <w:rPr>
      <w:b/>
      <w:bCs/>
      <w:i/>
      <w:iCs/>
      <w:color w:val="000000"/>
      <w:spacing w:val="10"/>
      <w:w w:val="100"/>
      <w:position w:val="0"/>
      <w:sz w:val="20"/>
      <w:szCs w:val="20"/>
      <w:lang w:val="es-ES"/>
    </w:rPr>
  </w:style>
  <w:style w:type="character" w:customStyle="1" w:styleId="Leyendadelaimagen">
    <w:name w:val="Leyenda de la imagen_"/>
    <w:basedOn w:val="Fuentedeprrafopredeter"/>
    <w:link w:val="Leyendadelaimagen0"/>
    <w:rsid w:val="00EB345F"/>
    <w:rPr>
      <w:rFonts w:ascii="Times New Roman" w:eastAsia="Times New Roman" w:hAnsi="Times New Roman" w:cs="Times New Roman"/>
      <w:b w:val="0"/>
      <w:bCs w:val="0"/>
      <w:i w:val="0"/>
      <w:iCs w:val="0"/>
      <w:smallCaps w:val="0"/>
      <w:strike w:val="0"/>
      <w:sz w:val="18"/>
      <w:szCs w:val="18"/>
      <w:u w:val="none"/>
    </w:rPr>
  </w:style>
  <w:style w:type="character" w:customStyle="1" w:styleId="Cuerpodeltexto54">
    <w:name w:val="Cuerpo del texto (5)"/>
    <w:basedOn w:val="Cuerpodeltexto5"/>
    <w:rsid w:val="00EB345F"/>
    <w:rPr>
      <w:color w:val="000000"/>
      <w:spacing w:val="0"/>
      <w:w w:val="100"/>
      <w:position w:val="0"/>
      <w:lang w:val="es-ES"/>
    </w:rPr>
  </w:style>
  <w:style w:type="character" w:customStyle="1" w:styleId="Ttulo3155pto">
    <w:name w:val="Título #3 + 15;5 pto"/>
    <w:basedOn w:val="Ttulo3"/>
    <w:rsid w:val="00EB345F"/>
    <w:rPr>
      <w:color w:val="000000"/>
      <w:w w:val="100"/>
      <w:position w:val="0"/>
      <w:sz w:val="31"/>
      <w:szCs w:val="31"/>
      <w:lang w:val="es-ES"/>
    </w:rPr>
  </w:style>
  <w:style w:type="character" w:customStyle="1" w:styleId="Cuerpodeltexto1085ptoNegrita">
    <w:name w:val="Cuerpo del texto (10) + 8;5 pto;Negrita"/>
    <w:basedOn w:val="Cuerpodeltexto10"/>
    <w:rsid w:val="00EB345F"/>
    <w:rPr>
      <w:b/>
      <w:bCs/>
      <w:color w:val="000000"/>
      <w:spacing w:val="0"/>
      <w:w w:val="100"/>
      <w:position w:val="0"/>
      <w:sz w:val="17"/>
      <w:szCs w:val="17"/>
      <w:lang w:val="es-ES"/>
    </w:rPr>
  </w:style>
  <w:style w:type="character" w:customStyle="1" w:styleId="Cuerpodeltexto20">
    <w:name w:val="Cuerpo del texto (20)_"/>
    <w:basedOn w:val="Fuentedeprrafopredeter"/>
    <w:link w:val="Cuerpodeltexto200"/>
    <w:rsid w:val="00EB345F"/>
    <w:rPr>
      <w:rFonts w:ascii="Times New Roman" w:eastAsia="Times New Roman" w:hAnsi="Times New Roman" w:cs="Times New Roman"/>
      <w:b w:val="0"/>
      <w:bCs w:val="0"/>
      <w:i w:val="0"/>
      <w:iCs w:val="0"/>
      <w:smallCaps w:val="0"/>
      <w:strike w:val="0"/>
      <w:sz w:val="13"/>
      <w:szCs w:val="13"/>
      <w:u w:val="none"/>
    </w:rPr>
  </w:style>
  <w:style w:type="character" w:customStyle="1" w:styleId="Cuerpodeltexto20Versales">
    <w:name w:val="Cuerpo del texto (20) + Versales"/>
    <w:basedOn w:val="Cuerpodeltexto20"/>
    <w:rsid w:val="00EB345F"/>
    <w:rPr>
      <w:smallCaps/>
      <w:color w:val="000000"/>
      <w:spacing w:val="0"/>
      <w:w w:val="100"/>
      <w:position w:val="0"/>
      <w:lang w:val="es-ES"/>
    </w:rPr>
  </w:style>
  <w:style w:type="character" w:customStyle="1" w:styleId="Cuerpodeltexto10Sincursiva0">
    <w:name w:val="Cuerpo del texto (10) + Sin cursiva"/>
    <w:basedOn w:val="Cuerpodeltexto10"/>
    <w:rsid w:val="00EB345F"/>
    <w:rPr>
      <w:i/>
      <w:iCs/>
      <w:color w:val="000000"/>
      <w:spacing w:val="0"/>
      <w:w w:val="100"/>
      <w:position w:val="0"/>
      <w:lang w:val="es-ES"/>
    </w:rPr>
  </w:style>
  <w:style w:type="character" w:customStyle="1" w:styleId="Cuerpodeltexto21">
    <w:name w:val="Cuerpo del texto (21)_"/>
    <w:basedOn w:val="Fuentedeprrafopredeter"/>
    <w:link w:val="Cuerpodeltexto210"/>
    <w:rsid w:val="00EB345F"/>
    <w:rPr>
      <w:rFonts w:ascii="Times New Roman" w:eastAsia="Times New Roman" w:hAnsi="Times New Roman" w:cs="Times New Roman"/>
      <w:b/>
      <w:bCs/>
      <w:i w:val="0"/>
      <w:iCs w:val="0"/>
      <w:smallCaps w:val="0"/>
      <w:strike w:val="0"/>
      <w:sz w:val="13"/>
      <w:szCs w:val="13"/>
      <w:u w:val="none"/>
    </w:rPr>
  </w:style>
  <w:style w:type="character" w:customStyle="1" w:styleId="Cuerpodeltexto2110ptoSinnegrita">
    <w:name w:val="Cuerpo del texto (21) + 10 pto;Sin negrita"/>
    <w:basedOn w:val="Cuerpodeltexto21"/>
    <w:rsid w:val="00EB345F"/>
    <w:rPr>
      <w:b/>
      <w:bCs/>
      <w:color w:val="000000"/>
      <w:spacing w:val="0"/>
      <w:w w:val="100"/>
      <w:position w:val="0"/>
      <w:sz w:val="20"/>
      <w:szCs w:val="20"/>
      <w:lang w:val="es-ES"/>
    </w:rPr>
  </w:style>
  <w:style w:type="character" w:customStyle="1" w:styleId="Cuerpodeltexto81">
    <w:name w:val="Cuerpo del texto (8)"/>
    <w:basedOn w:val="Cuerpodeltexto8"/>
    <w:rsid w:val="00EB345F"/>
    <w:rPr>
      <w:color w:val="000000"/>
      <w:spacing w:val="0"/>
      <w:w w:val="100"/>
      <w:position w:val="0"/>
      <w:lang w:val="es-ES"/>
    </w:rPr>
  </w:style>
  <w:style w:type="character" w:customStyle="1" w:styleId="Cuerpodeltexto810ptoSinnegrita">
    <w:name w:val="Cuerpo del texto (8) + 10 pto;Sin negrita"/>
    <w:basedOn w:val="Cuerpodeltexto8"/>
    <w:rsid w:val="00EB345F"/>
    <w:rPr>
      <w:b/>
      <w:bCs/>
      <w:color w:val="000000"/>
      <w:spacing w:val="0"/>
      <w:w w:val="100"/>
      <w:position w:val="0"/>
      <w:sz w:val="20"/>
      <w:szCs w:val="20"/>
      <w:lang w:val="es-ES"/>
    </w:rPr>
  </w:style>
  <w:style w:type="character" w:customStyle="1" w:styleId="Cuerpodeltexto10ptoVersales">
    <w:name w:val="Cuerpo del texto + 10 pto;Versales"/>
    <w:basedOn w:val="Cuerpodeltexto"/>
    <w:rsid w:val="00EB345F"/>
    <w:rPr>
      <w:smallCaps/>
      <w:color w:val="000000"/>
      <w:spacing w:val="0"/>
      <w:w w:val="100"/>
      <w:position w:val="0"/>
      <w:sz w:val="20"/>
      <w:szCs w:val="20"/>
      <w:lang w:val="es-ES"/>
    </w:rPr>
  </w:style>
  <w:style w:type="character" w:customStyle="1" w:styleId="Cuerpodeltexto585ptoNegritaCursiva0">
    <w:name w:val="Cuerpo del texto (5) + 8;5 pto;Negrita;Cursiva"/>
    <w:basedOn w:val="Cuerpodeltexto5"/>
    <w:rsid w:val="00EB345F"/>
    <w:rPr>
      <w:b/>
      <w:bCs/>
      <w:i/>
      <w:iCs/>
      <w:color w:val="000000"/>
      <w:spacing w:val="0"/>
      <w:w w:val="100"/>
      <w:position w:val="0"/>
      <w:sz w:val="17"/>
      <w:szCs w:val="17"/>
      <w:lang w:val="es-ES"/>
    </w:rPr>
  </w:style>
  <w:style w:type="character" w:customStyle="1" w:styleId="Cuerpodeltexto565ptoVersales1">
    <w:name w:val="Cuerpo del texto (5) + 6;5 pto;Versales"/>
    <w:basedOn w:val="Cuerpodeltexto5"/>
    <w:rsid w:val="00EB345F"/>
    <w:rPr>
      <w:smallCaps/>
      <w:color w:val="000000"/>
      <w:spacing w:val="0"/>
      <w:w w:val="100"/>
      <w:position w:val="0"/>
      <w:sz w:val="13"/>
      <w:szCs w:val="13"/>
      <w:lang w:val="es-ES"/>
    </w:rPr>
  </w:style>
  <w:style w:type="character" w:customStyle="1" w:styleId="Cuerpodeltexto61">
    <w:name w:val="Cuerpo del texto (6)"/>
    <w:basedOn w:val="Cuerpodeltexto6"/>
    <w:rsid w:val="00EB345F"/>
    <w:rPr>
      <w:color w:val="000000"/>
      <w:spacing w:val="0"/>
      <w:w w:val="100"/>
      <w:position w:val="0"/>
      <w:sz w:val="24"/>
      <w:szCs w:val="24"/>
      <w:lang w:val="es-ES"/>
    </w:rPr>
  </w:style>
  <w:style w:type="character" w:customStyle="1" w:styleId="Ttulo32">
    <w:name w:val="Título #3 (2)_"/>
    <w:basedOn w:val="Fuentedeprrafopredeter"/>
    <w:link w:val="Ttulo320"/>
    <w:rsid w:val="00EB345F"/>
    <w:rPr>
      <w:rFonts w:ascii="Times New Roman" w:eastAsia="Times New Roman" w:hAnsi="Times New Roman" w:cs="Times New Roman"/>
      <w:b/>
      <w:bCs/>
      <w:i w:val="0"/>
      <w:iCs w:val="0"/>
      <w:smallCaps w:val="0"/>
      <w:strike w:val="0"/>
      <w:spacing w:val="-10"/>
      <w:w w:val="50"/>
      <w:sz w:val="49"/>
      <w:szCs w:val="49"/>
      <w:u w:val="none"/>
    </w:rPr>
  </w:style>
  <w:style w:type="character" w:customStyle="1" w:styleId="Cuerpodeltexto10pto1">
    <w:name w:val="Cuerpo del texto + 10 pto"/>
    <w:basedOn w:val="Cuerpodeltexto"/>
    <w:rsid w:val="00EB345F"/>
    <w:rPr>
      <w:color w:val="000000"/>
      <w:spacing w:val="0"/>
      <w:w w:val="100"/>
      <w:position w:val="0"/>
      <w:sz w:val="20"/>
      <w:szCs w:val="20"/>
      <w:lang w:val="es-ES"/>
    </w:rPr>
  </w:style>
  <w:style w:type="character" w:customStyle="1" w:styleId="Ttulo42">
    <w:name w:val="Título #4"/>
    <w:basedOn w:val="Ttulo4"/>
    <w:rsid w:val="00EB345F"/>
    <w:rPr>
      <w:color w:val="000000"/>
      <w:spacing w:val="0"/>
      <w:w w:val="100"/>
      <w:position w:val="0"/>
      <w:sz w:val="24"/>
      <w:szCs w:val="24"/>
      <w:lang w:val="es-ES"/>
    </w:rPr>
  </w:style>
  <w:style w:type="character" w:customStyle="1" w:styleId="Ttulo4Cursiva0">
    <w:name w:val="Título #4 + Cursiva"/>
    <w:basedOn w:val="Ttulo4"/>
    <w:rsid w:val="00EB345F"/>
    <w:rPr>
      <w:i/>
      <w:iCs/>
      <w:color w:val="000000"/>
      <w:spacing w:val="0"/>
      <w:w w:val="100"/>
      <w:position w:val="0"/>
      <w:sz w:val="24"/>
      <w:szCs w:val="24"/>
      <w:lang w:val="es-ES"/>
    </w:rPr>
  </w:style>
  <w:style w:type="character" w:customStyle="1" w:styleId="Cuerpodeltexto510pto0">
    <w:name w:val="Cuerpo del texto (5) + 10 pto"/>
    <w:basedOn w:val="Cuerpodeltexto5"/>
    <w:rsid w:val="00EB345F"/>
    <w:rPr>
      <w:color w:val="000000"/>
      <w:spacing w:val="0"/>
      <w:w w:val="100"/>
      <w:position w:val="0"/>
      <w:sz w:val="20"/>
      <w:szCs w:val="20"/>
      <w:lang w:val="de-DE"/>
    </w:rPr>
  </w:style>
  <w:style w:type="character" w:customStyle="1" w:styleId="Cuerpodeltexto55">
    <w:name w:val="Cuerpo del texto (5)"/>
    <w:basedOn w:val="Cuerpodeltexto5"/>
    <w:rsid w:val="00EB345F"/>
    <w:rPr>
      <w:color w:val="000000"/>
      <w:spacing w:val="0"/>
      <w:w w:val="100"/>
      <w:position w:val="0"/>
      <w:lang w:val="es-ES"/>
    </w:rPr>
  </w:style>
  <w:style w:type="character" w:customStyle="1" w:styleId="Cuerpodeltexto910ptoNegrita0">
    <w:name w:val="Cuerpo del texto (9) + 10 pto;Negrita"/>
    <w:basedOn w:val="Cuerpodeltexto9"/>
    <w:rsid w:val="00EB345F"/>
    <w:rPr>
      <w:b/>
      <w:bCs/>
      <w:color w:val="000000"/>
      <w:spacing w:val="0"/>
      <w:w w:val="100"/>
      <w:position w:val="0"/>
      <w:sz w:val="20"/>
      <w:szCs w:val="20"/>
      <w:lang w:val="es-ES"/>
    </w:rPr>
  </w:style>
  <w:style w:type="character" w:customStyle="1" w:styleId="Ttulo315ptoEspaciado0pto">
    <w:name w:val="Título #3 + 15 pto;Espaciado 0 pto"/>
    <w:basedOn w:val="Ttulo3"/>
    <w:rsid w:val="00EB345F"/>
    <w:rPr>
      <w:color w:val="000000"/>
      <w:spacing w:val="0"/>
      <w:w w:val="100"/>
      <w:position w:val="0"/>
      <w:sz w:val="30"/>
      <w:szCs w:val="30"/>
      <w:lang w:val="es-ES"/>
    </w:rPr>
  </w:style>
  <w:style w:type="character" w:customStyle="1" w:styleId="Cuerpodeltexto1085ptoNegritaEspaciado0pto">
    <w:name w:val="Cuerpo del texto (10) + 8;5 pto;Negrita;Espaciado 0 pto"/>
    <w:basedOn w:val="Cuerpodeltexto10"/>
    <w:rsid w:val="00EB345F"/>
    <w:rPr>
      <w:b/>
      <w:bCs/>
      <w:color w:val="000000"/>
      <w:spacing w:val="10"/>
      <w:w w:val="100"/>
      <w:position w:val="0"/>
      <w:sz w:val="17"/>
      <w:szCs w:val="17"/>
      <w:lang w:val="es-ES"/>
    </w:rPr>
  </w:style>
  <w:style w:type="character" w:customStyle="1" w:styleId="Cuerpodeltexto11Versales0">
    <w:name w:val="Cuerpo del texto (11) + Versales"/>
    <w:basedOn w:val="Cuerpodeltexto11"/>
    <w:rsid w:val="00EB345F"/>
    <w:rPr>
      <w:smallCaps/>
      <w:color w:val="000000"/>
      <w:spacing w:val="0"/>
      <w:w w:val="100"/>
      <w:position w:val="0"/>
      <w:lang w:val="es-ES"/>
    </w:rPr>
  </w:style>
  <w:style w:type="character" w:customStyle="1" w:styleId="Cuerpodeltexto585ptoNegritaCursivaEspaciado0pto">
    <w:name w:val="Cuerpo del texto (5) + 8;5 pto;Negrita;Cursiva;Espaciado 0 pto"/>
    <w:basedOn w:val="Cuerpodeltexto5"/>
    <w:rsid w:val="00EB345F"/>
    <w:rPr>
      <w:b/>
      <w:bCs/>
      <w:i/>
      <w:iCs/>
      <w:color w:val="000000"/>
      <w:spacing w:val="10"/>
      <w:w w:val="100"/>
      <w:position w:val="0"/>
      <w:sz w:val="17"/>
      <w:szCs w:val="17"/>
      <w:lang w:val="es-ES"/>
    </w:rPr>
  </w:style>
  <w:style w:type="character" w:customStyle="1" w:styleId="Ttulo52">
    <w:name w:val="Título #5 (2)_"/>
    <w:basedOn w:val="Fuentedeprrafopredeter"/>
    <w:link w:val="Ttulo520"/>
    <w:rsid w:val="00EB345F"/>
    <w:rPr>
      <w:rFonts w:ascii="Times New Roman" w:eastAsia="Times New Roman" w:hAnsi="Times New Roman" w:cs="Times New Roman"/>
      <w:b w:val="0"/>
      <w:bCs w:val="0"/>
      <w:i w:val="0"/>
      <w:iCs w:val="0"/>
      <w:smallCaps w:val="0"/>
      <w:strike w:val="0"/>
      <w:sz w:val="20"/>
      <w:szCs w:val="20"/>
      <w:u w:val="none"/>
    </w:rPr>
  </w:style>
  <w:style w:type="character" w:customStyle="1" w:styleId="Cuerpodeltexto10ptoNegritaCursiva0">
    <w:name w:val="Cuerpo del texto + 10 pto;Negrita;Cursiva"/>
    <w:basedOn w:val="Cuerpodeltexto"/>
    <w:rsid w:val="00EB345F"/>
    <w:rPr>
      <w:b/>
      <w:bCs/>
      <w:i/>
      <w:iCs/>
      <w:color w:val="000000"/>
      <w:spacing w:val="0"/>
      <w:w w:val="100"/>
      <w:position w:val="0"/>
      <w:sz w:val="20"/>
      <w:szCs w:val="20"/>
      <w:lang w:val="es-ES"/>
    </w:rPr>
  </w:style>
  <w:style w:type="character" w:customStyle="1" w:styleId="Cuerpodeltexto565ptoVersales2">
    <w:name w:val="Cuerpo del texto (5) + 6;5 pto;Versales"/>
    <w:basedOn w:val="Cuerpodeltexto5"/>
    <w:rsid w:val="00EB345F"/>
    <w:rPr>
      <w:smallCaps/>
      <w:color w:val="000000"/>
      <w:spacing w:val="0"/>
      <w:w w:val="100"/>
      <w:position w:val="0"/>
      <w:sz w:val="13"/>
      <w:szCs w:val="13"/>
      <w:lang w:val="es-ES"/>
    </w:rPr>
  </w:style>
  <w:style w:type="character" w:customStyle="1" w:styleId="Ttulo420">
    <w:name w:val="Título #4 (2)_"/>
    <w:basedOn w:val="Fuentedeprrafopredeter"/>
    <w:link w:val="Ttulo421"/>
    <w:rsid w:val="00EB345F"/>
    <w:rPr>
      <w:rFonts w:ascii="Times New Roman" w:eastAsia="Times New Roman" w:hAnsi="Times New Roman" w:cs="Times New Roman"/>
      <w:b w:val="0"/>
      <w:bCs w:val="0"/>
      <w:i w:val="0"/>
      <w:iCs w:val="0"/>
      <w:smallCaps w:val="0"/>
      <w:strike w:val="0"/>
      <w:spacing w:val="20"/>
      <w:sz w:val="30"/>
      <w:szCs w:val="30"/>
      <w:u w:val="none"/>
    </w:rPr>
  </w:style>
  <w:style w:type="character" w:customStyle="1" w:styleId="Cuerpodeltexto2110ptoSinnegrita0">
    <w:name w:val="Cuerpo del texto (21) + 10 pto;Sin negrita"/>
    <w:basedOn w:val="Cuerpodeltexto21"/>
    <w:rsid w:val="00EB345F"/>
    <w:rPr>
      <w:b/>
      <w:bCs/>
      <w:color w:val="000000"/>
      <w:spacing w:val="0"/>
      <w:w w:val="100"/>
      <w:position w:val="0"/>
      <w:sz w:val="20"/>
      <w:szCs w:val="20"/>
      <w:lang w:val="es-ES"/>
    </w:rPr>
  </w:style>
  <w:style w:type="character" w:customStyle="1" w:styleId="Cuerpodeltexto217ptoSinnegrita">
    <w:name w:val="Cuerpo del texto (21) + 7 pto;Sin negrita"/>
    <w:basedOn w:val="Cuerpodeltexto21"/>
    <w:rsid w:val="00EB345F"/>
    <w:rPr>
      <w:b/>
      <w:bCs/>
      <w:color w:val="000000"/>
      <w:spacing w:val="0"/>
      <w:w w:val="100"/>
      <w:position w:val="0"/>
      <w:sz w:val="14"/>
      <w:szCs w:val="14"/>
      <w:lang w:val="es-ES"/>
    </w:rPr>
  </w:style>
  <w:style w:type="character" w:customStyle="1" w:styleId="Ttulo53">
    <w:name w:val="Título #5"/>
    <w:basedOn w:val="Ttulo5"/>
    <w:rsid w:val="00EB345F"/>
    <w:rPr>
      <w:color w:val="000000"/>
      <w:spacing w:val="0"/>
      <w:w w:val="100"/>
      <w:position w:val="0"/>
      <w:lang w:val="es-ES"/>
    </w:rPr>
  </w:style>
  <w:style w:type="character" w:customStyle="1" w:styleId="Cuerpodeltexto82">
    <w:name w:val="Cuerpo del texto (8)"/>
    <w:basedOn w:val="Cuerpodeltexto8"/>
    <w:rsid w:val="00EB345F"/>
    <w:rPr>
      <w:color w:val="000000"/>
      <w:spacing w:val="0"/>
      <w:w w:val="100"/>
      <w:position w:val="0"/>
      <w:lang w:val="es-ES"/>
    </w:rPr>
  </w:style>
  <w:style w:type="character" w:customStyle="1" w:styleId="Cuerpodeltexto810ptoSinnegrita0">
    <w:name w:val="Cuerpo del texto (8) + 10 pto;Sin negrita"/>
    <w:basedOn w:val="Cuerpodeltexto8"/>
    <w:rsid w:val="00EB345F"/>
    <w:rPr>
      <w:b/>
      <w:bCs/>
      <w:color w:val="000000"/>
      <w:spacing w:val="0"/>
      <w:w w:val="100"/>
      <w:position w:val="0"/>
      <w:sz w:val="20"/>
      <w:szCs w:val="20"/>
      <w:lang w:val="es-ES"/>
    </w:rPr>
  </w:style>
  <w:style w:type="character" w:customStyle="1" w:styleId="Ttulo530">
    <w:name w:val="Título #5 (3)_"/>
    <w:basedOn w:val="Fuentedeprrafopredeter"/>
    <w:link w:val="Ttulo531"/>
    <w:rsid w:val="00EB345F"/>
    <w:rPr>
      <w:rFonts w:ascii="Times New Roman" w:eastAsia="Times New Roman" w:hAnsi="Times New Roman" w:cs="Times New Roman"/>
      <w:b/>
      <w:bCs/>
      <w:i w:val="0"/>
      <w:iCs w:val="0"/>
      <w:smallCaps w:val="0"/>
      <w:strike w:val="0"/>
      <w:u w:val="none"/>
    </w:rPr>
  </w:style>
  <w:style w:type="character" w:customStyle="1" w:styleId="Cuerpodeltexto217ptoSinnegritaVersales">
    <w:name w:val="Cuerpo del texto (21) + 7 pto;Sin negrita;Versales"/>
    <w:basedOn w:val="Cuerpodeltexto21"/>
    <w:rsid w:val="00EB345F"/>
    <w:rPr>
      <w:b/>
      <w:bCs/>
      <w:smallCaps/>
      <w:color w:val="000000"/>
      <w:spacing w:val="0"/>
      <w:w w:val="100"/>
      <w:position w:val="0"/>
      <w:sz w:val="14"/>
      <w:szCs w:val="14"/>
      <w:lang w:val="es-ES"/>
    </w:rPr>
  </w:style>
  <w:style w:type="character" w:customStyle="1" w:styleId="Ttulo6">
    <w:name w:val="Título #6_"/>
    <w:basedOn w:val="Fuentedeprrafopredeter"/>
    <w:link w:val="Ttulo60"/>
    <w:rsid w:val="00EB345F"/>
    <w:rPr>
      <w:rFonts w:ascii="Times New Roman" w:eastAsia="Times New Roman" w:hAnsi="Times New Roman" w:cs="Times New Roman"/>
      <w:b/>
      <w:bCs/>
      <w:i w:val="0"/>
      <w:iCs w:val="0"/>
      <w:smallCaps w:val="0"/>
      <w:strike w:val="0"/>
      <w:sz w:val="21"/>
      <w:szCs w:val="21"/>
      <w:u w:val="none"/>
    </w:rPr>
  </w:style>
  <w:style w:type="character" w:customStyle="1" w:styleId="Cuerpodeltexto585ptoNegritaCursiva1">
    <w:name w:val="Cuerpo del texto (5) + 8;5 pto;Negrita;Cursiva"/>
    <w:basedOn w:val="Cuerpodeltexto5"/>
    <w:rsid w:val="00EB345F"/>
    <w:rPr>
      <w:b/>
      <w:bCs/>
      <w:i/>
      <w:iCs/>
      <w:color w:val="000000"/>
      <w:spacing w:val="0"/>
      <w:w w:val="100"/>
      <w:position w:val="0"/>
      <w:sz w:val="17"/>
      <w:szCs w:val="17"/>
      <w:lang w:val="es-ES"/>
    </w:rPr>
  </w:style>
  <w:style w:type="character" w:customStyle="1" w:styleId="Cuerpodeltexto565ptoVersales3">
    <w:name w:val="Cuerpo del texto (5) + 6;5 pto;Versales"/>
    <w:basedOn w:val="Cuerpodeltexto5"/>
    <w:rsid w:val="00EB345F"/>
    <w:rPr>
      <w:smallCaps/>
      <w:color w:val="000000"/>
      <w:spacing w:val="0"/>
      <w:w w:val="100"/>
      <w:position w:val="0"/>
      <w:sz w:val="13"/>
      <w:szCs w:val="13"/>
      <w:lang w:val="en-US"/>
    </w:rPr>
  </w:style>
  <w:style w:type="character" w:customStyle="1" w:styleId="Cuerpodeltexto56">
    <w:name w:val="Cuerpo del texto (5)"/>
    <w:basedOn w:val="Cuerpodeltexto5"/>
    <w:rsid w:val="00EB345F"/>
    <w:rPr>
      <w:color w:val="000000"/>
      <w:spacing w:val="0"/>
      <w:w w:val="100"/>
      <w:position w:val="0"/>
      <w:lang w:val="es-ES"/>
    </w:rPr>
  </w:style>
  <w:style w:type="character" w:customStyle="1" w:styleId="Cuerpodeltexto585ptoNegritaCursivaEspaciado0pto0">
    <w:name w:val="Cuerpo del texto (5) + 8;5 pto;Negrita;Cursiva;Espaciado 0 pto"/>
    <w:basedOn w:val="Cuerpodeltexto5"/>
    <w:rsid w:val="00EB345F"/>
    <w:rPr>
      <w:b/>
      <w:bCs/>
      <w:i/>
      <w:iCs/>
      <w:color w:val="000000"/>
      <w:spacing w:val="10"/>
      <w:w w:val="100"/>
      <w:position w:val="0"/>
      <w:sz w:val="17"/>
      <w:szCs w:val="17"/>
      <w:lang w:val="fr-FR"/>
    </w:rPr>
  </w:style>
  <w:style w:type="character" w:customStyle="1" w:styleId="Cuerpodeltexto10Sincursiva1">
    <w:name w:val="Cuerpo del texto (10) + Sin cursiva"/>
    <w:basedOn w:val="Cuerpodeltexto10"/>
    <w:rsid w:val="00EB345F"/>
    <w:rPr>
      <w:i/>
      <w:iCs/>
      <w:color w:val="000000"/>
      <w:spacing w:val="0"/>
      <w:w w:val="100"/>
      <w:position w:val="0"/>
      <w:lang w:val="fr-FR"/>
    </w:rPr>
  </w:style>
  <w:style w:type="character" w:customStyle="1" w:styleId="Cuerpodeltexto1085ptoNegritaEspaciado0pto0">
    <w:name w:val="Cuerpo del texto (10) + 8;5 pto;Negrita;Espaciado 0 pto"/>
    <w:basedOn w:val="Cuerpodeltexto10"/>
    <w:rsid w:val="00EB345F"/>
    <w:rPr>
      <w:b/>
      <w:bCs/>
      <w:color w:val="000000"/>
      <w:spacing w:val="10"/>
      <w:w w:val="100"/>
      <w:position w:val="0"/>
      <w:sz w:val="17"/>
      <w:szCs w:val="17"/>
      <w:lang w:val="es-ES"/>
    </w:rPr>
  </w:style>
  <w:style w:type="character" w:customStyle="1" w:styleId="Cuerpodeltexto5Versales">
    <w:name w:val="Cuerpo del texto (5) + Versales"/>
    <w:basedOn w:val="Cuerpodeltexto5"/>
    <w:rsid w:val="00EB345F"/>
    <w:rPr>
      <w:smallCaps/>
      <w:color w:val="000000"/>
      <w:spacing w:val="0"/>
      <w:w w:val="100"/>
      <w:position w:val="0"/>
      <w:lang w:val="es-ES"/>
    </w:rPr>
  </w:style>
  <w:style w:type="character" w:customStyle="1" w:styleId="Cuerpodeltexto10ptoNegritaCursiva1">
    <w:name w:val="Cuerpo del texto + 10 pto;Negrita;Cursiva"/>
    <w:basedOn w:val="Cuerpodeltexto"/>
    <w:rsid w:val="00EB345F"/>
    <w:rPr>
      <w:b/>
      <w:bCs/>
      <w:i/>
      <w:iCs/>
      <w:color w:val="000000"/>
      <w:spacing w:val="0"/>
      <w:w w:val="100"/>
      <w:position w:val="0"/>
      <w:sz w:val="20"/>
      <w:szCs w:val="20"/>
      <w:lang w:val="es-ES"/>
    </w:rPr>
  </w:style>
  <w:style w:type="character" w:customStyle="1" w:styleId="Cuerpodeltexto11Versales1">
    <w:name w:val="Cuerpo del texto (11) + Versales"/>
    <w:basedOn w:val="Cuerpodeltexto11"/>
    <w:rsid w:val="00EB345F"/>
    <w:rPr>
      <w:smallCaps/>
      <w:color w:val="000000"/>
      <w:spacing w:val="0"/>
      <w:w w:val="100"/>
      <w:position w:val="0"/>
      <w:lang w:val="es-ES"/>
    </w:rPr>
  </w:style>
  <w:style w:type="character" w:customStyle="1" w:styleId="Ttulo53Cursiva">
    <w:name w:val="Título #5 (3) + Cursiva"/>
    <w:basedOn w:val="Ttulo530"/>
    <w:rsid w:val="00EB345F"/>
    <w:rPr>
      <w:i/>
      <w:iCs/>
      <w:color w:val="000000"/>
      <w:spacing w:val="0"/>
      <w:w w:val="100"/>
      <w:position w:val="0"/>
      <w:sz w:val="24"/>
      <w:szCs w:val="24"/>
      <w:lang w:val="es-ES"/>
    </w:rPr>
  </w:style>
  <w:style w:type="character" w:customStyle="1" w:styleId="Cuerpodeltexto83">
    <w:name w:val="Cuerpo del texto (8)"/>
    <w:basedOn w:val="Cuerpodeltexto8"/>
    <w:rsid w:val="00EB345F"/>
    <w:rPr>
      <w:color w:val="000000"/>
      <w:spacing w:val="0"/>
      <w:w w:val="100"/>
      <w:position w:val="0"/>
      <w:lang w:val="es-ES"/>
    </w:rPr>
  </w:style>
  <w:style w:type="character" w:customStyle="1" w:styleId="Cuerpodeltexto511ptoNegrita">
    <w:name w:val="Cuerpo del texto (5) + 11 pto;Negrita"/>
    <w:basedOn w:val="Cuerpodeltexto5"/>
    <w:rsid w:val="00EB345F"/>
    <w:rPr>
      <w:b/>
      <w:bCs/>
      <w:color w:val="000000"/>
      <w:spacing w:val="0"/>
      <w:w w:val="100"/>
      <w:position w:val="0"/>
      <w:sz w:val="22"/>
      <w:szCs w:val="22"/>
      <w:lang w:val="es-ES"/>
    </w:rPr>
  </w:style>
  <w:style w:type="character" w:customStyle="1" w:styleId="Cuerpodeltexto20Versales0">
    <w:name w:val="Cuerpo del texto (20) + Versales"/>
    <w:basedOn w:val="Cuerpodeltexto20"/>
    <w:rsid w:val="00EB345F"/>
    <w:rPr>
      <w:smallCaps/>
      <w:color w:val="000000"/>
      <w:spacing w:val="0"/>
      <w:w w:val="100"/>
      <w:position w:val="0"/>
      <w:lang w:val="fr-FR"/>
    </w:rPr>
  </w:style>
  <w:style w:type="character" w:customStyle="1" w:styleId="Cuerpodeltexto217ptoSinnegrita0">
    <w:name w:val="Cuerpo del texto (21) + 7 pto;Sin negrita"/>
    <w:basedOn w:val="Cuerpodeltexto21"/>
    <w:rsid w:val="00EB345F"/>
    <w:rPr>
      <w:b/>
      <w:bCs/>
      <w:color w:val="000000"/>
      <w:spacing w:val="0"/>
      <w:w w:val="100"/>
      <w:position w:val="0"/>
      <w:sz w:val="14"/>
      <w:szCs w:val="14"/>
      <w:lang w:val="es-ES"/>
    </w:rPr>
  </w:style>
  <w:style w:type="character" w:customStyle="1" w:styleId="Cuerpodeltexto565ptoVersales4">
    <w:name w:val="Cuerpo del texto (5) + 6;5 pto;Versales"/>
    <w:basedOn w:val="Cuerpodeltexto5"/>
    <w:rsid w:val="00EB345F"/>
    <w:rPr>
      <w:smallCaps/>
      <w:color w:val="000000"/>
      <w:spacing w:val="0"/>
      <w:w w:val="100"/>
      <w:position w:val="0"/>
      <w:sz w:val="13"/>
      <w:szCs w:val="13"/>
      <w:lang w:val="fr-FR"/>
    </w:rPr>
  </w:style>
  <w:style w:type="character" w:customStyle="1" w:styleId="Cuerpodeltexto1065ptoSincursivaVersales0">
    <w:name w:val="Cuerpo del texto (10) + 6;5 pto;Sin cursiva;Versales"/>
    <w:basedOn w:val="Cuerpodeltexto10"/>
    <w:rsid w:val="00EB345F"/>
    <w:rPr>
      <w:i/>
      <w:iCs/>
      <w:smallCaps/>
      <w:color w:val="000000"/>
      <w:spacing w:val="0"/>
      <w:w w:val="100"/>
      <w:position w:val="0"/>
      <w:sz w:val="13"/>
      <w:szCs w:val="13"/>
      <w:lang w:val="fr-FR"/>
    </w:rPr>
  </w:style>
  <w:style w:type="character" w:customStyle="1" w:styleId="Cuerpodeltexto1065ptoSincursiva0">
    <w:name w:val="Cuerpo del texto (10) + 6;5 pto;Sin cursiva"/>
    <w:basedOn w:val="Cuerpodeltexto10"/>
    <w:rsid w:val="00EB345F"/>
    <w:rPr>
      <w:i/>
      <w:iCs/>
      <w:color w:val="000000"/>
      <w:spacing w:val="0"/>
      <w:w w:val="100"/>
      <w:position w:val="0"/>
      <w:sz w:val="13"/>
      <w:szCs w:val="13"/>
      <w:lang w:val="fr-FR"/>
    </w:rPr>
  </w:style>
  <w:style w:type="character" w:customStyle="1" w:styleId="Cuerpodeltexto97ptoSincursivaVersales">
    <w:name w:val="Cuerpo del texto (9) + 7 pto;Sin cursiva;Versales"/>
    <w:basedOn w:val="Cuerpodeltexto9"/>
    <w:rsid w:val="00EB345F"/>
    <w:rPr>
      <w:i/>
      <w:iCs/>
      <w:smallCaps/>
      <w:color w:val="000000"/>
      <w:spacing w:val="0"/>
      <w:w w:val="100"/>
      <w:position w:val="0"/>
      <w:sz w:val="14"/>
      <w:szCs w:val="14"/>
      <w:lang w:val="fr-FR"/>
    </w:rPr>
  </w:style>
  <w:style w:type="character" w:customStyle="1" w:styleId="Cuerpodeltexto910ptoSincursiva0">
    <w:name w:val="Cuerpo del texto (9) + 10 pto;Sin cursiva"/>
    <w:basedOn w:val="Cuerpodeltexto9"/>
    <w:rsid w:val="00EB345F"/>
    <w:rPr>
      <w:i/>
      <w:iCs/>
      <w:color w:val="000000"/>
      <w:spacing w:val="0"/>
      <w:w w:val="100"/>
      <w:position w:val="0"/>
      <w:sz w:val="20"/>
      <w:szCs w:val="20"/>
      <w:lang w:val="fr-FR"/>
    </w:rPr>
  </w:style>
  <w:style w:type="character" w:customStyle="1" w:styleId="Cuerpodeltexto910ptoNegrita1">
    <w:name w:val="Cuerpo del texto (9) + 10 pto;Negrita"/>
    <w:basedOn w:val="Cuerpodeltexto9"/>
    <w:rsid w:val="00EB345F"/>
    <w:rPr>
      <w:b/>
      <w:bCs/>
      <w:color w:val="000000"/>
      <w:spacing w:val="0"/>
      <w:w w:val="100"/>
      <w:position w:val="0"/>
      <w:sz w:val="20"/>
      <w:szCs w:val="20"/>
      <w:lang w:val="fr-FR"/>
    </w:rPr>
  </w:style>
  <w:style w:type="character" w:customStyle="1" w:styleId="Cuerpodeltexto7ptoVersales">
    <w:name w:val="Cuerpo del texto + 7 pto;Versales"/>
    <w:basedOn w:val="Cuerpodeltexto"/>
    <w:rsid w:val="00EB345F"/>
    <w:rPr>
      <w:smallCaps/>
      <w:color w:val="000000"/>
      <w:spacing w:val="0"/>
      <w:w w:val="100"/>
      <w:position w:val="0"/>
      <w:sz w:val="14"/>
      <w:szCs w:val="14"/>
      <w:lang w:val="fr-FR"/>
    </w:rPr>
  </w:style>
  <w:style w:type="character" w:customStyle="1" w:styleId="Cuerpodeltexto97ptoSincursiva">
    <w:name w:val="Cuerpo del texto (9) + 7 pto;Sin cursiva"/>
    <w:basedOn w:val="Cuerpodeltexto9"/>
    <w:rsid w:val="00EB345F"/>
    <w:rPr>
      <w:i/>
      <w:iCs/>
      <w:color w:val="000000"/>
      <w:spacing w:val="0"/>
      <w:w w:val="100"/>
      <w:position w:val="0"/>
      <w:sz w:val="14"/>
      <w:szCs w:val="14"/>
      <w:lang w:val="fr-FR"/>
    </w:rPr>
  </w:style>
  <w:style w:type="character" w:customStyle="1" w:styleId="Cuerpodeltexto910ptoNegritaEspaciado-1pto">
    <w:name w:val="Cuerpo del texto (9) + 10 pto;Negrita;Espaciado -1 pto"/>
    <w:basedOn w:val="Cuerpodeltexto9"/>
    <w:rsid w:val="00EB345F"/>
    <w:rPr>
      <w:b/>
      <w:bCs/>
      <w:color w:val="000000"/>
      <w:spacing w:val="-20"/>
      <w:w w:val="100"/>
      <w:position w:val="0"/>
      <w:sz w:val="20"/>
      <w:szCs w:val="20"/>
    </w:rPr>
  </w:style>
  <w:style w:type="character" w:customStyle="1" w:styleId="Cuerpodeltexto565pto0">
    <w:name w:val="Cuerpo del texto (5) + 6;5 pto"/>
    <w:basedOn w:val="Cuerpodeltexto5"/>
    <w:rsid w:val="00EB345F"/>
    <w:rPr>
      <w:color w:val="000000"/>
      <w:spacing w:val="0"/>
      <w:w w:val="100"/>
      <w:position w:val="0"/>
      <w:sz w:val="13"/>
      <w:szCs w:val="13"/>
      <w:lang w:val="fr-FR"/>
    </w:rPr>
  </w:style>
  <w:style w:type="character" w:customStyle="1" w:styleId="Cuerpodeltexto7pto">
    <w:name w:val="Cuerpo del texto + 7 pto"/>
    <w:basedOn w:val="Cuerpodeltexto"/>
    <w:rsid w:val="00EB345F"/>
    <w:rPr>
      <w:color w:val="000000"/>
      <w:spacing w:val="0"/>
      <w:w w:val="100"/>
      <w:position w:val="0"/>
      <w:sz w:val="14"/>
      <w:szCs w:val="14"/>
      <w:lang w:val="fr-FR"/>
    </w:rPr>
  </w:style>
  <w:style w:type="character" w:customStyle="1" w:styleId="TDC3Car">
    <w:name w:val="TDC 3 Car"/>
    <w:basedOn w:val="Fuentedeprrafopredeter"/>
    <w:link w:val="TDC3"/>
    <w:rsid w:val="009C0687"/>
    <w:rPr>
      <w:rFonts w:ascii="Times New Roman" w:eastAsia="Times New Roman" w:hAnsi="Times New Roman" w:cs="Times New Roman"/>
      <w:bCs/>
      <w:i/>
      <w:iCs/>
      <w:color w:val="000000"/>
      <w:sz w:val="20"/>
      <w:szCs w:val="20"/>
    </w:rPr>
  </w:style>
  <w:style w:type="character" w:customStyle="1" w:styleId="TabladecontenidosSinnegritaSincursiva">
    <w:name w:val="Tabla de contenidos + Sin negrita;Sin cursiva"/>
    <w:basedOn w:val="TDC3Car"/>
    <w:rsid w:val="00EB345F"/>
    <w:rPr>
      <w:b/>
      <w:bCs/>
      <w:i/>
      <w:iCs/>
      <w:color w:val="000000"/>
      <w:spacing w:val="0"/>
      <w:w w:val="100"/>
      <w:position w:val="0"/>
      <w:lang w:val="es-ES"/>
    </w:rPr>
  </w:style>
  <w:style w:type="character" w:customStyle="1" w:styleId="Tabladecontenidos">
    <w:name w:val="Tabla de contenidos"/>
    <w:basedOn w:val="TDC3Car"/>
    <w:rsid w:val="00EB345F"/>
    <w:rPr>
      <w:color w:val="000000"/>
      <w:spacing w:val="0"/>
      <w:w w:val="100"/>
      <w:position w:val="0"/>
      <w:lang w:val="es-ES"/>
    </w:rPr>
  </w:style>
  <w:style w:type="character" w:customStyle="1" w:styleId="TabladecontenidosSinnegritaSincursiva0">
    <w:name w:val="Tabla de contenidos + Sin negrita;Sin cursiva"/>
    <w:basedOn w:val="TDC3Car"/>
    <w:rsid w:val="00EB345F"/>
    <w:rPr>
      <w:b/>
      <w:bCs/>
      <w:i/>
      <w:iCs/>
      <w:color w:val="000000"/>
      <w:spacing w:val="0"/>
      <w:w w:val="100"/>
      <w:position w:val="0"/>
      <w:lang w:val="es-ES"/>
    </w:rPr>
  </w:style>
  <w:style w:type="character" w:customStyle="1" w:styleId="TDC4Car">
    <w:name w:val="TDC 4 Car"/>
    <w:basedOn w:val="Fuentedeprrafopredeter"/>
    <w:link w:val="TDC4"/>
    <w:rsid w:val="00EB345F"/>
    <w:rPr>
      <w:rFonts w:ascii="Times New Roman" w:eastAsia="Times New Roman" w:hAnsi="Times New Roman" w:cs="Times New Roman"/>
      <w:b w:val="0"/>
      <w:bCs w:val="0"/>
      <w:i w:val="0"/>
      <w:iCs w:val="0"/>
      <w:smallCaps w:val="0"/>
      <w:strike w:val="0"/>
      <w:sz w:val="20"/>
      <w:szCs w:val="20"/>
      <w:u w:val="none"/>
    </w:rPr>
  </w:style>
  <w:style w:type="character" w:customStyle="1" w:styleId="Tabladecontenidos2">
    <w:name w:val="Tabla de contenidos (2)"/>
    <w:basedOn w:val="TDC4Car"/>
    <w:rsid w:val="00EB345F"/>
    <w:rPr>
      <w:color w:val="000000"/>
      <w:spacing w:val="0"/>
      <w:w w:val="100"/>
      <w:position w:val="0"/>
      <w:lang w:val="es-ES"/>
    </w:rPr>
  </w:style>
  <w:style w:type="character" w:customStyle="1" w:styleId="Tabladecontenidos2NegritaCursiva">
    <w:name w:val="Tabla de contenidos (2) + Negrita;Cursiva"/>
    <w:basedOn w:val="TDC4Car"/>
    <w:rsid w:val="00EB345F"/>
    <w:rPr>
      <w:b/>
      <w:bCs/>
      <w:i/>
      <w:iCs/>
      <w:color w:val="000000"/>
      <w:spacing w:val="0"/>
      <w:w w:val="100"/>
      <w:position w:val="0"/>
      <w:lang w:val="es-ES"/>
    </w:rPr>
  </w:style>
  <w:style w:type="character" w:customStyle="1" w:styleId="Cuerpodeltexto10ptoNegritaCursiva2">
    <w:name w:val="Cuerpo del texto + 10 pto;Negrita;Cursiva"/>
    <w:basedOn w:val="Cuerpodeltexto"/>
    <w:rsid w:val="00EB345F"/>
    <w:rPr>
      <w:b/>
      <w:bCs/>
      <w:i/>
      <w:iCs/>
      <w:color w:val="000000"/>
      <w:spacing w:val="0"/>
      <w:w w:val="100"/>
      <w:position w:val="0"/>
      <w:sz w:val="20"/>
      <w:szCs w:val="20"/>
      <w:lang w:val="es-ES"/>
    </w:rPr>
  </w:style>
  <w:style w:type="character" w:customStyle="1" w:styleId="Tabladecontenidos2NegritaCursiva0">
    <w:name w:val="Tabla de contenidos (2) + Negrita;Cursiva"/>
    <w:basedOn w:val="TDC4Car"/>
    <w:rsid w:val="00EB345F"/>
    <w:rPr>
      <w:b/>
      <w:bCs/>
      <w:i/>
      <w:iCs/>
      <w:color w:val="000000"/>
      <w:spacing w:val="0"/>
      <w:w w:val="100"/>
      <w:position w:val="0"/>
      <w:lang w:val="es-ES"/>
    </w:rPr>
  </w:style>
  <w:style w:type="character" w:customStyle="1" w:styleId="TabladecontenidosSinnegritaSincursiva1">
    <w:name w:val="Tabla de contenidos + Sin negrita;Sin cursiva"/>
    <w:basedOn w:val="TDC3Car"/>
    <w:rsid w:val="00EB345F"/>
    <w:rPr>
      <w:b/>
      <w:bCs/>
      <w:i/>
      <w:iCs/>
      <w:color w:val="000000"/>
      <w:spacing w:val="0"/>
      <w:w w:val="100"/>
      <w:position w:val="0"/>
      <w:lang w:val="es-ES"/>
    </w:rPr>
  </w:style>
  <w:style w:type="character" w:customStyle="1" w:styleId="Cuerpodeltexto24Exact0">
    <w:name w:val="Cuerpo del texto (24) Exact"/>
    <w:basedOn w:val="Cuerpodeltexto24Exact"/>
    <w:rsid w:val="00EB345F"/>
    <w:rPr>
      <w:color w:val="000000"/>
      <w:w w:val="100"/>
      <w:position w:val="0"/>
      <w:lang w:val="es-ES"/>
    </w:rPr>
  </w:style>
  <w:style w:type="character" w:customStyle="1" w:styleId="Cuerpodeltexto5Arial85pto">
    <w:name w:val="Cuerpo del texto (5) + Arial;8;5 pto"/>
    <w:basedOn w:val="Cuerpodeltexto5"/>
    <w:rsid w:val="00EB345F"/>
    <w:rPr>
      <w:rFonts w:ascii="Arial" w:eastAsia="Arial" w:hAnsi="Arial" w:cs="Arial"/>
      <w:color w:val="000000"/>
      <w:spacing w:val="0"/>
      <w:w w:val="100"/>
      <w:position w:val="0"/>
      <w:sz w:val="17"/>
      <w:szCs w:val="17"/>
      <w:lang w:val="es-ES"/>
    </w:rPr>
  </w:style>
  <w:style w:type="character" w:customStyle="1" w:styleId="Cuerpodeltexto4Arial">
    <w:name w:val="Cuerpo del texto (4) + Arial"/>
    <w:basedOn w:val="Cuerpodeltexto4"/>
    <w:rsid w:val="00EB345F"/>
    <w:rPr>
      <w:rFonts w:ascii="Arial" w:eastAsia="Arial" w:hAnsi="Arial" w:cs="Arial"/>
      <w:color w:val="000000"/>
      <w:spacing w:val="0"/>
      <w:w w:val="100"/>
      <w:position w:val="0"/>
      <w:lang w:val="es-ES"/>
    </w:rPr>
  </w:style>
  <w:style w:type="character" w:customStyle="1" w:styleId="Cuerpodeltexto4ArialSinnegrita">
    <w:name w:val="Cuerpo del texto (4) + Arial;Sin negrita"/>
    <w:basedOn w:val="Cuerpodeltexto4"/>
    <w:rsid w:val="00EB345F"/>
    <w:rPr>
      <w:rFonts w:ascii="Arial" w:eastAsia="Arial" w:hAnsi="Arial" w:cs="Arial"/>
      <w:b/>
      <w:bCs/>
      <w:color w:val="000000"/>
      <w:spacing w:val="0"/>
      <w:w w:val="100"/>
      <w:position w:val="0"/>
      <w:lang w:val="es-ES"/>
    </w:rPr>
  </w:style>
  <w:style w:type="character" w:customStyle="1" w:styleId="Leyendadelaimagen2">
    <w:name w:val="Leyenda de la imagen (2)_"/>
    <w:basedOn w:val="Fuentedeprrafopredeter"/>
    <w:link w:val="Leyendadelaimagen20"/>
    <w:rsid w:val="00EB345F"/>
    <w:rPr>
      <w:rFonts w:ascii="Arial" w:eastAsia="Arial" w:hAnsi="Arial" w:cs="Arial"/>
      <w:b w:val="0"/>
      <w:bCs w:val="0"/>
      <w:i w:val="0"/>
      <w:iCs w:val="0"/>
      <w:smallCaps w:val="0"/>
      <w:strike w:val="0"/>
      <w:sz w:val="15"/>
      <w:szCs w:val="15"/>
      <w:u w:val="none"/>
    </w:rPr>
  </w:style>
  <w:style w:type="paragraph" w:customStyle="1" w:styleId="Cuerpodeltexto40">
    <w:name w:val="Cuerpo del texto (4)"/>
    <w:basedOn w:val="Normal"/>
    <w:link w:val="Cuerpodeltexto4"/>
    <w:rsid w:val="00EB345F"/>
    <w:pPr>
      <w:shd w:val="clear" w:color="auto" w:fill="FFFFFF"/>
      <w:spacing w:after="360" w:line="206" w:lineRule="exact"/>
    </w:pPr>
    <w:rPr>
      <w:rFonts w:ascii="Times New Roman" w:eastAsia="Times New Roman" w:hAnsi="Times New Roman" w:cs="Times New Roman"/>
      <w:b/>
      <w:bCs/>
      <w:sz w:val="17"/>
      <w:szCs w:val="17"/>
    </w:rPr>
  </w:style>
  <w:style w:type="paragraph" w:customStyle="1" w:styleId="Cuerpodeltexto50">
    <w:name w:val="Cuerpo del texto (5)"/>
    <w:basedOn w:val="Normal"/>
    <w:link w:val="Cuerpodeltexto5"/>
    <w:rsid w:val="00EB345F"/>
    <w:pPr>
      <w:shd w:val="clear" w:color="auto" w:fill="FFFFFF"/>
      <w:spacing w:before="360" w:line="197" w:lineRule="exact"/>
      <w:ind w:hanging="340"/>
    </w:pPr>
    <w:rPr>
      <w:rFonts w:ascii="Times New Roman" w:eastAsia="Times New Roman" w:hAnsi="Times New Roman" w:cs="Times New Roman"/>
      <w:sz w:val="18"/>
      <w:szCs w:val="18"/>
    </w:rPr>
  </w:style>
  <w:style w:type="paragraph" w:customStyle="1" w:styleId="Cuerpodeltexto60">
    <w:name w:val="Cuerpo del texto (6)"/>
    <w:basedOn w:val="Normal"/>
    <w:link w:val="Cuerpodeltexto6"/>
    <w:rsid w:val="00EB345F"/>
    <w:pPr>
      <w:shd w:val="clear" w:color="auto" w:fill="FFFFFF"/>
      <w:spacing w:after="240" w:line="278" w:lineRule="exact"/>
      <w:jc w:val="center"/>
    </w:pPr>
    <w:rPr>
      <w:rFonts w:ascii="Times New Roman" w:eastAsia="Times New Roman" w:hAnsi="Times New Roman" w:cs="Times New Roman"/>
      <w:b/>
      <w:bCs/>
    </w:rPr>
  </w:style>
  <w:style w:type="paragraph" w:customStyle="1" w:styleId="Cuerpodeltexto24">
    <w:name w:val="Cuerpo del texto (24)"/>
    <w:basedOn w:val="Normal"/>
    <w:link w:val="Cuerpodeltexto24Exact"/>
    <w:rsid w:val="00EB345F"/>
    <w:pPr>
      <w:shd w:val="clear" w:color="auto" w:fill="FFFFFF"/>
      <w:spacing w:before="180" w:line="0" w:lineRule="atLeast"/>
      <w:jc w:val="center"/>
    </w:pPr>
    <w:rPr>
      <w:rFonts w:ascii="Arial" w:eastAsia="Arial" w:hAnsi="Arial" w:cs="Arial"/>
      <w:spacing w:val="49"/>
      <w:sz w:val="19"/>
      <w:szCs w:val="19"/>
    </w:rPr>
  </w:style>
  <w:style w:type="paragraph" w:customStyle="1" w:styleId="Cuerpodeltexto7">
    <w:name w:val="Cuerpo del texto (7)"/>
    <w:basedOn w:val="Normal"/>
    <w:link w:val="Cuerpodeltexto7Exact"/>
    <w:rsid w:val="00EB345F"/>
    <w:pPr>
      <w:shd w:val="clear" w:color="auto" w:fill="FFFFFF"/>
      <w:spacing w:before="240" w:line="0" w:lineRule="atLeast"/>
      <w:jc w:val="center"/>
    </w:pPr>
    <w:rPr>
      <w:rFonts w:ascii="Arial" w:eastAsia="Arial" w:hAnsi="Arial" w:cs="Arial"/>
      <w:spacing w:val="75"/>
      <w:sz w:val="21"/>
      <w:szCs w:val="21"/>
    </w:rPr>
  </w:style>
  <w:style w:type="paragraph" w:customStyle="1" w:styleId="Ttulo10">
    <w:name w:val="Título #1"/>
    <w:basedOn w:val="Normal"/>
    <w:link w:val="Ttulo1"/>
    <w:rsid w:val="00EB345F"/>
    <w:pPr>
      <w:shd w:val="clear" w:color="auto" w:fill="FFFFFF"/>
      <w:spacing w:before="1920" w:after="60" w:line="562" w:lineRule="exact"/>
      <w:jc w:val="center"/>
      <w:outlineLvl w:val="0"/>
    </w:pPr>
    <w:rPr>
      <w:rFonts w:ascii="Times New Roman" w:eastAsia="Times New Roman" w:hAnsi="Times New Roman" w:cs="Times New Roman"/>
      <w:spacing w:val="10"/>
      <w:sz w:val="48"/>
      <w:szCs w:val="48"/>
    </w:rPr>
  </w:style>
  <w:style w:type="paragraph" w:customStyle="1" w:styleId="Ttulo220">
    <w:name w:val="Título #2 (2)"/>
    <w:basedOn w:val="Normal"/>
    <w:link w:val="Ttulo22"/>
    <w:rsid w:val="00EB345F"/>
    <w:pPr>
      <w:shd w:val="clear" w:color="auto" w:fill="FFFFFF"/>
      <w:spacing w:after="1680" w:line="0" w:lineRule="atLeast"/>
      <w:jc w:val="center"/>
      <w:outlineLvl w:val="1"/>
    </w:pPr>
    <w:rPr>
      <w:rFonts w:ascii="Times New Roman" w:eastAsia="Times New Roman" w:hAnsi="Times New Roman" w:cs="Times New Roman"/>
      <w:spacing w:val="20"/>
      <w:sz w:val="30"/>
      <w:szCs w:val="30"/>
    </w:rPr>
  </w:style>
  <w:style w:type="paragraph" w:customStyle="1" w:styleId="Cuerpodeltexto80">
    <w:name w:val="Cuerpo del texto (8)"/>
    <w:basedOn w:val="Normal"/>
    <w:link w:val="Cuerpodeltexto8"/>
    <w:rsid w:val="00EB345F"/>
    <w:pPr>
      <w:shd w:val="clear" w:color="auto" w:fill="FFFFFF"/>
      <w:spacing w:after="180" w:line="0" w:lineRule="atLeast"/>
      <w:jc w:val="center"/>
    </w:pPr>
    <w:rPr>
      <w:rFonts w:ascii="Times New Roman" w:eastAsia="Times New Roman" w:hAnsi="Times New Roman" w:cs="Times New Roman"/>
      <w:b/>
      <w:bCs/>
      <w:sz w:val="21"/>
      <w:szCs w:val="21"/>
    </w:rPr>
  </w:style>
  <w:style w:type="paragraph" w:customStyle="1" w:styleId="Cuerpodeltexto90">
    <w:name w:val="Cuerpo del texto (9)"/>
    <w:basedOn w:val="Normal"/>
    <w:link w:val="Cuerpodeltexto9"/>
    <w:rsid w:val="00EB345F"/>
    <w:pPr>
      <w:shd w:val="clear" w:color="auto" w:fill="FFFFFF"/>
      <w:spacing w:after="180" w:line="250" w:lineRule="exact"/>
      <w:jc w:val="both"/>
    </w:pPr>
    <w:rPr>
      <w:rFonts w:ascii="Times New Roman" w:eastAsia="Times New Roman" w:hAnsi="Times New Roman" w:cs="Times New Roman"/>
      <w:i/>
      <w:iCs/>
      <w:sz w:val="21"/>
      <w:szCs w:val="21"/>
    </w:rPr>
  </w:style>
  <w:style w:type="paragraph" w:customStyle="1" w:styleId="Ttulo40">
    <w:name w:val="Título #4"/>
    <w:basedOn w:val="Normal"/>
    <w:link w:val="Ttulo4"/>
    <w:rsid w:val="00EB345F"/>
    <w:pPr>
      <w:shd w:val="clear" w:color="auto" w:fill="FFFFFF"/>
      <w:spacing w:after="660" w:line="0" w:lineRule="atLeast"/>
      <w:jc w:val="right"/>
      <w:outlineLvl w:val="3"/>
    </w:pPr>
    <w:rPr>
      <w:rFonts w:ascii="Times New Roman" w:eastAsia="Times New Roman" w:hAnsi="Times New Roman" w:cs="Times New Roman"/>
      <w:b/>
      <w:bCs/>
    </w:rPr>
  </w:style>
  <w:style w:type="paragraph" w:customStyle="1" w:styleId="Encabezamientoopiedepgina0">
    <w:name w:val="Encabezamiento o pie de página"/>
    <w:basedOn w:val="Normal"/>
    <w:link w:val="Encabezamientoopiedepgina"/>
    <w:rsid w:val="00EB345F"/>
    <w:pPr>
      <w:shd w:val="clear" w:color="auto" w:fill="FFFFFF"/>
      <w:spacing w:line="0" w:lineRule="atLeast"/>
    </w:pPr>
    <w:rPr>
      <w:rFonts w:ascii="Times New Roman" w:eastAsia="Times New Roman" w:hAnsi="Times New Roman" w:cs="Times New Roman"/>
      <w:sz w:val="21"/>
      <w:szCs w:val="21"/>
    </w:rPr>
  </w:style>
  <w:style w:type="paragraph" w:customStyle="1" w:styleId="Cuerpodeltexto0">
    <w:name w:val="Cuerpo del texto"/>
    <w:basedOn w:val="Normal"/>
    <w:link w:val="Cuerpodeltexto"/>
    <w:rsid w:val="00EB345F"/>
    <w:pPr>
      <w:shd w:val="clear" w:color="auto" w:fill="FFFFFF"/>
      <w:spacing w:before="660" w:line="245" w:lineRule="exact"/>
      <w:jc w:val="both"/>
    </w:pPr>
    <w:rPr>
      <w:rFonts w:ascii="Times New Roman" w:eastAsia="Times New Roman" w:hAnsi="Times New Roman" w:cs="Times New Roman"/>
      <w:sz w:val="21"/>
      <w:szCs w:val="21"/>
    </w:rPr>
  </w:style>
  <w:style w:type="paragraph" w:customStyle="1" w:styleId="Cuerpodeltexto100">
    <w:name w:val="Cuerpo del texto (10)"/>
    <w:basedOn w:val="Normal"/>
    <w:link w:val="Cuerpodeltexto10"/>
    <w:rsid w:val="00EB345F"/>
    <w:pPr>
      <w:shd w:val="clear" w:color="auto" w:fill="FFFFFF"/>
      <w:spacing w:before="240" w:line="206" w:lineRule="exact"/>
      <w:ind w:firstLine="260"/>
      <w:jc w:val="both"/>
    </w:pPr>
    <w:rPr>
      <w:rFonts w:ascii="Times New Roman" w:eastAsia="Times New Roman" w:hAnsi="Times New Roman" w:cs="Times New Roman"/>
      <w:i/>
      <w:iCs/>
      <w:sz w:val="18"/>
      <w:szCs w:val="18"/>
    </w:rPr>
  </w:style>
  <w:style w:type="paragraph" w:customStyle="1" w:styleId="Cdigodebarras0">
    <w:name w:val="Código de barras"/>
    <w:basedOn w:val="Normal"/>
    <w:link w:val="Cdigodebarras"/>
    <w:rsid w:val="00EB345F"/>
    <w:pPr>
      <w:shd w:val="clear" w:color="auto" w:fill="FFFFFF"/>
    </w:pPr>
    <w:rPr>
      <w:rFonts w:ascii="Times New Roman" w:eastAsia="Times New Roman" w:hAnsi="Times New Roman" w:cs="Times New Roman"/>
      <w:sz w:val="20"/>
      <w:szCs w:val="20"/>
    </w:rPr>
  </w:style>
  <w:style w:type="paragraph" w:customStyle="1" w:styleId="Ttulo30">
    <w:name w:val="Título #3"/>
    <w:basedOn w:val="Normal"/>
    <w:link w:val="Ttulo3"/>
    <w:rsid w:val="00EB345F"/>
    <w:pPr>
      <w:shd w:val="clear" w:color="auto" w:fill="FFFFFF"/>
      <w:spacing w:before="60" w:after="1680" w:line="0" w:lineRule="atLeast"/>
      <w:jc w:val="center"/>
      <w:outlineLvl w:val="2"/>
    </w:pPr>
    <w:rPr>
      <w:rFonts w:ascii="Times New Roman" w:eastAsia="Times New Roman" w:hAnsi="Times New Roman" w:cs="Times New Roman"/>
      <w:spacing w:val="20"/>
      <w:sz w:val="32"/>
      <w:szCs w:val="32"/>
    </w:rPr>
  </w:style>
  <w:style w:type="paragraph" w:customStyle="1" w:styleId="Cuerpodeltexto110">
    <w:name w:val="Cuerpo del texto (11)"/>
    <w:basedOn w:val="Normal"/>
    <w:link w:val="Cuerpodeltexto11"/>
    <w:rsid w:val="00EB345F"/>
    <w:pPr>
      <w:shd w:val="clear" w:color="auto" w:fill="FFFFFF"/>
      <w:spacing w:before="180" w:after="720" w:line="0" w:lineRule="atLeast"/>
    </w:pPr>
    <w:rPr>
      <w:rFonts w:ascii="Times New Roman" w:eastAsia="Times New Roman" w:hAnsi="Times New Roman" w:cs="Times New Roman"/>
      <w:sz w:val="13"/>
      <w:szCs w:val="13"/>
    </w:rPr>
  </w:style>
  <w:style w:type="paragraph" w:customStyle="1" w:styleId="Cuerpodeltexto30">
    <w:name w:val="Cuerpo del texto (3)"/>
    <w:basedOn w:val="Normal"/>
    <w:link w:val="Cuerpodeltexto3"/>
    <w:rsid w:val="00EB345F"/>
    <w:pPr>
      <w:shd w:val="clear" w:color="auto" w:fill="FFFFFF"/>
      <w:spacing w:before="240" w:line="0" w:lineRule="atLeast"/>
    </w:pPr>
    <w:rPr>
      <w:rFonts w:ascii="Times New Roman" w:eastAsia="Times New Roman" w:hAnsi="Times New Roman" w:cs="Times New Roman"/>
      <w:b/>
      <w:bCs/>
      <w:spacing w:val="20"/>
      <w:sz w:val="17"/>
      <w:szCs w:val="17"/>
    </w:rPr>
  </w:style>
  <w:style w:type="paragraph" w:customStyle="1" w:styleId="Ttulo50">
    <w:name w:val="Título #5"/>
    <w:basedOn w:val="Normal"/>
    <w:link w:val="Ttulo5"/>
    <w:rsid w:val="00EB345F"/>
    <w:pPr>
      <w:shd w:val="clear" w:color="auto" w:fill="FFFFFF"/>
      <w:spacing w:before="780" w:after="300" w:line="0" w:lineRule="atLeast"/>
      <w:outlineLvl w:val="4"/>
    </w:pPr>
    <w:rPr>
      <w:rFonts w:ascii="Times New Roman" w:eastAsia="Times New Roman" w:hAnsi="Times New Roman" w:cs="Times New Roman"/>
      <w:b/>
      <w:bCs/>
      <w:sz w:val="21"/>
      <w:szCs w:val="21"/>
    </w:rPr>
  </w:style>
  <w:style w:type="paragraph" w:customStyle="1" w:styleId="Cuerpodeltexto120">
    <w:name w:val="Cuerpo del texto (12)"/>
    <w:basedOn w:val="Normal"/>
    <w:link w:val="Cuerpodeltexto12"/>
    <w:rsid w:val="00EB345F"/>
    <w:pPr>
      <w:shd w:val="clear" w:color="auto" w:fill="FFFFFF"/>
      <w:spacing w:line="0" w:lineRule="atLeast"/>
      <w:ind w:firstLine="320"/>
      <w:jc w:val="both"/>
    </w:pPr>
    <w:rPr>
      <w:rFonts w:ascii="Times New Roman" w:eastAsia="Times New Roman" w:hAnsi="Times New Roman" w:cs="Times New Roman"/>
      <w:b/>
      <w:bCs/>
      <w:spacing w:val="20"/>
      <w:sz w:val="13"/>
      <w:szCs w:val="13"/>
    </w:rPr>
  </w:style>
  <w:style w:type="paragraph" w:customStyle="1" w:styleId="Leyendadelaimagen0">
    <w:name w:val="Leyenda de la imagen"/>
    <w:basedOn w:val="Normal"/>
    <w:link w:val="Leyendadelaimagen"/>
    <w:rsid w:val="00EB345F"/>
    <w:pPr>
      <w:shd w:val="clear" w:color="auto" w:fill="FFFFFF"/>
      <w:spacing w:line="0" w:lineRule="atLeast"/>
    </w:pPr>
    <w:rPr>
      <w:rFonts w:ascii="Times New Roman" w:eastAsia="Times New Roman" w:hAnsi="Times New Roman" w:cs="Times New Roman"/>
      <w:sz w:val="18"/>
      <w:szCs w:val="18"/>
    </w:rPr>
  </w:style>
  <w:style w:type="paragraph" w:customStyle="1" w:styleId="Cuerpodeltexto200">
    <w:name w:val="Cuerpo del texto (20)"/>
    <w:basedOn w:val="Normal"/>
    <w:link w:val="Cuerpodeltexto20"/>
    <w:rsid w:val="00EB345F"/>
    <w:pPr>
      <w:shd w:val="clear" w:color="auto" w:fill="FFFFFF"/>
      <w:spacing w:before="180" w:after="900" w:line="0" w:lineRule="atLeast"/>
    </w:pPr>
    <w:rPr>
      <w:rFonts w:ascii="Times New Roman" w:eastAsia="Times New Roman" w:hAnsi="Times New Roman" w:cs="Times New Roman"/>
      <w:sz w:val="13"/>
      <w:szCs w:val="13"/>
    </w:rPr>
  </w:style>
  <w:style w:type="paragraph" w:customStyle="1" w:styleId="Cuerpodeltexto210">
    <w:name w:val="Cuerpo del texto (21)"/>
    <w:basedOn w:val="Normal"/>
    <w:link w:val="Cuerpodeltexto21"/>
    <w:rsid w:val="00EB345F"/>
    <w:pPr>
      <w:shd w:val="clear" w:color="auto" w:fill="FFFFFF"/>
      <w:spacing w:before="120" w:after="780" w:line="0" w:lineRule="atLeast"/>
      <w:jc w:val="right"/>
    </w:pPr>
    <w:rPr>
      <w:rFonts w:ascii="Times New Roman" w:eastAsia="Times New Roman" w:hAnsi="Times New Roman" w:cs="Times New Roman"/>
      <w:b/>
      <w:bCs/>
      <w:sz w:val="13"/>
      <w:szCs w:val="13"/>
    </w:rPr>
  </w:style>
  <w:style w:type="paragraph" w:customStyle="1" w:styleId="Ttulo320">
    <w:name w:val="Título #3 (2)"/>
    <w:basedOn w:val="Normal"/>
    <w:link w:val="Ttulo32"/>
    <w:rsid w:val="00EB345F"/>
    <w:pPr>
      <w:shd w:val="clear" w:color="auto" w:fill="FFFFFF"/>
      <w:spacing w:after="240" w:line="0" w:lineRule="atLeast"/>
      <w:jc w:val="right"/>
      <w:outlineLvl w:val="2"/>
    </w:pPr>
    <w:rPr>
      <w:rFonts w:ascii="Times New Roman" w:eastAsia="Times New Roman" w:hAnsi="Times New Roman" w:cs="Times New Roman"/>
      <w:b/>
      <w:bCs/>
      <w:spacing w:val="-10"/>
      <w:w w:val="50"/>
      <w:sz w:val="49"/>
      <w:szCs w:val="49"/>
    </w:rPr>
  </w:style>
  <w:style w:type="paragraph" w:customStyle="1" w:styleId="Ttulo520">
    <w:name w:val="Título #5 (2)"/>
    <w:basedOn w:val="Normal"/>
    <w:link w:val="Ttulo52"/>
    <w:rsid w:val="00EB345F"/>
    <w:pPr>
      <w:shd w:val="clear" w:color="auto" w:fill="FFFFFF"/>
      <w:spacing w:before="780" w:after="300" w:line="0" w:lineRule="atLeast"/>
      <w:outlineLvl w:val="4"/>
    </w:pPr>
    <w:rPr>
      <w:rFonts w:ascii="Times New Roman" w:eastAsia="Times New Roman" w:hAnsi="Times New Roman" w:cs="Times New Roman"/>
      <w:sz w:val="20"/>
      <w:szCs w:val="20"/>
    </w:rPr>
  </w:style>
  <w:style w:type="paragraph" w:customStyle="1" w:styleId="Ttulo421">
    <w:name w:val="Título #4 (2)"/>
    <w:basedOn w:val="Normal"/>
    <w:link w:val="Ttulo420"/>
    <w:rsid w:val="00EB345F"/>
    <w:pPr>
      <w:shd w:val="clear" w:color="auto" w:fill="FFFFFF"/>
      <w:spacing w:after="4020" w:line="0" w:lineRule="atLeast"/>
      <w:outlineLvl w:val="3"/>
    </w:pPr>
    <w:rPr>
      <w:rFonts w:ascii="Times New Roman" w:eastAsia="Times New Roman" w:hAnsi="Times New Roman" w:cs="Times New Roman"/>
      <w:spacing w:val="20"/>
      <w:sz w:val="30"/>
      <w:szCs w:val="30"/>
    </w:rPr>
  </w:style>
  <w:style w:type="paragraph" w:customStyle="1" w:styleId="Ttulo531">
    <w:name w:val="Título #5 (3)"/>
    <w:basedOn w:val="Normal"/>
    <w:link w:val="Ttulo530"/>
    <w:rsid w:val="00EB345F"/>
    <w:pPr>
      <w:shd w:val="clear" w:color="auto" w:fill="FFFFFF"/>
      <w:spacing w:after="240" w:line="0" w:lineRule="atLeast"/>
      <w:jc w:val="right"/>
      <w:outlineLvl w:val="4"/>
    </w:pPr>
    <w:rPr>
      <w:rFonts w:ascii="Times New Roman" w:eastAsia="Times New Roman" w:hAnsi="Times New Roman" w:cs="Times New Roman"/>
      <w:b/>
      <w:bCs/>
    </w:rPr>
  </w:style>
  <w:style w:type="paragraph" w:customStyle="1" w:styleId="Ttulo60">
    <w:name w:val="Título #6"/>
    <w:basedOn w:val="Normal"/>
    <w:link w:val="Ttulo6"/>
    <w:rsid w:val="00EB345F"/>
    <w:pPr>
      <w:shd w:val="clear" w:color="auto" w:fill="FFFFFF"/>
      <w:spacing w:before="780" w:after="240" w:line="0" w:lineRule="atLeast"/>
      <w:outlineLvl w:val="5"/>
    </w:pPr>
    <w:rPr>
      <w:rFonts w:ascii="Times New Roman" w:eastAsia="Times New Roman" w:hAnsi="Times New Roman" w:cs="Times New Roman"/>
      <w:b/>
      <w:bCs/>
      <w:sz w:val="21"/>
      <w:szCs w:val="21"/>
    </w:rPr>
  </w:style>
  <w:style w:type="paragraph" w:styleId="TDC3">
    <w:name w:val="toc 3"/>
    <w:basedOn w:val="Normal"/>
    <w:link w:val="TDC3Car"/>
    <w:autoRedefine/>
    <w:uiPriority w:val="39"/>
    <w:rsid w:val="009C0687"/>
    <w:pPr>
      <w:tabs>
        <w:tab w:val="left" w:leader="dot" w:pos="5103"/>
        <w:tab w:val="right" w:pos="5617"/>
      </w:tabs>
      <w:ind w:right="23"/>
    </w:pPr>
    <w:rPr>
      <w:rFonts w:ascii="Times New Roman" w:eastAsia="Times New Roman" w:hAnsi="Times New Roman" w:cs="Times New Roman"/>
      <w:bCs/>
      <w:i/>
      <w:iCs/>
      <w:sz w:val="20"/>
      <w:szCs w:val="20"/>
    </w:rPr>
  </w:style>
  <w:style w:type="paragraph" w:styleId="TDC4">
    <w:name w:val="toc 4"/>
    <w:basedOn w:val="Normal"/>
    <w:link w:val="TDC4Car"/>
    <w:autoRedefine/>
    <w:uiPriority w:val="39"/>
    <w:rsid w:val="00EB345F"/>
    <w:pPr>
      <w:shd w:val="clear" w:color="auto" w:fill="FFFFFF"/>
      <w:spacing w:before="840" w:after="540" w:line="0" w:lineRule="atLeast"/>
      <w:ind w:hanging="340"/>
    </w:pPr>
    <w:rPr>
      <w:rFonts w:ascii="Times New Roman" w:eastAsia="Times New Roman" w:hAnsi="Times New Roman" w:cs="Times New Roman"/>
      <w:sz w:val="20"/>
      <w:szCs w:val="20"/>
    </w:rPr>
  </w:style>
  <w:style w:type="paragraph" w:customStyle="1" w:styleId="Leyendadelaimagen20">
    <w:name w:val="Leyenda de la imagen (2)"/>
    <w:basedOn w:val="Normal"/>
    <w:link w:val="Leyendadelaimagen2"/>
    <w:rsid w:val="00EB345F"/>
    <w:pPr>
      <w:shd w:val="clear" w:color="auto" w:fill="FFFFFF"/>
      <w:spacing w:after="60" w:line="0" w:lineRule="atLeast"/>
      <w:jc w:val="center"/>
    </w:pPr>
    <w:rPr>
      <w:rFonts w:ascii="Arial" w:eastAsia="Arial" w:hAnsi="Arial" w:cs="Arial"/>
      <w:sz w:val="15"/>
      <w:szCs w:val="15"/>
    </w:rPr>
  </w:style>
  <w:style w:type="paragraph" w:styleId="TDC5">
    <w:name w:val="toc 5"/>
    <w:basedOn w:val="Normal"/>
    <w:link w:val="TDC3Car"/>
    <w:autoRedefine/>
    <w:uiPriority w:val="39"/>
    <w:rsid w:val="00EB345F"/>
    <w:pPr>
      <w:shd w:val="clear" w:color="auto" w:fill="FFFFFF"/>
      <w:spacing w:line="499" w:lineRule="exact"/>
      <w:ind w:hanging="340"/>
    </w:pPr>
    <w:rPr>
      <w:rFonts w:ascii="Times New Roman" w:eastAsia="Times New Roman" w:hAnsi="Times New Roman" w:cs="Times New Roman"/>
      <w:b/>
      <w:bCs/>
      <w:i/>
      <w:iCs/>
      <w:sz w:val="20"/>
      <w:szCs w:val="20"/>
    </w:rPr>
  </w:style>
  <w:style w:type="paragraph" w:styleId="Encabezado">
    <w:name w:val="header"/>
    <w:basedOn w:val="Normal"/>
    <w:link w:val="EncabezadoCar"/>
    <w:uiPriority w:val="99"/>
    <w:semiHidden/>
    <w:unhideWhenUsed/>
    <w:rsid w:val="008305BF"/>
    <w:pPr>
      <w:tabs>
        <w:tab w:val="center" w:pos="4252"/>
        <w:tab w:val="right" w:pos="8504"/>
      </w:tabs>
    </w:pPr>
  </w:style>
  <w:style w:type="character" w:customStyle="1" w:styleId="EncabezadoCar">
    <w:name w:val="Encabezado Car"/>
    <w:basedOn w:val="Fuentedeprrafopredeter"/>
    <w:link w:val="Encabezado"/>
    <w:uiPriority w:val="99"/>
    <w:semiHidden/>
    <w:rsid w:val="008305BF"/>
    <w:rPr>
      <w:color w:val="000000"/>
    </w:rPr>
  </w:style>
  <w:style w:type="paragraph" w:styleId="Piedepgina">
    <w:name w:val="footer"/>
    <w:basedOn w:val="Normal"/>
    <w:link w:val="PiedepginaCar"/>
    <w:uiPriority w:val="99"/>
    <w:unhideWhenUsed/>
    <w:rsid w:val="008305BF"/>
    <w:pPr>
      <w:tabs>
        <w:tab w:val="center" w:pos="4252"/>
        <w:tab w:val="right" w:pos="8504"/>
      </w:tabs>
    </w:pPr>
  </w:style>
  <w:style w:type="character" w:customStyle="1" w:styleId="PiedepginaCar">
    <w:name w:val="Pie de página Car"/>
    <w:basedOn w:val="Fuentedeprrafopredeter"/>
    <w:link w:val="Piedepgina"/>
    <w:uiPriority w:val="99"/>
    <w:rsid w:val="008305BF"/>
    <w:rPr>
      <w:color w:val="000000"/>
    </w:rPr>
  </w:style>
  <w:style w:type="paragraph" w:styleId="TDC1">
    <w:name w:val="toc 1"/>
    <w:basedOn w:val="Normal"/>
    <w:next w:val="Normal"/>
    <w:autoRedefine/>
    <w:uiPriority w:val="39"/>
    <w:unhideWhenUsed/>
    <w:rsid w:val="0047491B"/>
    <w:pPr>
      <w:spacing w:after="100"/>
    </w:pPr>
  </w:style>
  <w:style w:type="paragraph" w:styleId="TDC2">
    <w:name w:val="toc 2"/>
    <w:basedOn w:val="Normal"/>
    <w:next w:val="Normal"/>
    <w:autoRedefine/>
    <w:uiPriority w:val="39"/>
    <w:unhideWhenUsed/>
    <w:rsid w:val="0047491B"/>
    <w:pPr>
      <w:spacing w:after="100"/>
      <w:ind w:left="240"/>
    </w:pPr>
  </w:style>
  <w:style w:type="character" w:styleId="Hipervnculo">
    <w:name w:val="Hyperlink"/>
    <w:basedOn w:val="Fuentedeprrafopredeter"/>
    <w:uiPriority w:val="99"/>
    <w:unhideWhenUsed/>
    <w:rsid w:val="0047491B"/>
    <w:rPr>
      <w:color w:val="0000FF" w:themeColor="hyperlink"/>
      <w:u w:val="single"/>
    </w:rPr>
  </w:style>
</w:styles>
</file>

<file path=word/webSettings.xml><?xml version="1.0" encoding="utf-8"?>
<w:webSettings xmlns:r="http://schemas.openxmlformats.org/officeDocument/2006/relationships" xmlns:w="http://schemas.openxmlformats.org/wordprocessingml/2006/main"/>
</file>

<file path=word/_rels/document.xml.rels><?xml version="1.0" encoding="UTF-8" standalone="yes"?>
<Relationships xmlns="http://schemas.openxmlformats.org/package/2006/relationships"><Relationship Id="rId26" Type="http://schemas.openxmlformats.org/officeDocument/2006/relationships/footer" Target="footer7.xml"/><Relationship Id="rId21" Type="http://schemas.openxmlformats.org/officeDocument/2006/relationships/image" Target="media/image6.jpeg"/><Relationship Id="rId42" Type="http://schemas.openxmlformats.org/officeDocument/2006/relationships/footer" Target="footer23.xml"/><Relationship Id="rId47" Type="http://schemas.openxmlformats.org/officeDocument/2006/relationships/footer" Target="footer28.xml"/><Relationship Id="rId63" Type="http://schemas.openxmlformats.org/officeDocument/2006/relationships/footer" Target="footer44.xml"/><Relationship Id="rId68" Type="http://schemas.openxmlformats.org/officeDocument/2006/relationships/footer" Target="footer49.xml"/><Relationship Id="rId84" Type="http://schemas.openxmlformats.org/officeDocument/2006/relationships/image" Target="media/image10.jpeg"/><Relationship Id="rId89" Type="http://schemas.openxmlformats.org/officeDocument/2006/relationships/customXml" Target="../customXml/item4.xml"/><Relationship Id="rId16" Type="http://schemas.openxmlformats.org/officeDocument/2006/relationships/image" Target="media/image4.jpeg" TargetMode="External"/><Relationship Id="rId11" Type="http://schemas.openxmlformats.org/officeDocument/2006/relationships/footer" Target="footer1.xml"/><Relationship Id="rId32" Type="http://schemas.openxmlformats.org/officeDocument/2006/relationships/footer" Target="footer13.xml"/><Relationship Id="rId37" Type="http://schemas.openxmlformats.org/officeDocument/2006/relationships/footer" Target="footer18.xml"/><Relationship Id="rId53" Type="http://schemas.openxmlformats.org/officeDocument/2006/relationships/footer" Target="footer34.xml"/><Relationship Id="rId58" Type="http://schemas.openxmlformats.org/officeDocument/2006/relationships/footer" Target="footer39.xml"/><Relationship Id="rId74" Type="http://schemas.openxmlformats.org/officeDocument/2006/relationships/footer" Target="footer55.xml"/><Relationship Id="rId79" Type="http://schemas.openxmlformats.org/officeDocument/2006/relationships/footer" Target="footer60.xml"/><Relationship Id="rId5" Type="http://schemas.openxmlformats.org/officeDocument/2006/relationships/webSettings" Target="webSettings.xml"/><Relationship Id="rId14" Type="http://schemas.openxmlformats.org/officeDocument/2006/relationships/footer" Target="footer4.xml"/><Relationship Id="rId22" Type="http://schemas.openxmlformats.org/officeDocument/2006/relationships/image" Target="media/image6.jpeg" TargetMode="External"/><Relationship Id="rId27" Type="http://schemas.openxmlformats.org/officeDocument/2006/relationships/footer" Target="footer8.xml"/><Relationship Id="rId30" Type="http://schemas.openxmlformats.org/officeDocument/2006/relationships/footer" Target="footer11.xml"/><Relationship Id="rId35" Type="http://schemas.openxmlformats.org/officeDocument/2006/relationships/footer" Target="footer16.xml"/><Relationship Id="rId43" Type="http://schemas.openxmlformats.org/officeDocument/2006/relationships/footer" Target="footer24.xml"/><Relationship Id="rId48" Type="http://schemas.openxmlformats.org/officeDocument/2006/relationships/footer" Target="footer29.xml"/><Relationship Id="rId56" Type="http://schemas.openxmlformats.org/officeDocument/2006/relationships/footer" Target="footer37.xml"/><Relationship Id="rId64" Type="http://schemas.openxmlformats.org/officeDocument/2006/relationships/footer" Target="footer45.xml"/><Relationship Id="rId69" Type="http://schemas.openxmlformats.org/officeDocument/2006/relationships/footer" Target="footer50.xml"/><Relationship Id="rId77" Type="http://schemas.openxmlformats.org/officeDocument/2006/relationships/footer" Target="footer58.xml"/><Relationship Id="rId8" Type="http://schemas.openxmlformats.org/officeDocument/2006/relationships/image" Target="media/image1.jpeg"/><Relationship Id="rId51" Type="http://schemas.openxmlformats.org/officeDocument/2006/relationships/footer" Target="footer32.xml"/><Relationship Id="rId72" Type="http://schemas.openxmlformats.org/officeDocument/2006/relationships/footer" Target="footer53.xml"/><Relationship Id="rId80" Type="http://schemas.openxmlformats.org/officeDocument/2006/relationships/image" Target="media/image9.jpeg"/><Relationship Id="rId85" Type="http://schemas.openxmlformats.org/officeDocument/2006/relationships/fontTable" Target="fontTable.xml"/><Relationship Id="rId3" Type="http://schemas.openxmlformats.org/officeDocument/2006/relationships/styles" Target="styles.xml"/><Relationship Id="rId12" Type="http://schemas.openxmlformats.org/officeDocument/2006/relationships/footer" Target="footer2.xml"/><Relationship Id="rId17" Type="http://schemas.openxmlformats.org/officeDocument/2006/relationships/footer" Target="footer5.xml"/><Relationship Id="rId25" Type="http://schemas.openxmlformats.org/officeDocument/2006/relationships/image" Target="media/image8.jpeg"/><Relationship Id="rId33" Type="http://schemas.openxmlformats.org/officeDocument/2006/relationships/footer" Target="footer14.xml"/><Relationship Id="rId38" Type="http://schemas.openxmlformats.org/officeDocument/2006/relationships/footer" Target="footer19.xml"/><Relationship Id="rId46" Type="http://schemas.openxmlformats.org/officeDocument/2006/relationships/footer" Target="footer27.xml"/><Relationship Id="rId59" Type="http://schemas.openxmlformats.org/officeDocument/2006/relationships/footer" Target="footer40.xml"/><Relationship Id="rId67" Type="http://schemas.openxmlformats.org/officeDocument/2006/relationships/footer" Target="footer48.xml"/><Relationship Id="rId20" Type="http://schemas.openxmlformats.org/officeDocument/2006/relationships/image" Target="media/image5.jpeg" TargetMode="External"/><Relationship Id="rId41" Type="http://schemas.openxmlformats.org/officeDocument/2006/relationships/footer" Target="footer22.xml"/><Relationship Id="rId54" Type="http://schemas.openxmlformats.org/officeDocument/2006/relationships/footer" Target="footer35.xml"/><Relationship Id="rId62" Type="http://schemas.openxmlformats.org/officeDocument/2006/relationships/footer" Target="footer43.xml"/><Relationship Id="rId70" Type="http://schemas.openxmlformats.org/officeDocument/2006/relationships/footer" Target="footer51.xml"/><Relationship Id="rId75" Type="http://schemas.openxmlformats.org/officeDocument/2006/relationships/footer" Target="footer56.xml"/><Relationship Id="rId83" Type="http://schemas.openxmlformats.org/officeDocument/2006/relationships/footer" Target="footer62.xml"/><Relationship Id="rId88" Type="http://schemas.openxmlformats.org/officeDocument/2006/relationships/customXml" Target="../customXml/item3.xml"/><Relationship Id="rId1" Type="http://schemas.openxmlformats.org/officeDocument/2006/relationships/customXml" Target="../customXml/item1.xml"/><Relationship Id="rId6" Type="http://schemas.openxmlformats.org/officeDocument/2006/relationships/footnotes" Target="footnotes.xml"/><Relationship Id="rId15" Type="http://schemas.openxmlformats.org/officeDocument/2006/relationships/image" Target="media/image4.jpeg"/><Relationship Id="rId23" Type="http://schemas.openxmlformats.org/officeDocument/2006/relationships/image" Target="media/image7.jpeg"/><Relationship Id="rId28" Type="http://schemas.openxmlformats.org/officeDocument/2006/relationships/footer" Target="footer9.xml"/><Relationship Id="rId36" Type="http://schemas.openxmlformats.org/officeDocument/2006/relationships/footer" Target="footer17.xml"/><Relationship Id="rId49" Type="http://schemas.openxmlformats.org/officeDocument/2006/relationships/footer" Target="footer30.xml"/><Relationship Id="rId57" Type="http://schemas.openxmlformats.org/officeDocument/2006/relationships/footer" Target="footer38.xml"/><Relationship Id="rId10" Type="http://schemas.openxmlformats.org/officeDocument/2006/relationships/image" Target="media/image3.jpeg"/><Relationship Id="rId31" Type="http://schemas.openxmlformats.org/officeDocument/2006/relationships/footer" Target="footer12.xml"/><Relationship Id="rId44" Type="http://schemas.openxmlformats.org/officeDocument/2006/relationships/footer" Target="footer25.xml"/><Relationship Id="rId52" Type="http://schemas.openxmlformats.org/officeDocument/2006/relationships/footer" Target="footer33.xml"/><Relationship Id="rId60" Type="http://schemas.openxmlformats.org/officeDocument/2006/relationships/footer" Target="footer41.xml"/><Relationship Id="rId65" Type="http://schemas.openxmlformats.org/officeDocument/2006/relationships/footer" Target="footer46.xml"/><Relationship Id="rId73" Type="http://schemas.openxmlformats.org/officeDocument/2006/relationships/footer" Target="footer54.xml"/><Relationship Id="rId78" Type="http://schemas.openxmlformats.org/officeDocument/2006/relationships/footer" Target="footer59.xml"/><Relationship Id="rId81" Type="http://schemas.openxmlformats.org/officeDocument/2006/relationships/image" Target="media/image9.jpeg" TargetMode="External"/><Relationship Id="rId86" Type="http://schemas.openxmlformats.org/officeDocument/2006/relationships/theme" Target="theme/theme1.xml"/><Relationship Id="rId4" Type="http://schemas.openxmlformats.org/officeDocument/2006/relationships/settings" Target="settings.xml"/><Relationship Id="rId9" Type="http://schemas.openxmlformats.org/officeDocument/2006/relationships/image" Target="media/image2.jpeg"/><Relationship Id="rId13" Type="http://schemas.openxmlformats.org/officeDocument/2006/relationships/footer" Target="footer3.xml"/><Relationship Id="rId18" Type="http://schemas.openxmlformats.org/officeDocument/2006/relationships/footer" Target="footer6.xml"/><Relationship Id="rId39" Type="http://schemas.openxmlformats.org/officeDocument/2006/relationships/footer" Target="footer20.xml"/><Relationship Id="rId34" Type="http://schemas.openxmlformats.org/officeDocument/2006/relationships/footer" Target="footer15.xml"/><Relationship Id="rId50" Type="http://schemas.openxmlformats.org/officeDocument/2006/relationships/footer" Target="footer31.xml"/><Relationship Id="rId55" Type="http://schemas.openxmlformats.org/officeDocument/2006/relationships/footer" Target="footer36.xml"/><Relationship Id="rId76" Type="http://schemas.openxmlformats.org/officeDocument/2006/relationships/footer" Target="footer57.xml"/><Relationship Id="rId7" Type="http://schemas.openxmlformats.org/officeDocument/2006/relationships/endnotes" Target="endnotes.xml"/><Relationship Id="rId71" Type="http://schemas.openxmlformats.org/officeDocument/2006/relationships/footer" Target="footer52.xml"/><Relationship Id="rId2" Type="http://schemas.openxmlformats.org/officeDocument/2006/relationships/numbering" Target="numbering.xml"/><Relationship Id="rId29" Type="http://schemas.openxmlformats.org/officeDocument/2006/relationships/footer" Target="footer10.xml"/><Relationship Id="rId24" Type="http://schemas.openxmlformats.org/officeDocument/2006/relationships/image" Target="media/image7.jpeg" TargetMode="External"/><Relationship Id="rId40" Type="http://schemas.openxmlformats.org/officeDocument/2006/relationships/footer" Target="footer21.xml"/><Relationship Id="rId45" Type="http://schemas.openxmlformats.org/officeDocument/2006/relationships/footer" Target="footer26.xml"/><Relationship Id="rId66" Type="http://schemas.openxmlformats.org/officeDocument/2006/relationships/footer" Target="footer47.xml"/><Relationship Id="rId87" Type="http://schemas.openxmlformats.org/officeDocument/2006/relationships/customXml" Target="../customXml/item2.xml"/><Relationship Id="rId61" Type="http://schemas.openxmlformats.org/officeDocument/2006/relationships/footer" Target="footer42.xml"/><Relationship Id="rId82" Type="http://schemas.openxmlformats.org/officeDocument/2006/relationships/footer" Target="footer61.xml"/><Relationship Id="rId19" Type="http://schemas.openxmlformats.org/officeDocument/2006/relationships/image" Target="media/image5.jpeg"/></Relationships>
</file>

<file path=word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72E4028439FAD747995B2BF0BF93A55A" ma:contentTypeVersion="1" ma:contentTypeDescription="Crear nuevo documento." ma:contentTypeScope="" ma:versionID="1c923923736ede76b23e9458da506f3f">
  <xsd:schema xmlns:xsd="http://www.w3.org/2001/XMLSchema" xmlns:p="http://schemas.microsoft.com/office/2006/metadata/properties" xmlns:ns1="http://schemas.microsoft.com/sharepoint/v3" targetNamespace="http://schemas.microsoft.com/office/2006/metadata/properties" ma:root="true" ma:fieldsID="de0440bbc1511b0035ba1d3831ae9db4" ns1:_="">
    <xsd:import namespace="http://schemas.microsoft.com/sharepoint/v3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http://schemas.microsoft.com/sharepoint/v3" elementFormDefault="qualified">
    <xsd:import namespace="http://schemas.microsoft.com/office/2006/documentManagement/types"/>
    <xsd:element name="PublishingStartDate" ma:index="8" nillable="true" ma:displayName="Fecha de inicio programada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internalName="PublishingExpirationDat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 ma:readOnly="true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>
  <documentManagement>
    <PublishingExpirationDate xmlns="http://schemas.microsoft.com/sharepoint/v3" xsi:nil="true"/>
    <PublishingStartDate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2A3A5E19-7DC6-4CD1-B3FF-2ADA0F503549}"/>
</file>

<file path=customXml/itemProps2.xml><?xml version="1.0" encoding="utf-8"?>
<ds:datastoreItem xmlns:ds="http://schemas.openxmlformats.org/officeDocument/2006/customXml" ds:itemID="{417E49DB-59D5-431B-B975-C18DD4E4EA38}"/>
</file>

<file path=customXml/itemProps3.xml><?xml version="1.0" encoding="utf-8"?>
<ds:datastoreItem xmlns:ds="http://schemas.openxmlformats.org/officeDocument/2006/customXml" ds:itemID="{4434DC74-B52F-424D-BB37-04076B628269}"/>
</file>

<file path=customXml/itemProps4.xml><?xml version="1.0" encoding="utf-8"?>
<ds:datastoreItem xmlns:ds="http://schemas.openxmlformats.org/officeDocument/2006/customXml" ds:itemID="{EE6B24F4-F500-4814-ACCD-620C10E89797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192</TotalTime>
  <Pages>221</Pages>
  <Words>49425</Words>
  <Characters>271839</Characters>
  <Application>Microsoft Office Word</Application>
  <DocSecurity>0</DocSecurity>
  <Lines>2265</Lines>
  <Paragraphs>641</Paragraphs>
  <ScaleCrop>false</ScaleCrop>
  <HeadingPairs>
    <vt:vector size="2" baseType="variant">
      <vt:variant>
        <vt:lpstr>Título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320623</CharactersWithSpaces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>emortiz</cp:lastModifiedBy>
  <cp:revision>9</cp:revision>
  <dcterms:created xsi:type="dcterms:W3CDTF">2013-02-18T08:26:00Z</dcterms:created>
  <dcterms:modified xsi:type="dcterms:W3CDTF">2013-02-18T11:39:00Z</dcterms:modified>
  <cp:contentType>Documento</cp:contentTyp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0x01010072E4028439FAD747995B2BF0BF93A55A</vt:lpwstr>
  </property>
</Properties>
</file>